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67844AF-90A2-4998-BB89-42815A344D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5D95393-A535-432E-8DE9-4E36479465B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D32A50AD-AFA5-4736-AE06-A50F91729B18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E7B0386-9F9E-4EF0-8431-B422A169F73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1D56879-765E-4AFE-BA2A-4E850A665F6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FDC2FFB-4E73-414B-9EFB-9EF34CAD46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2B0440A-360B-4DA1-83C0-90CAFF14F9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7F042455-CB71-4E1E-AE8E-EC199E1AB9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2E69FF-7693-4512-825E-89FB11268F3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4FF49504-2E9A-4296-8585-D64BD7F6F47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05234265-A36A-458B-AEBF-58C7264F93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6AD1ABA-65FE-4BB3-B67B-2CFEA68FC5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F6FD9D3D-F775-42CD-B148-B7AEC40D8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84015DD-1E49-4144-9887-8A936331A2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BC54CE-48AB-4731-90BB-60FDBB402858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33CBCB6E-DBA2-40AA-AFA7-668D7508C4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052DE36E-2403-4CC5-9397-793E2F549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ECEF076-92E2-43D6-BA9D-8FB614DE61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9D766A-CDDD-4519-9970-930D44C33B76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01C81D3-9564-4CDD-A62E-5BEAC61AB6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6D85CB6-4476-44E2-A499-0E43A06DAA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E3DF0F4-14D3-4A33-BC1E-D8AFC39C16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E77E3C-A51D-4321-B75C-5077D71D3F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142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5EAD00B-6F84-42E4-8B1E-674DCFA452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B5445E5-8691-456D-86C6-71F5B320B7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552F839-48F3-476B-A1A6-2520DED1C4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985001-14F6-4FD3-A24C-3C06D94154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662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36C3E-E932-405E-A015-045FA7BC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35ED5-208D-4D48-9A22-41121D63A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247542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4E3A8-CF2E-432B-A245-87DEBB0AD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A280E-1BE5-4267-A659-16BEE54C7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5457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E8688-8335-4E87-9BD8-76BAED10D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F936E-FD75-4202-A8E8-04657BD2F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986587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06E4C-17D7-4347-9848-F41029A4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BD7EF-1C9C-44A6-B1B1-E309FA6756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A830F7-1927-4D17-9CD4-402692D35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931368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EA3E7-995A-411A-818E-80193AAA7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975A9-CD23-4353-A335-430D1F1FD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0A4357-9F9C-46F2-BA4C-E62887822A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435733-7782-435D-B2E9-F6F6A5B067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EF21F4-3FBA-461F-B062-7E9BAD45B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92665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D05E3-5A0F-4464-8BB2-F82DD311C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87536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51580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91ED0-13F0-4271-BA5B-37AE57AA4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E560D0-3441-402D-8A5B-527713F90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84E951-6323-4899-9D86-DC30AED06F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47183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1CC69-AF11-42AF-9B43-6EFE370E8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356C9-2B49-4F46-97A8-4E1369413D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EE4F20-A630-46E8-8C81-9240C9B40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51679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AE0623-5D36-4E97-BDB4-8F15172DB2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E9AB8E2-0985-43EF-A31B-A759F4B784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1168D52-4765-46E2-9767-D0E92545AE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2197B9-4021-419D-A868-BDC6ECBF6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343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EE61E-0663-4A9A-BE85-377580BFD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584E3E-25BE-4F8D-B8A9-DC94443ED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457825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7DCF20-9775-4188-BD1B-B4CFC31CB8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389231-8830-4F37-86A7-C4AEC4C711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04028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C1B6308-5B96-40F1-B5F8-A34E1A01C2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C9BACE6-EA34-45B7-BD8B-A42D5D582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B86FA50-2FC2-4072-B627-50463C9311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3E4E8C-EB9D-46D2-9C87-39E33D6A8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83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EA86F7-5BBF-4CC6-8E1A-E99CA64785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4CB809-8382-47EE-8609-44CDF022B6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2EA58B-8E16-4FC9-927B-C2C3BC0292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23C581-F697-4D2D-BD46-564887085D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135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2D30B71-EC69-4C3B-B031-7580ECB8AF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272A7A2-19B8-4F73-92F7-DAF76F53F4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64199E9-1C0B-4DDB-A5D4-928DDD703A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7A3D2C-47E6-4572-8CAC-87C1FE462C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910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42DDB86-1613-4C12-9A55-3027677D21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C58AAC5-0ACC-4000-AB3E-4B2CADD851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D5C5F99-9FFF-4587-BA04-0F0B2D6DC2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AA1607-5670-4B31-887C-F6EB0A0E40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2244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24E2217-B1B1-4560-8077-5C326F874E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0FFFE98-AD4D-46A8-80CA-D6C2E395CF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06F13EF-6592-446E-A27A-03371AC68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B9C15-69A9-40EF-AF2F-780FEEA52E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928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FAAB18A-FFD0-4A39-8FE7-FA0944121F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6875B2A-E5FB-4AD3-9B5E-6BA0C78CDF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EF59A6F-182F-4C70-A1D9-D80B9888E8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11B81-9130-41CD-B7AB-024CAEF59A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944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9506A55-B498-47D1-B7D7-654E5B2176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FB3F83D-7088-421C-A0F8-BFC3557F20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402CDE8-D789-4809-9134-9F23396527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E6A30-862D-42E6-BF0C-ACC345CA6C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994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0CCB604-71C5-49EA-85E4-3341659CE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BDF6047-D095-4CFC-AAC0-302932B6B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6BCED21-C76B-400E-A395-A4C92FBAA3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493C9A3-3664-423B-B045-F61A6E9F4F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D58B12C-0FC5-4F04-AD52-4CF3177CF7E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B5E07DF1-66E8-4A87-A09C-D00D6603AEF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3A633C7-3E2D-493B-8565-3164169120B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B15C554A-25F8-4A38-AC96-B6F73DD19DA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221E3A0-9425-400D-A679-B13A0FB06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3EAD1EB-F834-4B84-9CC3-BA3894133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AB6B1DB-6A3B-4DAF-994A-B8EE00D06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39A79A-5F2C-41B3-B2F5-253927414D1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E90CA8-EFBE-4AD9-A9C0-4811682B6DD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49074C04-50FB-43CA-BE99-43535916A6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1BE6ADB-8D08-4705-A63F-1E34DDD0DE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776C9D8-F77B-4C42-BD7F-FF9031AA0457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DA62DEAA-22CD-4C0A-BCAF-4078CEE6D8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F5B84D2-F0A2-4E73-8987-8015B173E6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C045485-505C-4456-B006-F0FA02DC2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E19B7D2-6C47-4E4E-B3EE-B0FAF8702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54E2BB-A8FF-4D57-BC10-E6F3842EBE4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40C92885-6102-4577-86CE-6B2CBF856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Origin of Species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63F453E-69B6-4857-805B-C5D81EC72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8DA1914-B24C-483E-9758-BD62AD644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66A76DA-319A-4AD5-8CF8-88DBC0DF5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B9EF551-68B5-4D0E-8761-9BCC0C197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57A39DE-6B18-40B7-8987-299CDA1B0B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Origin </a:t>
            </a:r>
            <a:r>
              <a:rPr lang="en-US" altLang="en-US" sz="3200"/>
              <a:t>of Species</a:t>
            </a:r>
            <a:endParaRPr lang="en-US" altLang="en-US" sz="3200" dirty="0"/>
          </a:p>
        </p:txBody>
      </p:sp>
      <p:sp>
        <p:nvSpPr>
          <p:cNvPr id="6148" name="TextBox 99">
            <a:extLst>
              <a:ext uri="{FF2B5EF4-FFF2-40B4-BE49-F238E27FC236}">
                <a16:creationId xmlns:a16="http://schemas.microsoft.com/office/drawing/2014/main" id="{119E3525-AAE3-4A2E-B12B-D84A54CB2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91000"/>
            <a:ext cx="38608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Postzygotic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Adaptive radiation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Gradualism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Prezygotic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Mechanical isolation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Hybrid sterility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Polyploidy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Biological species concept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Allopatric speciation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isolation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Punctuated equilibrium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Sympatric speciation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93" name="Group 49">
            <a:extLst>
              <a:ext uri="{FF2B5EF4-FFF2-40B4-BE49-F238E27FC236}">
                <a16:creationId xmlns:a16="http://schemas.microsoft.com/office/drawing/2014/main" id="{5450EFF5-13D1-47C3-A0F9-A9572E30BF99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600"/>
            <a:ext cx="8636000" cy="6096000"/>
            <a:chOff x="144" y="1248"/>
            <a:chExt cx="4080" cy="4224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5D18629A-12B5-413E-8C81-FD9D96F37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92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49" name="Straight Connector 467">
              <a:extLst>
                <a:ext uri="{FF2B5EF4-FFF2-40B4-BE49-F238E27FC236}">
                  <a16:creationId xmlns:a16="http://schemas.microsoft.com/office/drawing/2014/main" id="{08F2575C-EE3E-4A07-AB06-DFF843558478}"/>
                </a:ext>
              </a:extLst>
            </p:cNvPr>
            <p:cNvCxnSpPr>
              <a:cxnSpLocks noChangeShapeType="1"/>
              <a:stCxn id="6154" idx="1"/>
              <a:endCxn id="6155" idx="6"/>
            </p:cNvCxnSpPr>
            <p:nvPr/>
          </p:nvCxnSpPr>
          <p:spPr bwMode="auto">
            <a:xfrm rot="16200000" flipV="1">
              <a:off x="1375" y="2633"/>
              <a:ext cx="156" cy="40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481">
              <a:extLst>
                <a:ext uri="{FF2B5EF4-FFF2-40B4-BE49-F238E27FC236}">
                  <a16:creationId xmlns:a16="http://schemas.microsoft.com/office/drawing/2014/main" id="{5867E79E-37CA-4A92-BADE-0278F386F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256"/>
              <a:ext cx="120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C39D1B23-605E-4BCF-AFEA-1D8A5A1E8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352"/>
              <a:ext cx="960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Reproductively isolated groups of similar organisms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2" name="Oval 654">
              <a:extLst>
                <a:ext uri="{FF2B5EF4-FFF2-40B4-BE49-F238E27FC236}">
                  <a16:creationId xmlns:a16="http://schemas.microsoft.com/office/drawing/2014/main" id="{CFA6C502-48BC-4E94-B8F8-64FC5E7CF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312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E9FCAC85-CFF2-4B2B-89D0-EDEE88B0B222}"/>
                </a:ext>
              </a:extLst>
            </p:cNvPr>
            <p:cNvSpPr txBox="1"/>
            <p:nvPr/>
          </p:nvSpPr>
          <p:spPr>
            <a:xfrm>
              <a:off x="3264" y="3360"/>
              <a:ext cx="768" cy="4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Reproductive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Isolation</a:t>
              </a:r>
            </a:p>
            <a:p>
              <a:pPr algn="ctr">
                <a:defRPr/>
              </a:pP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B2C1AE21-B1AE-49E7-9DCF-9DFC8139B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832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5" name="Oval 489">
              <a:extLst>
                <a:ext uri="{FF2B5EF4-FFF2-40B4-BE49-F238E27FC236}">
                  <a16:creationId xmlns:a16="http://schemas.microsoft.com/office/drawing/2014/main" id="{9122FC57-CD07-4F2C-9645-AA9F820AB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448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6" name="Oval 489">
              <a:extLst>
                <a:ext uri="{FF2B5EF4-FFF2-40B4-BE49-F238E27FC236}">
                  <a16:creationId xmlns:a16="http://schemas.microsoft.com/office/drawing/2014/main" id="{CAC49005-2F88-440D-904F-B0E231844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536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TextBox 462">
              <a:extLst>
                <a:ext uri="{FF2B5EF4-FFF2-40B4-BE49-F238E27FC236}">
                  <a16:creationId xmlns:a16="http://schemas.microsoft.com/office/drawing/2014/main" id="{12B88305-A299-4BA6-A05F-2BC418C0D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25"/>
              <a:ext cx="81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Species</a:t>
              </a:r>
              <a:endPara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B8039473-AA95-4D90-B567-CE986F63E884}"/>
                </a:ext>
              </a:extLst>
            </p:cNvPr>
            <p:cNvCxnSpPr>
              <a:cxnSpLocks noChangeShapeType="1"/>
              <a:stCxn id="6152" idx="2"/>
              <a:endCxn id="6154" idx="5"/>
            </p:cNvCxnSpPr>
            <p:nvPr/>
          </p:nvCxnSpPr>
          <p:spPr bwMode="auto">
            <a:xfrm rot="10800000">
              <a:off x="2471" y="3324"/>
              <a:ext cx="649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TextBox 648">
              <a:extLst>
                <a:ext uri="{FF2B5EF4-FFF2-40B4-BE49-F238E27FC236}">
                  <a16:creationId xmlns:a16="http://schemas.microsoft.com/office/drawing/2014/main" id="{3802121E-8886-4B39-B12D-5EF94C147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3889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Before mating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60" name="Oval 3">
              <a:extLst>
                <a:ext uri="{FF2B5EF4-FFF2-40B4-BE49-F238E27FC236}">
                  <a16:creationId xmlns:a16="http://schemas.microsoft.com/office/drawing/2014/main" id="{F2F00E60-3918-4A7B-AAC0-9B9100D55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69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1" name="Straight Connector 676">
              <a:extLst>
                <a:ext uri="{FF2B5EF4-FFF2-40B4-BE49-F238E27FC236}">
                  <a16:creationId xmlns:a16="http://schemas.microsoft.com/office/drawing/2014/main" id="{FCD436A7-1626-4F23-8658-20D30906D76F}"/>
                </a:ext>
              </a:extLst>
            </p:cNvPr>
            <p:cNvCxnSpPr>
              <a:cxnSpLocks noChangeShapeType="1"/>
              <a:stCxn id="6160" idx="0"/>
              <a:endCxn id="6154" idx="4"/>
            </p:cNvCxnSpPr>
            <p:nvPr/>
          </p:nvCxnSpPr>
          <p:spPr bwMode="auto">
            <a:xfrm rot="5400000" flipH="1" flipV="1">
              <a:off x="1848" y="3480"/>
              <a:ext cx="288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2" name="Straight Connector 478">
              <a:extLst>
                <a:ext uri="{FF2B5EF4-FFF2-40B4-BE49-F238E27FC236}">
                  <a16:creationId xmlns:a16="http://schemas.microsoft.com/office/drawing/2014/main" id="{5F96401F-0558-4708-9AAE-0D4711FF1FB9}"/>
                </a:ext>
              </a:extLst>
            </p:cNvPr>
            <p:cNvCxnSpPr>
              <a:cxnSpLocks noChangeShapeType="1"/>
              <a:stCxn id="6154" idx="7"/>
              <a:endCxn id="6147" idx="4"/>
            </p:cNvCxnSpPr>
            <p:nvPr/>
          </p:nvCxnSpPr>
          <p:spPr bwMode="auto">
            <a:xfrm rot="5400000" flipH="1" flipV="1">
              <a:off x="2178" y="2549"/>
              <a:ext cx="660" cy="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Oval 630">
              <a:extLst>
                <a:ext uri="{FF2B5EF4-FFF2-40B4-BE49-F238E27FC236}">
                  <a16:creationId xmlns:a16="http://schemas.microsoft.com/office/drawing/2014/main" id="{DE9006A9-1420-4892-8504-B8C2097A0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360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4" name="Straight Connector 676">
              <a:extLst>
                <a:ext uri="{FF2B5EF4-FFF2-40B4-BE49-F238E27FC236}">
                  <a16:creationId xmlns:a16="http://schemas.microsoft.com/office/drawing/2014/main" id="{B8B0AA1B-ECE3-42DC-AA1A-F2508FB290E6}"/>
                </a:ext>
              </a:extLst>
            </p:cNvPr>
            <p:cNvCxnSpPr>
              <a:cxnSpLocks noChangeShapeType="1"/>
              <a:stCxn id="6163" idx="6"/>
              <a:endCxn id="6154" idx="3"/>
            </p:cNvCxnSpPr>
            <p:nvPr/>
          </p:nvCxnSpPr>
          <p:spPr bwMode="auto">
            <a:xfrm flipV="1">
              <a:off x="1152" y="3324"/>
              <a:ext cx="505" cy="3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5" name="Straight Connector 478">
              <a:extLst>
                <a:ext uri="{FF2B5EF4-FFF2-40B4-BE49-F238E27FC236}">
                  <a16:creationId xmlns:a16="http://schemas.microsoft.com/office/drawing/2014/main" id="{2886D16F-F77C-47A9-BC5A-4C5FEF60A8E7}"/>
                </a:ext>
              </a:extLst>
            </p:cNvPr>
            <p:cNvCxnSpPr>
              <a:cxnSpLocks noChangeShapeType="1"/>
              <a:stCxn id="6154" idx="6"/>
              <a:endCxn id="6150" idx="3"/>
            </p:cNvCxnSpPr>
            <p:nvPr/>
          </p:nvCxnSpPr>
          <p:spPr bwMode="auto">
            <a:xfrm flipV="1">
              <a:off x="2640" y="2789"/>
              <a:ext cx="416" cy="33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6" name="Straight Connector 467">
              <a:extLst>
                <a:ext uri="{FF2B5EF4-FFF2-40B4-BE49-F238E27FC236}">
                  <a16:creationId xmlns:a16="http://schemas.microsoft.com/office/drawing/2014/main" id="{2D81E832-8287-4419-B1D3-CD169B57B62E}"/>
                </a:ext>
              </a:extLst>
            </p:cNvPr>
            <p:cNvCxnSpPr>
              <a:cxnSpLocks noChangeShapeType="1"/>
              <a:stCxn id="6154" idx="0"/>
              <a:endCxn id="6156" idx="4"/>
            </p:cNvCxnSpPr>
            <p:nvPr/>
          </p:nvCxnSpPr>
          <p:spPr bwMode="auto">
            <a:xfrm rot="16200000" flipV="1">
              <a:off x="1260" y="2028"/>
              <a:ext cx="672" cy="9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7" name="Oval 654">
              <a:extLst>
                <a:ext uri="{FF2B5EF4-FFF2-40B4-BE49-F238E27FC236}">
                  <a16:creationId xmlns:a16="http://schemas.microsoft.com/office/drawing/2014/main" id="{E0BFFAA9-87EA-469D-8538-24F4A5C91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84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8" name="Oval 654">
              <a:extLst>
                <a:ext uri="{FF2B5EF4-FFF2-40B4-BE49-F238E27FC236}">
                  <a16:creationId xmlns:a16="http://schemas.microsoft.com/office/drawing/2014/main" id="{9249D554-495E-46E7-A2C9-0EF1A2EB5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176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6" name="TextBox 648">
              <a:extLst>
                <a:ext uri="{FF2B5EF4-FFF2-40B4-BE49-F238E27FC236}">
                  <a16:creationId xmlns:a16="http://schemas.microsoft.com/office/drawing/2014/main" id="{6AA3B63F-BF10-44DD-8384-3F2B611B87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4224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After mating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D8576BA9-ECB9-4B39-84F2-809DA55F393E}"/>
                </a:ext>
              </a:extLst>
            </p:cNvPr>
            <p:cNvCxnSpPr>
              <a:cxnSpLocks noChangeShapeType="1"/>
              <a:stCxn id="6152" idx="4"/>
              <a:endCxn id="6167" idx="7"/>
            </p:cNvCxnSpPr>
            <p:nvPr/>
          </p:nvCxnSpPr>
          <p:spPr bwMode="auto">
            <a:xfrm rot="5400000">
              <a:off x="3414" y="3686"/>
              <a:ext cx="200" cy="2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1" name="Straight Connector 676">
              <a:extLst>
                <a:ext uri="{FF2B5EF4-FFF2-40B4-BE49-F238E27FC236}">
                  <a16:creationId xmlns:a16="http://schemas.microsoft.com/office/drawing/2014/main" id="{4DC45D2E-09D8-4260-A805-F3C1C0B8F78D}"/>
                </a:ext>
              </a:extLst>
            </p:cNvPr>
            <p:cNvCxnSpPr>
              <a:cxnSpLocks noChangeShapeType="1"/>
              <a:stCxn id="6152" idx="4"/>
              <a:endCxn id="6168" idx="0"/>
            </p:cNvCxnSpPr>
            <p:nvPr/>
          </p:nvCxnSpPr>
          <p:spPr bwMode="auto">
            <a:xfrm rot="16200000" flipH="1">
              <a:off x="3432" y="3888"/>
              <a:ext cx="480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2" name="Oval 654">
              <a:extLst>
                <a:ext uri="{FF2B5EF4-FFF2-40B4-BE49-F238E27FC236}">
                  <a16:creationId xmlns:a16="http://schemas.microsoft.com/office/drawing/2014/main" id="{5340225C-AACF-4410-A23E-AD1269925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752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3" name="Oval 654">
              <a:extLst>
                <a:ext uri="{FF2B5EF4-FFF2-40B4-BE49-F238E27FC236}">
                  <a16:creationId xmlns:a16="http://schemas.microsoft.com/office/drawing/2014/main" id="{003641ED-F847-45A9-BF6F-F3D4C27EA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512"/>
              <a:ext cx="110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4" name="Oval 654">
              <a:extLst>
                <a:ext uri="{FF2B5EF4-FFF2-40B4-BE49-F238E27FC236}">
                  <a16:creationId xmlns:a16="http://schemas.microsoft.com/office/drawing/2014/main" id="{BF4B4D34-D21B-4614-81D6-548DE542A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5088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5" name="Straight Connector 676">
              <a:extLst>
                <a:ext uri="{FF2B5EF4-FFF2-40B4-BE49-F238E27FC236}">
                  <a16:creationId xmlns:a16="http://schemas.microsoft.com/office/drawing/2014/main" id="{A2972B9C-ECEC-432C-B151-904CCC4E6948}"/>
                </a:ext>
              </a:extLst>
            </p:cNvPr>
            <p:cNvCxnSpPr>
              <a:cxnSpLocks noChangeShapeType="1"/>
              <a:stCxn id="6168" idx="4"/>
              <a:endCxn id="6172" idx="0"/>
            </p:cNvCxnSpPr>
            <p:nvPr/>
          </p:nvCxnSpPr>
          <p:spPr bwMode="auto">
            <a:xfrm rot="5400000">
              <a:off x="3624" y="4656"/>
              <a:ext cx="19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6" name="Straight Connector 676">
              <a:extLst>
                <a:ext uri="{FF2B5EF4-FFF2-40B4-BE49-F238E27FC236}">
                  <a16:creationId xmlns:a16="http://schemas.microsoft.com/office/drawing/2014/main" id="{8EEFDFA4-C2FB-4295-A0EA-9C7ACC9D32BC}"/>
                </a:ext>
              </a:extLst>
            </p:cNvPr>
            <p:cNvCxnSpPr>
              <a:cxnSpLocks noChangeShapeType="1"/>
              <a:stCxn id="6167" idx="4"/>
              <a:endCxn id="6173" idx="0"/>
            </p:cNvCxnSpPr>
            <p:nvPr/>
          </p:nvCxnSpPr>
          <p:spPr bwMode="auto">
            <a:xfrm rot="5400000">
              <a:off x="2544" y="4008"/>
              <a:ext cx="288" cy="7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7" name="Straight Connector 676">
              <a:extLst>
                <a:ext uri="{FF2B5EF4-FFF2-40B4-BE49-F238E27FC236}">
                  <a16:creationId xmlns:a16="http://schemas.microsoft.com/office/drawing/2014/main" id="{C195C080-7E27-49F2-B3B4-FB5D3EB898DC}"/>
                </a:ext>
              </a:extLst>
            </p:cNvPr>
            <p:cNvCxnSpPr>
              <a:cxnSpLocks noChangeShapeType="1"/>
              <a:stCxn id="6167" idx="4"/>
              <a:endCxn id="6174" idx="7"/>
            </p:cNvCxnSpPr>
            <p:nvPr/>
          </p:nvCxnSpPr>
          <p:spPr bwMode="auto">
            <a:xfrm rot="5400000">
              <a:off x="2574" y="4670"/>
              <a:ext cx="920" cy="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7" name="TextBox 648">
              <a:extLst>
                <a:ext uri="{FF2B5EF4-FFF2-40B4-BE49-F238E27FC236}">
                  <a16:creationId xmlns:a16="http://schemas.microsoft.com/office/drawing/2014/main" id="{61DE34F7-D642-4577-986F-361F8F11D3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4560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Incompatible sex organs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8" name="TextBox 648">
              <a:extLst>
                <a:ext uri="{FF2B5EF4-FFF2-40B4-BE49-F238E27FC236}">
                  <a16:creationId xmlns:a16="http://schemas.microsoft.com/office/drawing/2014/main" id="{C71F927C-F6E2-486D-AEF9-B8D405465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4800"/>
              <a:ext cx="720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Mules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TextBox 648">
              <a:extLst>
                <a:ext uri="{FF2B5EF4-FFF2-40B4-BE49-F238E27FC236}">
                  <a16:creationId xmlns:a16="http://schemas.microsoft.com/office/drawing/2014/main" id="{81EAC098-BE9B-4EA8-A54A-015096DA92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5137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Using different habitats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2" name="TextBox 648">
              <a:extLst>
                <a:ext uri="{FF2B5EF4-FFF2-40B4-BE49-F238E27FC236}">
                  <a16:creationId xmlns:a16="http://schemas.microsoft.com/office/drawing/2014/main" id="{7A1476CF-2B06-424C-9567-08BC920550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3792"/>
              <a:ext cx="1008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Geographic separation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Of populations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4" name="TextBox 648">
              <a:extLst>
                <a:ext uri="{FF2B5EF4-FFF2-40B4-BE49-F238E27FC236}">
                  <a16:creationId xmlns:a16="http://schemas.microsoft.com/office/drawing/2014/main" id="{ECAB0194-C514-4BCE-9F37-0AF83504AD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016"/>
              <a:ext cx="864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Pace of evolution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83" name="Oval 630">
              <a:extLst>
                <a:ext uri="{FF2B5EF4-FFF2-40B4-BE49-F238E27FC236}">
                  <a16:creationId xmlns:a16="http://schemas.microsoft.com/office/drawing/2014/main" id="{C60DFFCE-9FCE-4F14-9513-CDC8126BF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1248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4" name="Oval 630">
              <a:extLst>
                <a:ext uri="{FF2B5EF4-FFF2-40B4-BE49-F238E27FC236}">
                  <a16:creationId xmlns:a16="http://schemas.microsoft.com/office/drawing/2014/main" id="{9801A5F3-F93C-40F1-8DB9-0EA1B70F7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68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5" name="Straight Connector 478">
              <a:extLst>
                <a:ext uri="{FF2B5EF4-FFF2-40B4-BE49-F238E27FC236}">
                  <a16:creationId xmlns:a16="http://schemas.microsoft.com/office/drawing/2014/main" id="{2BA93A25-6B68-4A94-B363-F86A321883F5}"/>
                </a:ext>
              </a:extLst>
            </p:cNvPr>
            <p:cNvCxnSpPr>
              <a:cxnSpLocks noChangeShapeType="1"/>
              <a:stCxn id="6147" idx="7"/>
              <a:endCxn id="6184" idx="2"/>
            </p:cNvCxnSpPr>
            <p:nvPr/>
          </p:nvCxnSpPr>
          <p:spPr bwMode="auto">
            <a:xfrm rot="5400000" flipH="1" flipV="1">
              <a:off x="3001" y="1754"/>
              <a:ext cx="97" cy="3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6" name="Straight Connector 478">
              <a:extLst>
                <a:ext uri="{FF2B5EF4-FFF2-40B4-BE49-F238E27FC236}">
                  <a16:creationId xmlns:a16="http://schemas.microsoft.com/office/drawing/2014/main" id="{1C327064-9F16-483E-A1CD-242B4C0C4248}"/>
                </a:ext>
              </a:extLst>
            </p:cNvPr>
            <p:cNvCxnSpPr>
              <a:cxnSpLocks noChangeShapeType="1"/>
              <a:stCxn id="6183" idx="4"/>
              <a:endCxn id="6147" idx="7"/>
            </p:cNvCxnSpPr>
            <p:nvPr/>
          </p:nvCxnSpPr>
          <p:spPr bwMode="auto">
            <a:xfrm rot="5400000">
              <a:off x="2821" y="1694"/>
              <a:ext cx="337" cy="21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9" name="TextBox 648">
              <a:extLst>
                <a:ext uri="{FF2B5EF4-FFF2-40B4-BE49-F238E27FC236}">
                  <a16:creationId xmlns:a16="http://schemas.microsoft.com/office/drawing/2014/main" id="{74644B50-60BA-456C-AC95-D10E55EA67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344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Many transitional forms</a:t>
              </a:r>
              <a:br>
                <a:rPr lang="en-US" sz="1100" dirty="0">
                  <a:latin typeface="Times New Roman" pitchFamily="18" charset="0"/>
                  <a:cs typeface="Times New Roman" pitchFamily="18" charset="0"/>
                </a:rPr>
              </a:b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0" name="TextBox 648">
              <a:extLst>
                <a:ext uri="{FF2B5EF4-FFF2-40B4-BE49-F238E27FC236}">
                  <a16:creationId xmlns:a16="http://schemas.microsoft.com/office/drawing/2014/main" id="{AC0DB7E1-3BDD-4534-9AB3-C64FDDC5D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727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Sudden change</a:t>
              </a:r>
              <a:br>
                <a:rPr lang="en-US" sz="1100" dirty="0">
                  <a:latin typeface="Times New Roman" pitchFamily="18" charset="0"/>
                  <a:cs typeface="Times New Roman" pitchFamily="18" charset="0"/>
                </a:rPr>
              </a:b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89" name="TextBox 504">
              <a:extLst>
                <a:ext uri="{FF2B5EF4-FFF2-40B4-BE49-F238E27FC236}">
                  <a16:creationId xmlns:a16="http://schemas.microsoft.com/office/drawing/2014/main" id="{5E074B61-A6A6-435A-9E1D-526FC61E80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632"/>
              <a:ext cx="960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Burst of speciation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to fill empty niches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7" name="TextBox 648">
              <a:extLst>
                <a:ext uri="{FF2B5EF4-FFF2-40B4-BE49-F238E27FC236}">
                  <a16:creationId xmlns:a16="http://schemas.microsoft.com/office/drawing/2014/main" id="{FAC1B8E5-1A24-4B47-ABF1-E543C7F31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592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Species formation in one location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8" name="TextBox 648">
              <a:extLst>
                <a:ext uri="{FF2B5EF4-FFF2-40B4-BE49-F238E27FC236}">
                  <a16:creationId xmlns:a16="http://schemas.microsoft.com/office/drawing/2014/main" id="{B1CA1C87-58A0-4ADC-9DC3-F2B3F6E73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456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Doubling of chromosome number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2CF3E49-7805-4FC7-BE3E-AFAC475E46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Origin of Species Key</a:t>
            </a:r>
          </a:p>
        </p:txBody>
      </p:sp>
      <p:sp>
        <p:nvSpPr>
          <p:cNvPr id="7172" name="TextBox 99">
            <a:extLst>
              <a:ext uri="{FF2B5EF4-FFF2-40B4-BE49-F238E27FC236}">
                <a16:creationId xmlns:a16="http://schemas.microsoft.com/office/drawing/2014/main" id="{C77FB65A-B704-4878-9CBF-5223277BA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4800"/>
            <a:ext cx="38608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Postzygotic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Adaptive radiation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Gradualism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Prezygotic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Mechanical isolation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Hybrid sterility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Polyploidy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Biological species concept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Allopatric speciation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Ecological isolation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Punctuated equilibrium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Sympatric speciation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17" name="Group 49">
            <a:extLst>
              <a:ext uri="{FF2B5EF4-FFF2-40B4-BE49-F238E27FC236}">
                <a16:creationId xmlns:a16="http://schemas.microsoft.com/office/drawing/2014/main" id="{19FCB1F9-BC58-4703-A4C8-F814CA74F754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600"/>
            <a:ext cx="8636000" cy="6096000"/>
            <a:chOff x="144" y="1248"/>
            <a:chExt cx="4080" cy="4224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43AA4BE4-BCB3-4344-A4B1-7D92103CC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92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3" name="Straight Connector 467">
              <a:extLst>
                <a:ext uri="{FF2B5EF4-FFF2-40B4-BE49-F238E27FC236}">
                  <a16:creationId xmlns:a16="http://schemas.microsoft.com/office/drawing/2014/main" id="{BF1A2C81-1AFA-4490-83FB-0729FE61891A}"/>
                </a:ext>
              </a:extLst>
            </p:cNvPr>
            <p:cNvCxnSpPr>
              <a:cxnSpLocks noChangeShapeType="1"/>
              <a:stCxn id="7178" idx="1"/>
              <a:endCxn id="7179" idx="6"/>
            </p:cNvCxnSpPr>
            <p:nvPr/>
          </p:nvCxnSpPr>
          <p:spPr bwMode="auto">
            <a:xfrm rot="16200000" flipV="1">
              <a:off x="1375" y="2633"/>
              <a:ext cx="156" cy="40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481">
              <a:extLst>
                <a:ext uri="{FF2B5EF4-FFF2-40B4-BE49-F238E27FC236}">
                  <a16:creationId xmlns:a16="http://schemas.microsoft.com/office/drawing/2014/main" id="{53B60DC6-64A5-408F-B08B-48B348509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256"/>
              <a:ext cx="120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BE26852E-29AF-4E27-9481-D1C32D0EF5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352"/>
              <a:ext cx="960" cy="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Reproductively isolated groups of similar organisms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6" name="Oval 654">
              <a:extLst>
                <a:ext uri="{FF2B5EF4-FFF2-40B4-BE49-F238E27FC236}">
                  <a16:creationId xmlns:a16="http://schemas.microsoft.com/office/drawing/2014/main" id="{7FE9E16F-3846-4BA5-97B4-C8628575C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312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5658EB4E-C3E8-4554-80B1-07043D63A47D}"/>
                </a:ext>
              </a:extLst>
            </p:cNvPr>
            <p:cNvSpPr txBox="1"/>
            <p:nvPr/>
          </p:nvSpPr>
          <p:spPr>
            <a:xfrm>
              <a:off x="3264" y="3360"/>
              <a:ext cx="768" cy="4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Reproductive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Isolation</a:t>
              </a:r>
            </a:p>
            <a:p>
              <a:pPr algn="ctr">
                <a:defRPr/>
              </a:pP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5666E607-2E74-4097-B8BF-7656AED0D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832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9" name="Oval 489">
              <a:extLst>
                <a:ext uri="{FF2B5EF4-FFF2-40B4-BE49-F238E27FC236}">
                  <a16:creationId xmlns:a16="http://schemas.microsoft.com/office/drawing/2014/main" id="{03D95830-5D09-4104-8AAC-3644CFA9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448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0" name="Oval 489">
              <a:extLst>
                <a:ext uri="{FF2B5EF4-FFF2-40B4-BE49-F238E27FC236}">
                  <a16:creationId xmlns:a16="http://schemas.microsoft.com/office/drawing/2014/main" id="{090E1E75-3C37-4F24-984F-5072252F9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536"/>
              <a:ext cx="1104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TextBox 462">
              <a:extLst>
                <a:ext uri="{FF2B5EF4-FFF2-40B4-BE49-F238E27FC236}">
                  <a16:creationId xmlns:a16="http://schemas.microsoft.com/office/drawing/2014/main" id="{321C9021-3411-4874-A74B-7F93BEE2B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25"/>
              <a:ext cx="81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Species</a:t>
              </a:r>
              <a:endPara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B3A18B2F-7336-4D9A-AF09-AAFE03FEA300}"/>
                </a:ext>
              </a:extLst>
            </p:cNvPr>
            <p:cNvCxnSpPr>
              <a:cxnSpLocks noChangeShapeType="1"/>
              <a:stCxn id="7176" idx="2"/>
              <a:endCxn id="7178" idx="5"/>
            </p:cNvCxnSpPr>
            <p:nvPr/>
          </p:nvCxnSpPr>
          <p:spPr bwMode="auto">
            <a:xfrm rot="10800000">
              <a:off x="2471" y="3324"/>
              <a:ext cx="649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TextBox 648">
              <a:extLst>
                <a:ext uri="{FF2B5EF4-FFF2-40B4-BE49-F238E27FC236}">
                  <a16:creationId xmlns:a16="http://schemas.microsoft.com/office/drawing/2014/main" id="{E5BB1E2D-0101-453C-8F27-EE89225744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3889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Before mating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84" name="Oval 3">
              <a:extLst>
                <a:ext uri="{FF2B5EF4-FFF2-40B4-BE49-F238E27FC236}">
                  <a16:creationId xmlns:a16="http://schemas.microsoft.com/office/drawing/2014/main" id="{63B62D56-07E2-4DFE-87E9-76950DFC1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69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5" name="Straight Connector 676">
              <a:extLst>
                <a:ext uri="{FF2B5EF4-FFF2-40B4-BE49-F238E27FC236}">
                  <a16:creationId xmlns:a16="http://schemas.microsoft.com/office/drawing/2014/main" id="{85E462C0-709D-436A-9F45-A29F96F808EF}"/>
                </a:ext>
              </a:extLst>
            </p:cNvPr>
            <p:cNvCxnSpPr>
              <a:cxnSpLocks noChangeShapeType="1"/>
              <a:stCxn id="7184" idx="0"/>
              <a:endCxn id="7178" idx="4"/>
            </p:cNvCxnSpPr>
            <p:nvPr/>
          </p:nvCxnSpPr>
          <p:spPr bwMode="auto">
            <a:xfrm rot="5400000" flipH="1" flipV="1">
              <a:off x="1848" y="3480"/>
              <a:ext cx="288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Straight Connector 478">
              <a:extLst>
                <a:ext uri="{FF2B5EF4-FFF2-40B4-BE49-F238E27FC236}">
                  <a16:creationId xmlns:a16="http://schemas.microsoft.com/office/drawing/2014/main" id="{1024FBFC-B9DC-4C4A-94D7-86A5D6179DE2}"/>
                </a:ext>
              </a:extLst>
            </p:cNvPr>
            <p:cNvCxnSpPr>
              <a:cxnSpLocks noChangeShapeType="1"/>
              <a:stCxn id="7178" idx="7"/>
              <a:endCxn id="7171" idx="4"/>
            </p:cNvCxnSpPr>
            <p:nvPr/>
          </p:nvCxnSpPr>
          <p:spPr bwMode="auto">
            <a:xfrm rot="5400000" flipH="1" flipV="1">
              <a:off x="2178" y="2549"/>
              <a:ext cx="660" cy="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Oval 630">
              <a:extLst>
                <a:ext uri="{FF2B5EF4-FFF2-40B4-BE49-F238E27FC236}">
                  <a16:creationId xmlns:a16="http://schemas.microsoft.com/office/drawing/2014/main" id="{7A38E6F6-8B82-4DD7-AA9D-E18ACBA6D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360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8" name="Straight Connector 676">
              <a:extLst>
                <a:ext uri="{FF2B5EF4-FFF2-40B4-BE49-F238E27FC236}">
                  <a16:creationId xmlns:a16="http://schemas.microsoft.com/office/drawing/2014/main" id="{C82C36B7-5EA6-4902-B939-A8299F2602D6}"/>
                </a:ext>
              </a:extLst>
            </p:cNvPr>
            <p:cNvCxnSpPr>
              <a:cxnSpLocks noChangeShapeType="1"/>
              <a:stCxn id="7187" idx="6"/>
              <a:endCxn id="7178" idx="3"/>
            </p:cNvCxnSpPr>
            <p:nvPr/>
          </p:nvCxnSpPr>
          <p:spPr bwMode="auto">
            <a:xfrm flipV="1">
              <a:off x="1152" y="3324"/>
              <a:ext cx="505" cy="3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9" name="Straight Connector 478">
              <a:extLst>
                <a:ext uri="{FF2B5EF4-FFF2-40B4-BE49-F238E27FC236}">
                  <a16:creationId xmlns:a16="http://schemas.microsoft.com/office/drawing/2014/main" id="{B5D7AF1F-E1BB-4815-8A75-9D4E3B8939C5}"/>
                </a:ext>
              </a:extLst>
            </p:cNvPr>
            <p:cNvCxnSpPr>
              <a:cxnSpLocks noChangeShapeType="1"/>
              <a:stCxn id="7178" idx="6"/>
              <a:endCxn id="7174" idx="3"/>
            </p:cNvCxnSpPr>
            <p:nvPr/>
          </p:nvCxnSpPr>
          <p:spPr bwMode="auto">
            <a:xfrm flipV="1">
              <a:off x="2640" y="2789"/>
              <a:ext cx="416" cy="33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0" name="Straight Connector 467">
              <a:extLst>
                <a:ext uri="{FF2B5EF4-FFF2-40B4-BE49-F238E27FC236}">
                  <a16:creationId xmlns:a16="http://schemas.microsoft.com/office/drawing/2014/main" id="{89FC6D7E-9F1F-452E-B66A-D6B4551E295A}"/>
                </a:ext>
              </a:extLst>
            </p:cNvPr>
            <p:cNvCxnSpPr>
              <a:cxnSpLocks noChangeShapeType="1"/>
              <a:stCxn id="7178" idx="0"/>
              <a:endCxn id="7180" idx="4"/>
            </p:cNvCxnSpPr>
            <p:nvPr/>
          </p:nvCxnSpPr>
          <p:spPr bwMode="auto">
            <a:xfrm rot="16200000" flipV="1">
              <a:off x="1260" y="2028"/>
              <a:ext cx="672" cy="9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1" name="Oval 654">
              <a:extLst>
                <a:ext uri="{FF2B5EF4-FFF2-40B4-BE49-F238E27FC236}">
                  <a16:creationId xmlns:a16="http://schemas.microsoft.com/office/drawing/2014/main" id="{2347CB29-ADA5-44D3-9C05-C71A70EDE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84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2" name="Oval 654">
              <a:extLst>
                <a:ext uri="{FF2B5EF4-FFF2-40B4-BE49-F238E27FC236}">
                  <a16:creationId xmlns:a16="http://schemas.microsoft.com/office/drawing/2014/main" id="{A6D3C7BE-B3C3-408D-A712-CAE2A8040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176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6" name="TextBox 648">
              <a:extLst>
                <a:ext uri="{FF2B5EF4-FFF2-40B4-BE49-F238E27FC236}">
                  <a16:creationId xmlns:a16="http://schemas.microsoft.com/office/drawing/2014/main" id="{45E605C0-9601-42C1-9D18-8AC58C603D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4224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After mating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370DE08A-0AD5-4797-B087-CC01506E3B09}"/>
                </a:ext>
              </a:extLst>
            </p:cNvPr>
            <p:cNvCxnSpPr>
              <a:cxnSpLocks noChangeShapeType="1"/>
              <a:stCxn id="7176" idx="4"/>
              <a:endCxn id="7191" idx="7"/>
            </p:cNvCxnSpPr>
            <p:nvPr/>
          </p:nvCxnSpPr>
          <p:spPr bwMode="auto">
            <a:xfrm rot="5400000">
              <a:off x="3414" y="3686"/>
              <a:ext cx="200" cy="2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684A00CA-6FF9-470C-B767-A58889D8C0E8}"/>
                </a:ext>
              </a:extLst>
            </p:cNvPr>
            <p:cNvCxnSpPr>
              <a:cxnSpLocks noChangeShapeType="1"/>
              <a:stCxn id="7176" idx="4"/>
              <a:endCxn id="7192" idx="0"/>
            </p:cNvCxnSpPr>
            <p:nvPr/>
          </p:nvCxnSpPr>
          <p:spPr bwMode="auto">
            <a:xfrm rot="16200000" flipH="1">
              <a:off x="3432" y="3888"/>
              <a:ext cx="480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6" name="Oval 654">
              <a:extLst>
                <a:ext uri="{FF2B5EF4-FFF2-40B4-BE49-F238E27FC236}">
                  <a16:creationId xmlns:a16="http://schemas.microsoft.com/office/drawing/2014/main" id="{3E61B8D1-2617-4BFC-ABF8-53B21A01D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752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7" name="Oval 654">
              <a:extLst>
                <a:ext uri="{FF2B5EF4-FFF2-40B4-BE49-F238E27FC236}">
                  <a16:creationId xmlns:a16="http://schemas.microsoft.com/office/drawing/2014/main" id="{71A699E7-601B-45D8-931C-08F0B9BCA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512"/>
              <a:ext cx="110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8" name="Oval 654">
              <a:extLst>
                <a:ext uri="{FF2B5EF4-FFF2-40B4-BE49-F238E27FC236}">
                  <a16:creationId xmlns:a16="http://schemas.microsoft.com/office/drawing/2014/main" id="{E3C3CC3C-90AD-4440-BBCD-F995C04E1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5088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D8CDDA45-A55A-47E3-ACD7-6F00BF53708C}"/>
                </a:ext>
              </a:extLst>
            </p:cNvPr>
            <p:cNvCxnSpPr>
              <a:cxnSpLocks noChangeShapeType="1"/>
              <a:stCxn id="7192" idx="4"/>
              <a:endCxn id="7196" idx="0"/>
            </p:cNvCxnSpPr>
            <p:nvPr/>
          </p:nvCxnSpPr>
          <p:spPr bwMode="auto">
            <a:xfrm rot="5400000">
              <a:off x="3624" y="4656"/>
              <a:ext cx="19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0" name="Straight Connector 676">
              <a:extLst>
                <a:ext uri="{FF2B5EF4-FFF2-40B4-BE49-F238E27FC236}">
                  <a16:creationId xmlns:a16="http://schemas.microsoft.com/office/drawing/2014/main" id="{06297641-1C94-4969-9722-F3DAF19DE977}"/>
                </a:ext>
              </a:extLst>
            </p:cNvPr>
            <p:cNvCxnSpPr>
              <a:cxnSpLocks noChangeShapeType="1"/>
              <a:stCxn id="7191" idx="4"/>
              <a:endCxn id="7197" idx="0"/>
            </p:cNvCxnSpPr>
            <p:nvPr/>
          </p:nvCxnSpPr>
          <p:spPr bwMode="auto">
            <a:xfrm rot="5400000">
              <a:off x="2544" y="4008"/>
              <a:ext cx="288" cy="7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1" name="Straight Connector 676">
              <a:extLst>
                <a:ext uri="{FF2B5EF4-FFF2-40B4-BE49-F238E27FC236}">
                  <a16:creationId xmlns:a16="http://schemas.microsoft.com/office/drawing/2014/main" id="{633CC20B-D202-4AAC-8851-706D12A23CBA}"/>
                </a:ext>
              </a:extLst>
            </p:cNvPr>
            <p:cNvCxnSpPr>
              <a:cxnSpLocks noChangeShapeType="1"/>
              <a:stCxn id="7191" idx="4"/>
              <a:endCxn id="7198" idx="7"/>
            </p:cNvCxnSpPr>
            <p:nvPr/>
          </p:nvCxnSpPr>
          <p:spPr bwMode="auto">
            <a:xfrm rot="5400000">
              <a:off x="2574" y="4670"/>
              <a:ext cx="920" cy="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7" name="TextBox 648">
              <a:extLst>
                <a:ext uri="{FF2B5EF4-FFF2-40B4-BE49-F238E27FC236}">
                  <a16:creationId xmlns:a16="http://schemas.microsoft.com/office/drawing/2014/main" id="{CD7CCAAD-2D8B-48F7-9003-99EEFFD14E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4560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Incompatible sex organs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8" name="TextBox 648">
              <a:extLst>
                <a:ext uri="{FF2B5EF4-FFF2-40B4-BE49-F238E27FC236}">
                  <a16:creationId xmlns:a16="http://schemas.microsoft.com/office/drawing/2014/main" id="{DF909DFA-F8C2-47AB-B2BF-367F3A874D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4800"/>
              <a:ext cx="720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Mules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TextBox 648">
              <a:extLst>
                <a:ext uri="{FF2B5EF4-FFF2-40B4-BE49-F238E27FC236}">
                  <a16:creationId xmlns:a16="http://schemas.microsoft.com/office/drawing/2014/main" id="{144F78FC-1F5A-42EF-B92B-C10CCB9E2A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5137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Using different habitats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J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2" name="TextBox 648">
              <a:extLst>
                <a:ext uri="{FF2B5EF4-FFF2-40B4-BE49-F238E27FC236}">
                  <a16:creationId xmlns:a16="http://schemas.microsoft.com/office/drawing/2014/main" id="{B89842B5-BD34-4810-A809-67E04245F5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3792"/>
              <a:ext cx="1008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Geographic separation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Of populations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4" name="TextBox 648">
              <a:extLst>
                <a:ext uri="{FF2B5EF4-FFF2-40B4-BE49-F238E27FC236}">
                  <a16:creationId xmlns:a16="http://schemas.microsoft.com/office/drawing/2014/main" id="{D22C5C56-8E0B-4811-9E62-780238735F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016"/>
              <a:ext cx="864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Pace of evolution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07" name="Oval 630">
              <a:extLst>
                <a:ext uri="{FF2B5EF4-FFF2-40B4-BE49-F238E27FC236}">
                  <a16:creationId xmlns:a16="http://schemas.microsoft.com/office/drawing/2014/main" id="{FEBF3E4D-2887-43C8-AD6E-53E33652F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1248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Oval 630">
              <a:extLst>
                <a:ext uri="{FF2B5EF4-FFF2-40B4-BE49-F238E27FC236}">
                  <a16:creationId xmlns:a16="http://schemas.microsoft.com/office/drawing/2014/main" id="{14674FB0-7C24-49EA-9E90-BD78C07DE7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68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9" name="Straight Connector 478">
              <a:extLst>
                <a:ext uri="{FF2B5EF4-FFF2-40B4-BE49-F238E27FC236}">
                  <a16:creationId xmlns:a16="http://schemas.microsoft.com/office/drawing/2014/main" id="{1653B607-7C51-4691-9345-23DC5CFAF5A1}"/>
                </a:ext>
              </a:extLst>
            </p:cNvPr>
            <p:cNvCxnSpPr>
              <a:cxnSpLocks noChangeShapeType="1"/>
              <a:stCxn id="7171" idx="7"/>
              <a:endCxn id="7208" idx="2"/>
            </p:cNvCxnSpPr>
            <p:nvPr/>
          </p:nvCxnSpPr>
          <p:spPr bwMode="auto">
            <a:xfrm rot="5400000" flipH="1" flipV="1">
              <a:off x="3001" y="1754"/>
              <a:ext cx="97" cy="3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0" name="Straight Connector 478">
              <a:extLst>
                <a:ext uri="{FF2B5EF4-FFF2-40B4-BE49-F238E27FC236}">
                  <a16:creationId xmlns:a16="http://schemas.microsoft.com/office/drawing/2014/main" id="{082EEE27-5FF7-487F-BBF8-DD507A73F591}"/>
                </a:ext>
              </a:extLst>
            </p:cNvPr>
            <p:cNvCxnSpPr>
              <a:cxnSpLocks noChangeShapeType="1"/>
              <a:stCxn id="7207" idx="4"/>
              <a:endCxn id="7171" idx="7"/>
            </p:cNvCxnSpPr>
            <p:nvPr/>
          </p:nvCxnSpPr>
          <p:spPr bwMode="auto">
            <a:xfrm rot="5400000">
              <a:off x="2821" y="1694"/>
              <a:ext cx="337" cy="21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9" name="TextBox 648">
              <a:extLst>
                <a:ext uri="{FF2B5EF4-FFF2-40B4-BE49-F238E27FC236}">
                  <a16:creationId xmlns:a16="http://schemas.microsoft.com/office/drawing/2014/main" id="{AE767740-685F-41C1-B179-011F7652DC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344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Many transitional forms</a:t>
              </a:r>
              <a:br>
                <a:rPr lang="en-US" sz="1100" dirty="0">
                  <a:latin typeface="Times New Roman" pitchFamily="18" charset="0"/>
                  <a:cs typeface="Times New Roman" pitchFamily="18" charset="0"/>
                </a:rPr>
              </a:b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0" name="TextBox 648">
              <a:extLst>
                <a:ext uri="{FF2B5EF4-FFF2-40B4-BE49-F238E27FC236}">
                  <a16:creationId xmlns:a16="http://schemas.microsoft.com/office/drawing/2014/main" id="{4966DBE6-8253-4A83-9010-2DCF66117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727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Sudden change</a:t>
              </a:r>
              <a:br>
                <a:rPr lang="en-US" sz="1100" dirty="0">
                  <a:latin typeface="Times New Roman" pitchFamily="18" charset="0"/>
                  <a:cs typeface="Times New Roman" pitchFamily="18" charset="0"/>
                </a:rPr>
              </a:b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13" name="TextBox 504">
              <a:extLst>
                <a:ext uri="{FF2B5EF4-FFF2-40B4-BE49-F238E27FC236}">
                  <a16:creationId xmlns:a16="http://schemas.microsoft.com/office/drawing/2014/main" id="{0CE694FF-6858-4CCE-B8D8-9D14FE398B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632"/>
              <a:ext cx="960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Burst of speciation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to fill empty niches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7" name="TextBox 648">
              <a:extLst>
                <a:ext uri="{FF2B5EF4-FFF2-40B4-BE49-F238E27FC236}">
                  <a16:creationId xmlns:a16="http://schemas.microsoft.com/office/drawing/2014/main" id="{7CB27F4A-AE7A-48AA-B488-D7EEAA13E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592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Species formation in one location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8" name="TextBox 648">
              <a:extLst>
                <a:ext uri="{FF2B5EF4-FFF2-40B4-BE49-F238E27FC236}">
                  <a16:creationId xmlns:a16="http://schemas.microsoft.com/office/drawing/2014/main" id="{24252BBE-6DA4-491B-8216-25DEA7656C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456"/>
              <a:ext cx="10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Doubling of chromosome number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083&quot;&gt;&lt;object type=&quot;3&quot; unique_id=&quot;10084&quot;&gt;&lt;property id=&quot;20148&quot; value=&quot;5&quot;/&gt;&lt;property id=&quot;20300&quot; value=&quot;Slide 1&quot;/&gt;&lt;property id=&quot;20307&quot; value=&quot;317&quot;/&gt;&lt;/object&gt;&lt;object type=&quot;3&quot; unique_id=&quot;1008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8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87&quot;&gt;&lt;property id=&quot;20148&quot; value=&quot;5&quot;/&gt;&lt;property id=&quot;20300&quot; value=&quot;Slide 4 - &amp;quot;Origin of species&amp;quot;&quot;/&gt;&lt;property id=&quot;20307&quot; value=&quot;334&quot;/&gt;&lt;/object&gt;&lt;object type=&quot;3&quot; unique_id=&quot;10088&quot;&gt;&lt;property id=&quot;20148&quot; value=&quot;5&quot;/&gt;&lt;property id=&quot;20300&quot; value=&quot;Slide 5 - &amp;quot;Origin of species Key&amp;quot;&quot;/&gt;&lt;property id=&quot;20307&quot; value=&quot;335&quot;/&gt;&lt;/object&gt;&lt;/object&gt;&lt;object type=&quot;8&quot; unique_id=&quot;1009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1587</TotalTime>
  <Words>233</Words>
  <Application>Microsoft Office PowerPoint</Application>
  <PresentationFormat>On-screen Show (4:3)</PresentationFormat>
  <Paragraphs>95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Origin of Species</vt:lpstr>
      <vt:lpstr>Origin of Species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220</cp:revision>
  <dcterms:created xsi:type="dcterms:W3CDTF">2005-04-19T02:46:41Z</dcterms:created>
  <dcterms:modified xsi:type="dcterms:W3CDTF">2019-04-29T16:34:33Z</dcterms:modified>
</cp:coreProperties>
</file>