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5" r:id="rId6"/>
    <p:sldId id="336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2EC8683-5704-4925-B1FA-1883BDFBD9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D7DF961-CE19-4968-A1A3-897B6D268D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98AF8A2-6152-4C1D-AA1C-B968FAB03E6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4EE53D4-E0F9-42CB-AB44-0B24C862DF5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BD5D32D-A627-447B-A3E9-3DCB4C26918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ABA5F58-7376-4237-9C1F-1251ADCA70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66CDD7F-E98E-4AAC-9887-57BDBDF67BE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8DC997EF-A486-40A5-9455-6291B265AD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C50004-097C-494D-A64E-3FF74517DC40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2FE91C56-290B-47F7-A18B-7A919B4B9AF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3958C55-BE7E-4892-897F-E3F33930C7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CBB980C-1BBD-4AA7-9155-47B0505E36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3CF8ED4-404D-4AF0-93FD-86548A4770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CA3F676-8FD8-4C73-8468-EABC321D8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618077-2331-4A41-B4F3-E2022403FA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82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AB790F-FDB5-4C00-B9A8-52BCEABA06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AE8350D-4AC9-4312-861D-E49AA1DB95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5D5AC95-03CA-49E0-83C6-481394DCB7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ED38BC-04F2-4553-8A07-73C90575BB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569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074CA-F3BB-4ECA-95A6-27785903B2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232108-EEED-4BFE-8BA3-4A59F058E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6926001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4820-E14B-42F0-8EB6-3F359732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B31DE-D1CE-480B-8F18-CEADC73E0A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43420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A1B35-A0A2-458C-92FA-C1BBC740B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FC9EE9-4573-4992-ACBA-C7DD92F1D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16911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5C47C-D1A9-4F96-A3EC-A1BF9E964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0FE79-3BD5-4A25-81A5-2A4BB297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60437-B287-4644-8B55-594E022902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053975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BBDE7-6D75-44DB-9813-02817E7BF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6A647-9192-48E5-9A91-70A892194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27512-6D3B-4877-BEE4-98A31145E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86480B-EC2C-4487-AEA5-BF0CE12EBA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8D0D52-A62D-4B48-8274-71E3148B56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738599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3DFFD-A061-4030-B2CE-FA4400DA4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553854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5941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21B17-6E1D-4B61-ABB4-A328E2707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AEA33B-345E-4D69-A259-354D27537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3485E5-BC66-479B-BB5E-7D9CA420B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393450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B47ED-1910-427C-950E-71A816BCC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F34D5A-20E3-49BA-8BF9-2ADCB1ACBD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1FFF3C-09C3-4ED3-B654-4441E30AA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209783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4C7AFA-11B3-4258-8082-8AC089F232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275BCDF-7BD0-4BB8-9BA0-52BC084CA4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FCD16B0-1E00-4ECF-9D33-3B656F3352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8EB97E-7FEF-436F-8F3D-07025F1294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561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B13FE-9C4C-4885-8835-571D15A4F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8CA956-E39A-4500-9ECE-DB13F0A3B1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217931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1FF0FA-5DDC-452B-B528-91D391927F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9D8866-C118-422A-9438-B072878D6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310809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C1206F2-8099-48A1-AD08-D2EED9A5F6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DCE6276-1439-45CB-BCCF-8C7424296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F9A90ED-7285-4DE2-AC1D-6280678F09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8C831C-6124-482F-9FC5-C3F3B8CBAD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9733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ACC452-3021-47E8-A541-3E6B797DC9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212A19-D7A4-41AF-84A4-71BB22C828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2AF9A-277C-4231-A8D2-86DEDA30F4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6F8DD-D8F0-4468-8CB1-5F9839FA83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7465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48681A7-1975-4258-B8AA-19F51526D5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35C2B9F-3001-49DB-AD83-DE14C9A7B4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ADD589E-5382-4ABA-B59D-8D438F91C9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1EC7D-AB44-49FE-BF2F-BE376961E3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154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A5F83B9-09E1-461C-9F99-E1B9CCD383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00B551E-D0FD-4BAF-9875-2B8AC5BFAA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853E261-F6CA-4376-B66D-A832FAD71F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FEC0A3-1EB9-4710-8501-63DEC4B6D3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3877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184D430-6A1D-40B4-BDE7-01DE11CC39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DA33B86-4ED7-494D-96F0-5D060FCBD1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AC644D4-3002-4435-B936-8DA2A6C7DD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992B6-DFE6-42A6-BFAE-1CA2B1437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35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E62622F-C808-4829-B266-841BBA81B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95A36D6-41B8-40DE-8383-CC807DC943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B592CB9-65C5-4383-9577-62E79AA9F5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C828CD-94E1-42CF-AFFA-1776A67395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7421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6959D25-FE2A-4776-8559-D3801C28B9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D1D715D-C9B4-4BC9-A8BD-42457105B2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06FA842-69FC-49DA-A2F2-EB09BA7717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66DC79-52EB-454C-9E07-9EFCD3C53E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53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6EFDF5C-AA81-4DEF-9D24-9CE30FEAB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D6296CE-942D-40A1-8C2A-4B88C10C1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CEB9306-729D-4C97-82A8-BD53263F85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73F71BD-674F-459C-8631-AD2BB6960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8E878ED-A1E5-476E-9E10-00380838352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E4F41388-A448-49CB-AF7E-3C6BB18D305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0E5BD4AD-F1D0-4C7E-B978-FA8406C5031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8E6BFC7-BE95-4540-B2E0-0912606E75E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B9E7749A-2515-49B6-85DA-42F76DDA0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B2105B8-1E88-43D0-AF8C-DF6DD76D0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850" r:id="rId3"/>
    <p:sldLayoutId id="2147483849" r:id="rId4"/>
    <p:sldLayoutId id="2147483848" r:id="rId5"/>
    <p:sldLayoutId id="2147483847" r:id="rId6"/>
    <p:sldLayoutId id="2147483846" r:id="rId7"/>
    <p:sldLayoutId id="2147483845" r:id="rId8"/>
    <p:sldLayoutId id="2147483844" r:id="rId9"/>
    <p:sldLayoutId id="214748384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616FC3D-0A79-4725-B574-E4389A736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0CA52B-4480-499A-AA0E-34AD0795719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E3A32-807A-4754-900B-1B6AAE5E61E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81A445A7-3CA6-47BB-9533-76146134A4D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4F1A312-A3EE-498E-95A2-EB7C0BF2B3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541FE2F9-E5BF-4823-8783-EF1C9E9D622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5B536BFA-5F44-4A77-9BB3-035F5491B8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E6668B3-EF73-4BD7-9B34-24BBA7E7F1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F6D5828-00BE-4690-969D-81D3C73CD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E841E08-7362-4969-9033-1FF6013FD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3B6EA4-E931-4E07-B8B5-58497C61614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704AEF33-61B2-417C-A649-82EA8E522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Nervous System Organization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FE1F9D7-9389-4A98-9CD8-301399DEF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B20C5158-2597-4D9B-A96D-74B801B2B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4BE5EA4-72C0-4525-8BA4-BBEE3FEFB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2150555-6009-4BA5-AFE9-612CD691E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62">
            <a:extLst>
              <a:ext uri="{FF2B5EF4-FFF2-40B4-BE49-F238E27FC236}">
                <a16:creationId xmlns:a16="http://schemas.microsoft.com/office/drawing/2014/main" id="{0FEA80DF-D4BF-4DA9-9969-6201A3602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741363"/>
          </a:xfrm>
        </p:spPr>
        <p:txBody>
          <a:bodyPr/>
          <a:lstStyle/>
          <a:p>
            <a:r>
              <a:rPr lang="en-US" altLang="en-US" dirty="0"/>
              <a:t>Nervous System Organization</a:t>
            </a:r>
          </a:p>
        </p:txBody>
      </p:sp>
      <p:sp>
        <p:nvSpPr>
          <p:cNvPr id="6147" name="Rectangle 65">
            <a:extLst>
              <a:ext uri="{FF2B5EF4-FFF2-40B4-BE49-F238E27FC236}">
                <a16:creationId xmlns:a16="http://schemas.microsoft.com/office/drawing/2014/main" id="{DB03B50E-6A68-4BEC-A545-8858A2E40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762000"/>
            <a:ext cx="2032000" cy="3746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Nervous system</a:t>
            </a:r>
          </a:p>
        </p:txBody>
      </p:sp>
      <p:sp>
        <p:nvSpPr>
          <p:cNvPr id="6148" name="Oval 56">
            <a:extLst>
              <a:ext uri="{FF2B5EF4-FFF2-40B4-BE49-F238E27FC236}">
                <a16:creationId xmlns:a16="http://schemas.microsoft.com/office/drawing/2014/main" id="{BA1913E1-39B3-411B-BD2F-547BC656B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0"/>
            <a:ext cx="2438400" cy="5556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/>
              <a:t>Central Nervous system</a:t>
            </a:r>
          </a:p>
        </p:txBody>
      </p:sp>
      <p:cxnSp>
        <p:nvCxnSpPr>
          <p:cNvPr id="6149" name="Straight Arrow Connector 57">
            <a:extLst>
              <a:ext uri="{FF2B5EF4-FFF2-40B4-BE49-F238E27FC236}">
                <a16:creationId xmlns:a16="http://schemas.microsoft.com/office/drawing/2014/main" id="{2E7D1A73-BC7E-47D9-820B-C72BF7247B1D}"/>
              </a:ext>
            </a:extLst>
          </p:cNvPr>
          <p:cNvCxnSpPr>
            <a:cxnSpLocks noChangeShapeType="1"/>
            <a:stCxn id="6147" idx="2"/>
            <a:endCxn id="6148" idx="0"/>
          </p:cNvCxnSpPr>
          <p:nvPr/>
        </p:nvCxnSpPr>
        <p:spPr bwMode="auto">
          <a:xfrm flipH="1">
            <a:off x="1371600" y="1150938"/>
            <a:ext cx="2235200" cy="3587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4CD162F2-681D-4274-83C4-1D223DF9BA7C}"/>
              </a:ext>
            </a:extLst>
          </p:cNvPr>
          <p:cNvSpPr/>
          <p:nvPr/>
        </p:nvSpPr>
        <p:spPr bwMode="auto">
          <a:xfrm>
            <a:off x="5943600" y="1651000"/>
            <a:ext cx="1828800" cy="307975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51" name="Straight Arrow Connector 60">
            <a:extLst>
              <a:ext uri="{FF2B5EF4-FFF2-40B4-BE49-F238E27FC236}">
                <a16:creationId xmlns:a16="http://schemas.microsoft.com/office/drawing/2014/main" id="{B9294332-A80E-4D90-B3D4-9E65118A42F2}"/>
              </a:ext>
            </a:extLst>
          </p:cNvPr>
          <p:cNvCxnSpPr>
            <a:cxnSpLocks noChangeShapeType="1"/>
            <a:stCxn id="6147" idx="2"/>
            <a:endCxn id="60" idx="1"/>
          </p:cNvCxnSpPr>
          <p:nvPr/>
        </p:nvCxnSpPr>
        <p:spPr bwMode="auto">
          <a:xfrm>
            <a:off x="3606800" y="1150938"/>
            <a:ext cx="2605088" cy="5302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2" name="Straight Arrow Connector 92">
            <a:extLst>
              <a:ext uri="{FF2B5EF4-FFF2-40B4-BE49-F238E27FC236}">
                <a16:creationId xmlns:a16="http://schemas.microsoft.com/office/drawing/2014/main" id="{EDDF947D-2583-4B34-911D-822D51B3BE25}"/>
              </a:ext>
            </a:extLst>
          </p:cNvPr>
          <p:cNvCxnSpPr>
            <a:cxnSpLocks noChangeShapeType="1"/>
            <a:stCxn id="6148" idx="4"/>
            <a:endCxn id="6155" idx="0"/>
          </p:cNvCxnSpPr>
          <p:nvPr/>
        </p:nvCxnSpPr>
        <p:spPr bwMode="auto">
          <a:xfrm flipH="1">
            <a:off x="762000" y="2093913"/>
            <a:ext cx="609600" cy="1936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3" name="Oval 95">
            <a:extLst>
              <a:ext uri="{FF2B5EF4-FFF2-40B4-BE49-F238E27FC236}">
                <a16:creationId xmlns:a16="http://schemas.microsoft.com/office/drawing/2014/main" id="{CBCBB616-A820-433E-942D-95793E76A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301875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 baseline="-25000"/>
          </a:p>
          <a:p>
            <a:pPr algn="ctr"/>
            <a:endParaRPr lang="en-US" altLang="en-US" sz="1400" u="sng"/>
          </a:p>
        </p:txBody>
      </p:sp>
      <p:cxnSp>
        <p:nvCxnSpPr>
          <p:cNvPr id="6154" name="Straight Arrow Connector 96">
            <a:extLst>
              <a:ext uri="{FF2B5EF4-FFF2-40B4-BE49-F238E27FC236}">
                <a16:creationId xmlns:a16="http://schemas.microsoft.com/office/drawing/2014/main" id="{4BD0B9F3-A4DD-4545-8B58-608D210BE85F}"/>
              </a:ext>
            </a:extLst>
          </p:cNvPr>
          <p:cNvCxnSpPr>
            <a:cxnSpLocks noChangeShapeType="1"/>
            <a:stCxn id="6148" idx="4"/>
            <a:endCxn id="6153" idx="0"/>
          </p:cNvCxnSpPr>
          <p:nvPr/>
        </p:nvCxnSpPr>
        <p:spPr bwMode="auto">
          <a:xfrm>
            <a:off x="1371600" y="2093913"/>
            <a:ext cx="508000" cy="1936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Oval 100">
            <a:extLst>
              <a:ext uri="{FF2B5EF4-FFF2-40B4-BE49-F238E27FC236}">
                <a16:creationId xmlns:a16="http://schemas.microsoft.com/office/drawing/2014/main" id="{0FEC6429-E1B7-405F-A2FA-8012957C2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" y="2301875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Spinal Cord</a:t>
            </a:r>
            <a:endParaRPr lang="en-US" altLang="en-US" sz="1200" baseline="-25000"/>
          </a:p>
        </p:txBody>
      </p:sp>
      <p:cxnSp>
        <p:nvCxnSpPr>
          <p:cNvPr id="6156" name="Straight Arrow Connector 104">
            <a:extLst>
              <a:ext uri="{FF2B5EF4-FFF2-40B4-BE49-F238E27FC236}">
                <a16:creationId xmlns:a16="http://schemas.microsoft.com/office/drawing/2014/main" id="{49997AF2-48CC-479D-9152-B5FCEAE4BC34}"/>
              </a:ext>
            </a:extLst>
          </p:cNvPr>
          <p:cNvCxnSpPr>
            <a:cxnSpLocks noChangeShapeType="1"/>
            <a:stCxn id="6153" idx="4"/>
            <a:endCxn id="6159" idx="0"/>
          </p:cNvCxnSpPr>
          <p:nvPr/>
        </p:nvCxnSpPr>
        <p:spPr bwMode="auto">
          <a:xfrm flipH="1">
            <a:off x="660400" y="2798763"/>
            <a:ext cx="1219200" cy="512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Oval 105">
            <a:extLst>
              <a:ext uri="{FF2B5EF4-FFF2-40B4-BE49-F238E27FC236}">
                <a16:creationId xmlns:a16="http://schemas.microsoft.com/office/drawing/2014/main" id="{61E7FB10-EC65-4BB4-A02D-7936C0C87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3328988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 baseline="-25000"/>
          </a:p>
        </p:txBody>
      </p:sp>
      <p:cxnSp>
        <p:nvCxnSpPr>
          <p:cNvPr id="6158" name="Straight Arrow Connector 108">
            <a:extLst>
              <a:ext uri="{FF2B5EF4-FFF2-40B4-BE49-F238E27FC236}">
                <a16:creationId xmlns:a16="http://schemas.microsoft.com/office/drawing/2014/main" id="{E877D1B3-4DCD-43FB-9649-40DF9D8D9202}"/>
              </a:ext>
            </a:extLst>
          </p:cNvPr>
          <p:cNvCxnSpPr>
            <a:cxnSpLocks noChangeShapeType="1"/>
            <a:stCxn id="6153" idx="4"/>
            <a:endCxn id="6157" idx="0"/>
          </p:cNvCxnSpPr>
          <p:nvPr/>
        </p:nvCxnSpPr>
        <p:spPr bwMode="auto">
          <a:xfrm>
            <a:off x="1879600" y="2798763"/>
            <a:ext cx="203200" cy="512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Oval 109">
            <a:extLst>
              <a:ext uri="{FF2B5EF4-FFF2-40B4-BE49-F238E27FC236}">
                <a16:creationId xmlns:a16="http://schemas.microsoft.com/office/drawing/2014/main" id="{2C9D758C-ED38-4DDB-84FA-FFA31A20B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328988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000" u="sng"/>
          </a:p>
        </p:txBody>
      </p:sp>
      <p:cxnSp>
        <p:nvCxnSpPr>
          <p:cNvPr id="6160" name="Straight Arrow Connector 112">
            <a:extLst>
              <a:ext uri="{FF2B5EF4-FFF2-40B4-BE49-F238E27FC236}">
                <a16:creationId xmlns:a16="http://schemas.microsoft.com/office/drawing/2014/main" id="{D4CB5E67-410B-4CBB-BFFE-81132EE5F6CD}"/>
              </a:ext>
            </a:extLst>
          </p:cNvPr>
          <p:cNvCxnSpPr>
            <a:cxnSpLocks noChangeShapeType="1"/>
            <a:stCxn id="60" idx="4"/>
            <a:endCxn id="6163" idx="0"/>
          </p:cNvCxnSpPr>
          <p:nvPr/>
        </p:nvCxnSpPr>
        <p:spPr bwMode="auto">
          <a:xfrm flipH="1">
            <a:off x="5943600" y="1976438"/>
            <a:ext cx="914400" cy="1031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1" name="Oval 114">
            <a:extLst>
              <a:ext uri="{FF2B5EF4-FFF2-40B4-BE49-F238E27FC236}">
                <a16:creationId xmlns:a16="http://schemas.microsoft.com/office/drawing/2014/main" id="{4C5C914B-E214-4005-954E-C6FCB331C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4400" y="2163763"/>
            <a:ext cx="1524000" cy="342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aseline="-25000"/>
              <a:t>autonomic</a:t>
            </a:r>
          </a:p>
        </p:txBody>
      </p:sp>
      <p:cxnSp>
        <p:nvCxnSpPr>
          <p:cNvPr id="6162" name="Straight Arrow Connector 115">
            <a:extLst>
              <a:ext uri="{FF2B5EF4-FFF2-40B4-BE49-F238E27FC236}">
                <a16:creationId xmlns:a16="http://schemas.microsoft.com/office/drawing/2014/main" id="{4E8A4580-A109-4072-BB8B-12FE35ED52C8}"/>
              </a:ext>
            </a:extLst>
          </p:cNvPr>
          <p:cNvCxnSpPr>
            <a:cxnSpLocks noChangeShapeType="1"/>
            <a:stCxn id="60" idx="4"/>
            <a:endCxn id="6161" idx="0"/>
          </p:cNvCxnSpPr>
          <p:nvPr/>
        </p:nvCxnSpPr>
        <p:spPr bwMode="auto">
          <a:xfrm>
            <a:off x="6858000" y="1976438"/>
            <a:ext cx="1168400" cy="171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Oval 118">
            <a:extLst>
              <a:ext uri="{FF2B5EF4-FFF2-40B4-BE49-F238E27FC236}">
                <a16:creationId xmlns:a16="http://schemas.microsoft.com/office/drawing/2014/main" id="{F644ED5E-B72F-4F53-B989-E4D1C6FAE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2095500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u="sng" baseline="-25000"/>
          </a:p>
        </p:txBody>
      </p:sp>
      <p:cxnSp>
        <p:nvCxnSpPr>
          <p:cNvPr id="6164" name="Straight Arrow Connector 108">
            <a:extLst>
              <a:ext uri="{FF2B5EF4-FFF2-40B4-BE49-F238E27FC236}">
                <a16:creationId xmlns:a16="http://schemas.microsoft.com/office/drawing/2014/main" id="{9622C8D9-125A-419B-A7A6-570AD8C6F944}"/>
              </a:ext>
            </a:extLst>
          </p:cNvPr>
          <p:cNvCxnSpPr>
            <a:cxnSpLocks noChangeShapeType="1"/>
            <a:stCxn id="6153" idx="4"/>
            <a:endCxn id="57" idx="0"/>
          </p:cNvCxnSpPr>
          <p:nvPr/>
        </p:nvCxnSpPr>
        <p:spPr bwMode="auto">
          <a:xfrm>
            <a:off x="1879600" y="2798763"/>
            <a:ext cx="1828800" cy="5127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Oval 105">
            <a:extLst>
              <a:ext uri="{FF2B5EF4-FFF2-40B4-BE49-F238E27FC236}">
                <a16:creationId xmlns:a16="http://schemas.microsoft.com/office/drawing/2014/main" id="{3FCE8C93-4541-4223-BF76-E1B0F4CD4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3328988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Fore-brain</a:t>
            </a:r>
            <a:endParaRPr lang="en-US" altLang="en-US" sz="1200" baseline="-25000"/>
          </a:p>
        </p:txBody>
      </p:sp>
      <p:cxnSp>
        <p:nvCxnSpPr>
          <p:cNvPr id="6166" name="Straight Arrow Connector 92">
            <a:extLst>
              <a:ext uri="{FF2B5EF4-FFF2-40B4-BE49-F238E27FC236}">
                <a16:creationId xmlns:a16="http://schemas.microsoft.com/office/drawing/2014/main" id="{3854055B-91F9-429D-8C8E-ADFA0500F06B}"/>
              </a:ext>
            </a:extLst>
          </p:cNvPr>
          <p:cNvCxnSpPr>
            <a:cxnSpLocks noChangeShapeType="1"/>
            <a:stCxn id="6159" idx="4"/>
            <a:endCxn id="6167" idx="0"/>
          </p:cNvCxnSpPr>
          <p:nvPr/>
        </p:nvCxnSpPr>
        <p:spPr bwMode="auto">
          <a:xfrm>
            <a:off x="660400" y="3822700"/>
            <a:ext cx="0" cy="1762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Oval 100">
            <a:extLst>
              <a:ext uri="{FF2B5EF4-FFF2-40B4-BE49-F238E27FC236}">
                <a16:creationId xmlns:a16="http://schemas.microsoft.com/office/drawing/2014/main" id="{82771799-B9FF-4F53-ACBA-BBB421B6D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013200"/>
            <a:ext cx="1016000" cy="7112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 baseline="-25000"/>
              <a:t>Sensory input</a:t>
            </a:r>
          </a:p>
          <a:p>
            <a:pPr algn="ctr"/>
            <a:r>
              <a:rPr lang="en-US" altLang="en-US" sz="1500" baseline="-25000"/>
              <a:t>eye/ear</a:t>
            </a:r>
          </a:p>
        </p:txBody>
      </p:sp>
      <p:cxnSp>
        <p:nvCxnSpPr>
          <p:cNvPr id="6168" name="Straight Arrow Connector 92">
            <a:extLst>
              <a:ext uri="{FF2B5EF4-FFF2-40B4-BE49-F238E27FC236}">
                <a16:creationId xmlns:a16="http://schemas.microsoft.com/office/drawing/2014/main" id="{506C1A7A-12CB-45D3-BFCF-DDD0D9A1B620}"/>
              </a:ext>
            </a:extLst>
          </p:cNvPr>
          <p:cNvCxnSpPr>
            <a:cxnSpLocks noChangeShapeType="1"/>
            <a:stCxn id="6157" idx="4"/>
            <a:endCxn id="6169" idx="0"/>
          </p:cNvCxnSpPr>
          <p:nvPr/>
        </p:nvCxnSpPr>
        <p:spPr bwMode="auto">
          <a:xfrm flipH="1">
            <a:off x="1727200" y="3825875"/>
            <a:ext cx="355600" cy="1031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9" name="Oval 100">
            <a:extLst>
              <a:ext uri="{FF2B5EF4-FFF2-40B4-BE49-F238E27FC236}">
                <a16:creationId xmlns:a16="http://schemas.microsoft.com/office/drawing/2014/main" id="{2C7BF1A8-DDA2-4AAC-AEC7-8DB117918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3944938"/>
            <a:ext cx="1117600" cy="5476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000"/>
              <a:t>medulla</a:t>
            </a:r>
            <a:endParaRPr lang="en-US" altLang="en-US" sz="1000" baseline="-25000"/>
          </a:p>
        </p:txBody>
      </p:sp>
      <p:cxnSp>
        <p:nvCxnSpPr>
          <p:cNvPr id="6170" name="Straight Arrow Connector 92">
            <a:extLst>
              <a:ext uri="{FF2B5EF4-FFF2-40B4-BE49-F238E27FC236}">
                <a16:creationId xmlns:a16="http://schemas.microsoft.com/office/drawing/2014/main" id="{AE334CCC-D8F4-4112-9E2D-D26394A9C1AD}"/>
              </a:ext>
            </a:extLst>
          </p:cNvPr>
          <p:cNvCxnSpPr>
            <a:cxnSpLocks noChangeShapeType="1"/>
            <a:stCxn id="6169" idx="4"/>
            <a:endCxn id="6171" idx="0"/>
          </p:cNvCxnSpPr>
          <p:nvPr/>
        </p:nvCxnSpPr>
        <p:spPr bwMode="auto">
          <a:xfrm flipH="1">
            <a:off x="1270000" y="4510088"/>
            <a:ext cx="457200" cy="239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1" name="Oval 100">
            <a:extLst>
              <a:ext uri="{FF2B5EF4-FFF2-40B4-BE49-F238E27FC236}">
                <a16:creationId xmlns:a16="http://schemas.microsoft.com/office/drawing/2014/main" id="{6E168DD9-9EBD-45D8-ABBE-63933999C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767263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 baseline="-25000"/>
          </a:p>
        </p:txBody>
      </p:sp>
      <p:cxnSp>
        <p:nvCxnSpPr>
          <p:cNvPr id="6172" name="Straight Arrow Connector 92">
            <a:extLst>
              <a:ext uri="{FF2B5EF4-FFF2-40B4-BE49-F238E27FC236}">
                <a16:creationId xmlns:a16="http://schemas.microsoft.com/office/drawing/2014/main" id="{631DDD5B-2821-4C52-98F1-3EE387469076}"/>
              </a:ext>
            </a:extLst>
          </p:cNvPr>
          <p:cNvCxnSpPr>
            <a:cxnSpLocks noChangeShapeType="1"/>
            <a:stCxn id="6157" idx="4"/>
            <a:endCxn id="6173" idx="0"/>
          </p:cNvCxnSpPr>
          <p:nvPr/>
        </p:nvCxnSpPr>
        <p:spPr bwMode="auto">
          <a:xfrm>
            <a:off x="2082800" y="3825875"/>
            <a:ext cx="711200" cy="171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3" name="Oval 100">
            <a:extLst>
              <a:ext uri="{FF2B5EF4-FFF2-40B4-BE49-F238E27FC236}">
                <a16:creationId xmlns:a16="http://schemas.microsoft.com/office/drawing/2014/main" id="{A74D59A1-B78E-4C39-80E8-F9855661A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013200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 baseline="-25000"/>
          </a:p>
        </p:txBody>
      </p:sp>
      <p:cxnSp>
        <p:nvCxnSpPr>
          <p:cNvPr id="6174" name="Straight Arrow Connector 92">
            <a:extLst>
              <a:ext uri="{FF2B5EF4-FFF2-40B4-BE49-F238E27FC236}">
                <a16:creationId xmlns:a16="http://schemas.microsoft.com/office/drawing/2014/main" id="{8FAE1519-D655-4450-8A1D-A26F9FF2B2E2}"/>
              </a:ext>
            </a:extLst>
          </p:cNvPr>
          <p:cNvCxnSpPr>
            <a:cxnSpLocks noChangeShapeType="1"/>
            <a:stCxn id="6173" idx="4"/>
            <a:endCxn id="6175" idx="0"/>
          </p:cNvCxnSpPr>
          <p:nvPr/>
        </p:nvCxnSpPr>
        <p:spPr bwMode="auto">
          <a:xfrm flipH="1">
            <a:off x="2641600" y="4510088"/>
            <a:ext cx="152400" cy="239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Oval 100">
            <a:extLst>
              <a:ext uri="{FF2B5EF4-FFF2-40B4-BE49-F238E27FC236}">
                <a16:creationId xmlns:a16="http://schemas.microsoft.com/office/drawing/2014/main" id="{0B44EAD2-01E1-4C72-BF66-DE54B952B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4767263"/>
            <a:ext cx="1727200" cy="8905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Maintain balance, coordination of movement</a:t>
            </a:r>
            <a:endParaRPr lang="en-US" altLang="en-US" sz="1200" baseline="-25000"/>
          </a:p>
        </p:txBody>
      </p:sp>
      <p:cxnSp>
        <p:nvCxnSpPr>
          <p:cNvPr id="6176" name="Straight Arrow Connector 92">
            <a:extLst>
              <a:ext uri="{FF2B5EF4-FFF2-40B4-BE49-F238E27FC236}">
                <a16:creationId xmlns:a16="http://schemas.microsoft.com/office/drawing/2014/main" id="{1B1789BB-156A-49FC-80DD-DCA168AC8262}"/>
              </a:ext>
            </a:extLst>
          </p:cNvPr>
          <p:cNvCxnSpPr>
            <a:cxnSpLocks noChangeShapeType="1"/>
            <a:stCxn id="57" idx="5"/>
            <a:endCxn id="6177" idx="0"/>
          </p:cNvCxnSpPr>
          <p:nvPr/>
        </p:nvCxnSpPr>
        <p:spPr bwMode="auto">
          <a:xfrm>
            <a:off x="4067175" y="3752850"/>
            <a:ext cx="111125" cy="4524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7" name="Oval 100">
            <a:extLst>
              <a:ext uri="{FF2B5EF4-FFF2-40B4-BE49-F238E27FC236}">
                <a16:creationId xmlns:a16="http://schemas.microsoft.com/office/drawing/2014/main" id="{901725C7-5F59-4AFE-B40E-66246E2F0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600" y="4219575"/>
            <a:ext cx="1549400" cy="547688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Voluntary motor control</a:t>
            </a:r>
            <a:endParaRPr lang="en-US" altLang="en-US" sz="1200" baseline="-25000"/>
          </a:p>
        </p:txBody>
      </p:sp>
      <p:cxnSp>
        <p:nvCxnSpPr>
          <p:cNvPr id="6178" name="Straight Arrow Connector 92">
            <a:extLst>
              <a:ext uri="{FF2B5EF4-FFF2-40B4-BE49-F238E27FC236}">
                <a16:creationId xmlns:a16="http://schemas.microsoft.com/office/drawing/2014/main" id="{C4BCC33C-E168-4E39-AF8A-AAAC128C5BFD}"/>
              </a:ext>
            </a:extLst>
          </p:cNvPr>
          <p:cNvCxnSpPr>
            <a:cxnSpLocks noChangeShapeType="1"/>
            <a:stCxn id="6177" idx="4"/>
            <a:endCxn id="6179" idx="0"/>
          </p:cNvCxnSpPr>
          <p:nvPr/>
        </p:nvCxnSpPr>
        <p:spPr bwMode="auto">
          <a:xfrm flipH="1">
            <a:off x="4114800" y="4781550"/>
            <a:ext cx="63500" cy="177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9" name="Oval 100">
            <a:extLst>
              <a:ext uri="{FF2B5EF4-FFF2-40B4-BE49-F238E27FC236}">
                <a16:creationId xmlns:a16="http://schemas.microsoft.com/office/drawing/2014/main" id="{61ECFC9A-3F66-43A9-BA79-E51413BDA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800" y="4973638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 baseline="-25000"/>
          </a:p>
        </p:txBody>
      </p:sp>
      <p:cxnSp>
        <p:nvCxnSpPr>
          <p:cNvPr id="6180" name="Straight Arrow Connector 92">
            <a:extLst>
              <a:ext uri="{FF2B5EF4-FFF2-40B4-BE49-F238E27FC236}">
                <a16:creationId xmlns:a16="http://schemas.microsoft.com/office/drawing/2014/main" id="{D5A29D19-153D-4F3B-AC61-63AC40A03A5C}"/>
              </a:ext>
            </a:extLst>
          </p:cNvPr>
          <p:cNvCxnSpPr>
            <a:cxnSpLocks noChangeShapeType="1"/>
            <a:stCxn id="57" idx="5"/>
            <a:endCxn id="6181" idx="0"/>
          </p:cNvCxnSpPr>
          <p:nvPr/>
        </p:nvCxnSpPr>
        <p:spPr bwMode="auto">
          <a:xfrm>
            <a:off x="4067175" y="3754438"/>
            <a:ext cx="1470025" cy="4476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1" name="Oval 100">
            <a:extLst>
              <a:ext uri="{FF2B5EF4-FFF2-40B4-BE49-F238E27FC236}">
                <a16:creationId xmlns:a16="http://schemas.microsoft.com/office/drawing/2014/main" id="{75C5288B-C82C-4C6D-AC58-361616360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219575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 baseline="-25000"/>
          </a:p>
        </p:txBody>
      </p:sp>
      <p:cxnSp>
        <p:nvCxnSpPr>
          <p:cNvPr id="6182" name="Straight Arrow Connector 92">
            <a:extLst>
              <a:ext uri="{FF2B5EF4-FFF2-40B4-BE49-F238E27FC236}">
                <a16:creationId xmlns:a16="http://schemas.microsoft.com/office/drawing/2014/main" id="{9C43FE0B-FF78-4679-88F0-C1FA846B8989}"/>
              </a:ext>
            </a:extLst>
          </p:cNvPr>
          <p:cNvCxnSpPr>
            <a:cxnSpLocks noChangeShapeType="1"/>
            <a:stCxn id="6181" idx="4"/>
            <a:endCxn id="6183" idx="0"/>
          </p:cNvCxnSpPr>
          <p:nvPr/>
        </p:nvCxnSpPr>
        <p:spPr bwMode="auto">
          <a:xfrm>
            <a:off x="5537200" y="4716463"/>
            <a:ext cx="50800" cy="239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Oval 100">
            <a:extLst>
              <a:ext uri="{FF2B5EF4-FFF2-40B4-BE49-F238E27FC236}">
                <a16:creationId xmlns:a16="http://schemas.microsoft.com/office/drawing/2014/main" id="{99E63FFF-0632-4D0A-931A-EA0400056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4973638"/>
            <a:ext cx="13208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emotions</a:t>
            </a:r>
            <a:endParaRPr lang="en-US" altLang="en-US" sz="1200" baseline="-25000"/>
          </a:p>
        </p:txBody>
      </p:sp>
      <p:cxnSp>
        <p:nvCxnSpPr>
          <p:cNvPr id="6184" name="Straight Arrow Connector 92">
            <a:extLst>
              <a:ext uri="{FF2B5EF4-FFF2-40B4-BE49-F238E27FC236}">
                <a16:creationId xmlns:a16="http://schemas.microsoft.com/office/drawing/2014/main" id="{6F3B5278-9A92-449F-BC50-F6D786E09322}"/>
              </a:ext>
            </a:extLst>
          </p:cNvPr>
          <p:cNvCxnSpPr>
            <a:cxnSpLocks noChangeShapeType="1"/>
            <a:stCxn id="57" idx="5"/>
            <a:endCxn id="6185" idx="0"/>
          </p:cNvCxnSpPr>
          <p:nvPr/>
        </p:nvCxnSpPr>
        <p:spPr bwMode="auto">
          <a:xfrm>
            <a:off x="4067175" y="3754438"/>
            <a:ext cx="3502025" cy="584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5" name="Oval 100">
            <a:extLst>
              <a:ext uri="{FF2B5EF4-FFF2-40B4-BE49-F238E27FC236}">
                <a16:creationId xmlns:a16="http://schemas.microsoft.com/office/drawing/2014/main" id="{51925AC3-3384-40C4-9155-355634B40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00" y="4356100"/>
            <a:ext cx="22352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routes all sensory but olfactory</a:t>
            </a:r>
            <a:endParaRPr lang="en-US" altLang="en-US" sz="1200" baseline="-25000"/>
          </a:p>
        </p:txBody>
      </p:sp>
      <p:cxnSp>
        <p:nvCxnSpPr>
          <p:cNvPr id="6186" name="Straight Arrow Connector 92">
            <a:extLst>
              <a:ext uri="{FF2B5EF4-FFF2-40B4-BE49-F238E27FC236}">
                <a16:creationId xmlns:a16="http://schemas.microsoft.com/office/drawing/2014/main" id="{8DE578F3-7F12-4F6C-B719-952D7066A838}"/>
              </a:ext>
            </a:extLst>
          </p:cNvPr>
          <p:cNvCxnSpPr>
            <a:cxnSpLocks noChangeShapeType="1"/>
            <a:stCxn id="6185" idx="4"/>
            <a:endCxn id="6187" idx="0"/>
          </p:cNvCxnSpPr>
          <p:nvPr/>
        </p:nvCxnSpPr>
        <p:spPr bwMode="auto">
          <a:xfrm flipH="1">
            <a:off x="6959600" y="4852988"/>
            <a:ext cx="609600" cy="239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7" name="Oval 100">
            <a:extLst>
              <a:ext uri="{FF2B5EF4-FFF2-40B4-BE49-F238E27FC236}">
                <a16:creationId xmlns:a16="http://schemas.microsoft.com/office/drawing/2014/main" id="{A69D467D-DE3A-4BEB-A2EA-0B2049333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00" y="5110163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 baseline="-25000"/>
          </a:p>
        </p:txBody>
      </p:sp>
      <p:cxnSp>
        <p:nvCxnSpPr>
          <p:cNvPr id="6188" name="Straight Arrow Connector 104">
            <a:extLst>
              <a:ext uri="{FF2B5EF4-FFF2-40B4-BE49-F238E27FC236}">
                <a16:creationId xmlns:a16="http://schemas.microsoft.com/office/drawing/2014/main" id="{95496557-ADC4-47C6-B693-68C5D6A55571}"/>
              </a:ext>
            </a:extLst>
          </p:cNvPr>
          <p:cNvCxnSpPr>
            <a:cxnSpLocks noChangeShapeType="1"/>
            <a:stCxn id="6161" idx="4"/>
            <a:endCxn id="6191" idx="0"/>
          </p:cNvCxnSpPr>
          <p:nvPr/>
        </p:nvCxnSpPr>
        <p:spPr bwMode="auto">
          <a:xfrm flipH="1">
            <a:off x="7264400" y="2524125"/>
            <a:ext cx="762000" cy="2397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9" name="Oval 105">
            <a:extLst>
              <a:ext uri="{FF2B5EF4-FFF2-40B4-BE49-F238E27FC236}">
                <a16:creationId xmlns:a16="http://schemas.microsoft.com/office/drawing/2014/main" id="{8C13EF5F-2413-4A40-987A-88CB48ACB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5600" y="2781300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 baseline="-25000"/>
          </a:p>
        </p:txBody>
      </p:sp>
      <p:cxnSp>
        <p:nvCxnSpPr>
          <p:cNvPr id="6190" name="Straight Arrow Connector 108">
            <a:extLst>
              <a:ext uri="{FF2B5EF4-FFF2-40B4-BE49-F238E27FC236}">
                <a16:creationId xmlns:a16="http://schemas.microsoft.com/office/drawing/2014/main" id="{382FD3BD-A2FD-430E-AF84-9AC4440F3789}"/>
              </a:ext>
            </a:extLst>
          </p:cNvPr>
          <p:cNvCxnSpPr>
            <a:cxnSpLocks noChangeShapeType="1"/>
            <a:stCxn id="6161" idx="4"/>
            <a:endCxn id="6189" idx="0"/>
          </p:cNvCxnSpPr>
          <p:nvPr/>
        </p:nvCxnSpPr>
        <p:spPr bwMode="auto">
          <a:xfrm>
            <a:off x="8026400" y="2524125"/>
            <a:ext cx="457200" cy="2397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1" name="Oval 109">
            <a:extLst>
              <a:ext uri="{FF2B5EF4-FFF2-40B4-BE49-F238E27FC236}">
                <a16:creationId xmlns:a16="http://schemas.microsoft.com/office/drawing/2014/main" id="{7A30AD80-3737-476C-98D2-1347B766D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2781300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SNS</a:t>
            </a:r>
            <a:endParaRPr lang="en-US" altLang="en-US" sz="1000"/>
          </a:p>
        </p:txBody>
      </p:sp>
      <p:cxnSp>
        <p:nvCxnSpPr>
          <p:cNvPr id="6192" name="Straight Arrow Connector 104">
            <a:extLst>
              <a:ext uri="{FF2B5EF4-FFF2-40B4-BE49-F238E27FC236}">
                <a16:creationId xmlns:a16="http://schemas.microsoft.com/office/drawing/2014/main" id="{9D0CBD67-3F38-43AD-99B1-9D22182E19AB}"/>
              </a:ext>
            </a:extLst>
          </p:cNvPr>
          <p:cNvCxnSpPr>
            <a:cxnSpLocks noChangeShapeType="1"/>
            <a:stCxn id="6191" idx="4"/>
            <a:endCxn id="6195" idx="0"/>
          </p:cNvCxnSpPr>
          <p:nvPr/>
        </p:nvCxnSpPr>
        <p:spPr bwMode="auto">
          <a:xfrm>
            <a:off x="7264400" y="3278188"/>
            <a:ext cx="0" cy="1698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3" name="Oval 105">
            <a:extLst>
              <a:ext uri="{FF2B5EF4-FFF2-40B4-BE49-F238E27FC236}">
                <a16:creationId xmlns:a16="http://schemas.microsoft.com/office/drawing/2014/main" id="{CF7B3649-BDFA-4616-9640-B74D7E198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5600" y="3465513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 baseline="-25000"/>
          </a:p>
        </p:txBody>
      </p:sp>
      <p:cxnSp>
        <p:nvCxnSpPr>
          <p:cNvPr id="6194" name="Straight Arrow Connector 108">
            <a:extLst>
              <a:ext uri="{FF2B5EF4-FFF2-40B4-BE49-F238E27FC236}">
                <a16:creationId xmlns:a16="http://schemas.microsoft.com/office/drawing/2014/main" id="{B791C11B-999D-454D-A6E2-33ADD581B084}"/>
              </a:ext>
            </a:extLst>
          </p:cNvPr>
          <p:cNvCxnSpPr>
            <a:cxnSpLocks noChangeShapeType="1"/>
            <a:stCxn id="6189" idx="4"/>
            <a:endCxn id="6193" idx="0"/>
          </p:cNvCxnSpPr>
          <p:nvPr/>
        </p:nvCxnSpPr>
        <p:spPr bwMode="auto">
          <a:xfrm>
            <a:off x="8483600" y="3278188"/>
            <a:ext cx="0" cy="1698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Oval 109">
            <a:extLst>
              <a:ext uri="{FF2B5EF4-FFF2-40B4-BE49-F238E27FC236}">
                <a16:creationId xmlns:a16="http://schemas.microsoft.com/office/drawing/2014/main" id="{B27F8D34-D9C8-472C-ADB5-F20F2E0DD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3465513"/>
            <a:ext cx="1016000" cy="4794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000" u="sng"/>
          </a:p>
        </p:txBody>
      </p:sp>
      <p:sp>
        <p:nvSpPr>
          <p:cNvPr id="6196" name="TextBox 149">
            <a:extLst>
              <a:ext uri="{FF2B5EF4-FFF2-40B4-BE49-F238E27FC236}">
                <a16:creationId xmlns:a16="http://schemas.microsoft.com/office/drawing/2014/main" id="{734FCBC9-FE8E-426D-AAE5-2CCEE2A73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5638800"/>
            <a:ext cx="17986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Cerebral cortex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Midbrain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Brain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Peripheral 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Parasympathetic 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Limbic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18D2791E-2002-49E0-B7A7-A004B65CA17F}"/>
              </a:ext>
            </a:extLst>
          </p:cNvPr>
          <p:cNvSpPr txBox="1"/>
          <p:nvPr/>
        </p:nvSpPr>
        <p:spPr>
          <a:xfrm>
            <a:off x="3657600" y="5562600"/>
            <a:ext cx="2498725" cy="15525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Fight or flight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Somatic NS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Thalamus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Rest and digest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Cerebellum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Maintain homeostatic functions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Hindbrain </a:t>
            </a:r>
          </a:p>
          <a:p>
            <a:pPr>
              <a:defRPr/>
            </a:pPr>
            <a:endParaRPr lang="en-US" sz="12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2">
            <a:extLst>
              <a:ext uri="{FF2B5EF4-FFF2-40B4-BE49-F238E27FC236}">
                <a16:creationId xmlns:a16="http://schemas.microsoft.com/office/drawing/2014/main" id="{C1076C17-2E1F-4E98-9816-54B3E3017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6838"/>
            <a:ext cx="8089900" cy="665162"/>
          </a:xfrm>
        </p:spPr>
        <p:txBody>
          <a:bodyPr/>
          <a:lstStyle/>
          <a:p>
            <a:r>
              <a:rPr lang="en-US" altLang="en-US" sz="3600" dirty="0"/>
              <a:t>Nervous System Organization key</a:t>
            </a:r>
          </a:p>
        </p:txBody>
      </p:sp>
      <p:cxnSp>
        <p:nvCxnSpPr>
          <p:cNvPr id="7200" name="Straight Arrow Connector 92">
            <a:extLst>
              <a:ext uri="{FF2B5EF4-FFF2-40B4-BE49-F238E27FC236}">
                <a16:creationId xmlns:a16="http://schemas.microsoft.com/office/drawing/2014/main" id="{F9815051-80B0-410F-8B17-719EB3136D82}"/>
              </a:ext>
            </a:extLst>
          </p:cNvPr>
          <p:cNvCxnSpPr>
            <a:cxnSpLocks noChangeShapeType="1"/>
            <a:stCxn id="57" idx="5"/>
            <a:endCxn id="7201" idx="0"/>
          </p:cNvCxnSpPr>
          <p:nvPr/>
        </p:nvCxnSpPr>
        <p:spPr bwMode="auto">
          <a:xfrm>
            <a:off x="4067175" y="3714750"/>
            <a:ext cx="47625" cy="309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2" name="Straight Arrow Connector 92">
            <a:extLst>
              <a:ext uri="{FF2B5EF4-FFF2-40B4-BE49-F238E27FC236}">
                <a16:creationId xmlns:a16="http://schemas.microsoft.com/office/drawing/2014/main" id="{668A0292-6451-4B88-9B1A-EB42B7835D07}"/>
              </a:ext>
            </a:extLst>
          </p:cNvPr>
          <p:cNvCxnSpPr>
            <a:cxnSpLocks noChangeShapeType="1"/>
            <a:stCxn id="7201" idx="4"/>
            <a:endCxn id="7203" idx="0"/>
          </p:cNvCxnSpPr>
          <p:nvPr/>
        </p:nvCxnSpPr>
        <p:spPr bwMode="auto">
          <a:xfrm>
            <a:off x="4114800" y="4757738"/>
            <a:ext cx="0" cy="1793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1" name="Rectangle 65">
            <a:extLst>
              <a:ext uri="{FF2B5EF4-FFF2-40B4-BE49-F238E27FC236}">
                <a16:creationId xmlns:a16="http://schemas.microsoft.com/office/drawing/2014/main" id="{5A6B5B7A-74D1-4AF1-BA45-70B3D2611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762000"/>
            <a:ext cx="2032000" cy="301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Nervous system</a:t>
            </a:r>
          </a:p>
        </p:txBody>
      </p:sp>
      <p:sp>
        <p:nvSpPr>
          <p:cNvPr id="7172" name="Oval 56">
            <a:extLst>
              <a:ext uri="{FF2B5EF4-FFF2-40B4-BE49-F238E27FC236}">
                <a16:creationId xmlns:a16="http://schemas.microsoft.com/office/drawing/2014/main" id="{7BD5F172-0E25-4A7F-8A84-188E74D28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84325"/>
            <a:ext cx="24384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/>
              <a:t>Central Nervous system</a:t>
            </a:r>
          </a:p>
        </p:txBody>
      </p:sp>
      <p:cxnSp>
        <p:nvCxnSpPr>
          <p:cNvPr id="7173" name="Straight Arrow Connector 57">
            <a:extLst>
              <a:ext uri="{FF2B5EF4-FFF2-40B4-BE49-F238E27FC236}">
                <a16:creationId xmlns:a16="http://schemas.microsoft.com/office/drawing/2014/main" id="{9271C46F-B890-4C94-ADC0-30F18C66E78C}"/>
              </a:ext>
            </a:extLst>
          </p:cNvPr>
          <p:cNvCxnSpPr>
            <a:cxnSpLocks noChangeShapeType="1"/>
            <a:stCxn id="7171" idx="2"/>
            <a:endCxn id="7172" idx="0"/>
          </p:cNvCxnSpPr>
          <p:nvPr/>
        </p:nvCxnSpPr>
        <p:spPr bwMode="auto">
          <a:xfrm flipH="1">
            <a:off x="1371600" y="1077913"/>
            <a:ext cx="2235200" cy="4921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6306173C-E772-4351-837A-9D8C59683E2A}"/>
              </a:ext>
            </a:extLst>
          </p:cNvPr>
          <p:cNvSpPr/>
          <p:nvPr/>
        </p:nvSpPr>
        <p:spPr bwMode="auto">
          <a:xfrm>
            <a:off x="5943600" y="1584325"/>
            <a:ext cx="1828800" cy="312738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D</a:t>
            </a:r>
          </a:p>
        </p:txBody>
      </p:sp>
      <p:cxnSp>
        <p:nvCxnSpPr>
          <p:cNvPr id="7175" name="Straight Arrow Connector 60">
            <a:extLst>
              <a:ext uri="{FF2B5EF4-FFF2-40B4-BE49-F238E27FC236}">
                <a16:creationId xmlns:a16="http://schemas.microsoft.com/office/drawing/2014/main" id="{64E641DB-6E42-44B0-9E5B-BAEA06EC2AC3}"/>
              </a:ext>
            </a:extLst>
          </p:cNvPr>
          <p:cNvCxnSpPr>
            <a:cxnSpLocks noChangeShapeType="1"/>
            <a:stCxn id="7171" idx="2"/>
            <a:endCxn id="60" idx="1"/>
          </p:cNvCxnSpPr>
          <p:nvPr/>
        </p:nvCxnSpPr>
        <p:spPr bwMode="auto">
          <a:xfrm>
            <a:off x="3606800" y="1077913"/>
            <a:ext cx="2605088" cy="5381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6" name="Straight Arrow Connector 92">
            <a:extLst>
              <a:ext uri="{FF2B5EF4-FFF2-40B4-BE49-F238E27FC236}">
                <a16:creationId xmlns:a16="http://schemas.microsoft.com/office/drawing/2014/main" id="{BB38041A-965D-4961-97DB-8ABD15B8ED8C}"/>
              </a:ext>
            </a:extLst>
          </p:cNvPr>
          <p:cNvCxnSpPr>
            <a:cxnSpLocks noChangeShapeType="1"/>
            <a:stCxn id="7172" idx="4"/>
            <a:endCxn id="7179" idx="0"/>
          </p:cNvCxnSpPr>
          <p:nvPr/>
        </p:nvCxnSpPr>
        <p:spPr bwMode="auto">
          <a:xfrm flipH="1">
            <a:off x="762000" y="2087563"/>
            <a:ext cx="609600" cy="139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Oval 95">
            <a:extLst>
              <a:ext uri="{FF2B5EF4-FFF2-40B4-BE49-F238E27FC236}">
                <a16:creationId xmlns:a16="http://schemas.microsoft.com/office/drawing/2014/main" id="{39218C6B-5983-45CC-BA4F-B83D97686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244725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 baseline="-25000"/>
          </a:p>
          <a:p>
            <a:pPr algn="ctr"/>
            <a:r>
              <a:rPr lang="en-US" altLang="en-US" sz="1400" u="sng"/>
              <a:t>C</a:t>
            </a:r>
          </a:p>
        </p:txBody>
      </p:sp>
      <p:cxnSp>
        <p:nvCxnSpPr>
          <p:cNvPr id="7178" name="Straight Arrow Connector 96">
            <a:extLst>
              <a:ext uri="{FF2B5EF4-FFF2-40B4-BE49-F238E27FC236}">
                <a16:creationId xmlns:a16="http://schemas.microsoft.com/office/drawing/2014/main" id="{88F406F1-4F18-493E-B948-24B3FB9996B4}"/>
              </a:ext>
            </a:extLst>
          </p:cNvPr>
          <p:cNvCxnSpPr>
            <a:cxnSpLocks noChangeShapeType="1"/>
            <a:stCxn id="7172" idx="4"/>
            <a:endCxn id="7177" idx="0"/>
          </p:cNvCxnSpPr>
          <p:nvPr/>
        </p:nvCxnSpPr>
        <p:spPr bwMode="auto">
          <a:xfrm>
            <a:off x="1371600" y="2087563"/>
            <a:ext cx="508000" cy="139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9" name="Oval 100">
            <a:extLst>
              <a:ext uri="{FF2B5EF4-FFF2-40B4-BE49-F238E27FC236}">
                <a16:creationId xmlns:a16="http://schemas.microsoft.com/office/drawing/2014/main" id="{EFB10CCC-B54B-4860-A25A-8DF9412EE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" y="2244725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Spinal Cord</a:t>
            </a:r>
            <a:endParaRPr lang="en-US" altLang="en-US" sz="1200" baseline="-25000"/>
          </a:p>
        </p:txBody>
      </p:sp>
      <p:cxnSp>
        <p:nvCxnSpPr>
          <p:cNvPr id="7180" name="Straight Arrow Connector 104">
            <a:extLst>
              <a:ext uri="{FF2B5EF4-FFF2-40B4-BE49-F238E27FC236}">
                <a16:creationId xmlns:a16="http://schemas.microsoft.com/office/drawing/2014/main" id="{47593E7A-5A15-419C-839C-78682AC1600E}"/>
              </a:ext>
            </a:extLst>
          </p:cNvPr>
          <p:cNvCxnSpPr>
            <a:cxnSpLocks noChangeShapeType="1"/>
            <a:stCxn id="7177" idx="4"/>
            <a:endCxn id="7183" idx="0"/>
          </p:cNvCxnSpPr>
          <p:nvPr/>
        </p:nvCxnSpPr>
        <p:spPr bwMode="auto">
          <a:xfrm flipH="1">
            <a:off x="660400" y="2747963"/>
            <a:ext cx="1219200" cy="520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Oval 105">
            <a:extLst>
              <a:ext uri="{FF2B5EF4-FFF2-40B4-BE49-F238E27FC236}">
                <a16:creationId xmlns:a16="http://schemas.microsoft.com/office/drawing/2014/main" id="{45F2E79A-DEE6-4E99-91BA-255D3592C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3284538"/>
            <a:ext cx="1016000" cy="4873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M</a:t>
            </a:r>
            <a:endParaRPr lang="en-US" altLang="en-US" sz="1400" u="sng" baseline="-25000"/>
          </a:p>
        </p:txBody>
      </p:sp>
      <p:cxnSp>
        <p:nvCxnSpPr>
          <p:cNvPr id="7182" name="Straight Arrow Connector 108">
            <a:extLst>
              <a:ext uri="{FF2B5EF4-FFF2-40B4-BE49-F238E27FC236}">
                <a16:creationId xmlns:a16="http://schemas.microsoft.com/office/drawing/2014/main" id="{00C06926-CE4A-4C51-BD94-64308ADB9053}"/>
              </a:ext>
            </a:extLst>
          </p:cNvPr>
          <p:cNvCxnSpPr>
            <a:cxnSpLocks noChangeShapeType="1"/>
            <a:stCxn id="7177" idx="4"/>
            <a:endCxn id="7181" idx="0"/>
          </p:cNvCxnSpPr>
          <p:nvPr/>
        </p:nvCxnSpPr>
        <p:spPr bwMode="auto">
          <a:xfrm>
            <a:off x="1879600" y="2747963"/>
            <a:ext cx="203200" cy="520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Oval 109">
            <a:extLst>
              <a:ext uri="{FF2B5EF4-FFF2-40B4-BE49-F238E27FC236}">
                <a16:creationId xmlns:a16="http://schemas.microsoft.com/office/drawing/2014/main" id="{13425421-E780-4238-981B-33275FB3B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284538"/>
            <a:ext cx="1016000" cy="4873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B</a:t>
            </a:r>
            <a:endParaRPr lang="en-US" altLang="en-US" sz="1000" u="sng"/>
          </a:p>
        </p:txBody>
      </p:sp>
      <p:cxnSp>
        <p:nvCxnSpPr>
          <p:cNvPr id="7184" name="Straight Arrow Connector 112">
            <a:extLst>
              <a:ext uri="{FF2B5EF4-FFF2-40B4-BE49-F238E27FC236}">
                <a16:creationId xmlns:a16="http://schemas.microsoft.com/office/drawing/2014/main" id="{E2DB14F6-A567-40BA-8E49-8653F3C8E92B}"/>
              </a:ext>
            </a:extLst>
          </p:cNvPr>
          <p:cNvCxnSpPr>
            <a:cxnSpLocks noChangeShapeType="1"/>
            <a:stCxn id="60" idx="4"/>
            <a:endCxn id="7187" idx="0"/>
          </p:cNvCxnSpPr>
          <p:nvPr/>
        </p:nvCxnSpPr>
        <p:spPr bwMode="auto">
          <a:xfrm flipH="1">
            <a:off x="5943600" y="1914525"/>
            <a:ext cx="914400" cy="1031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5" name="Oval 114">
            <a:extLst>
              <a:ext uri="{FF2B5EF4-FFF2-40B4-BE49-F238E27FC236}">
                <a16:creationId xmlns:a16="http://schemas.microsoft.com/office/drawing/2014/main" id="{44B82ADF-9D95-4DF9-87AD-A40249E7C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4400" y="2105025"/>
            <a:ext cx="1524000" cy="3476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aseline="-25000"/>
              <a:t>autonomic</a:t>
            </a:r>
          </a:p>
        </p:txBody>
      </p:sp>
      <p:cxnSp>
        <p:nvCxnSpPr>
          <p:cNvPr id="7186" name="Straight Arrow Connector 115">
            <a:extLst>
              <a:ext uri="{FF2B5EF4-FFF2-40B4-BE49-F238E27FC236}">
                <a16:creationId xmlns:a16="http://schemas.microsoft.com/office/drawing/2014/main" id="{392336C5-71E1-4768-ADB3-621098C78566}"/>
              </a:ext>
            </a:extLst>
          </p:cNvPr>
          <p:cNvCxnSpPr>
            <a:cxnSpLocks noChangeShapeType="1"/>
            <a:stCxn id="60" idx="4"/>
            <a:endCxn id="7185" idx="0"/>
          </p:cNvCxnSpPr>
          <p:nvPr/>
        </p:nvCxnSpPr>
        <p:spPr bwMode="auto">
          <a:xfrm>
            <a:off x="6858000" y="1914525"/>
            <a:ext cx="1168400" cy="1730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7" name="Oval 118">
            <a:extLst>
              <a:ext uri="{FF2B5EF4-FFF2-40B4-BE49-F238E27FC236}">
                <a16:creationId xmlns:a16="http://schemas.microsoft.com/office/drawing/2014/main" id="{82799FC7-F5F8-46D9-AF46-34FA2F713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2035175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 baseline="-25000"/>
              <a:t>H</a:t>
            </a:r>
          </a:p>
        </p:txBody>
      </p:sp>
      <p:cxnSp>
        <p:nvCxnSpPr>
          <p:cNvPr id="7188" name="Straight Arrow Connector 108">
            <a:extLst>
              <a:ext uri="{FF2B5EF4-FFF2-40B4-BE49-F238E27FC236}">
                <a16:creationId xmlns:a16="http://schemas.microsoft.com/office/drawing/2014/main" id="{F63C1D41-ECDE-497B-AFDD-950C98B66377}"/>
              </a:ext>
            </a:extLst>
          </p:cNvPr>
          <p:cNvCxnSpPr>
            <a:cxnSpLocks noChangeShapeType="1"/>
            <a:stCxn id="7177" idx="4"/>
            <a:endCxn id="57" idx="0"/>
          </p:cNvCxnSpPr>
          <p:nvPr/>
        </p:nvCxnSpPr>
        <p:spPr bwMode="auto">
          <a:xfrm>
            <a:off x="1879600" y="2747963"/>
            <a:ext cx="1828800" cy="520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Oval 105">
            <a:extLst>
              <a:ext uri="{FF2B5EF4-FFF2-40B4-BE49-F238E27FC236}">
                <a16:creationId xmlns:a16="http://schemas.microsoft.com/office/drawing/2014/main" id="{AB00D591-2693-4508-9BD5-C1ADD3225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3284538"/>
            <a:ext cx="1016000" cy="4873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Fore-brain</a:t>
            </a:r>
            <a:endParaRPr lang="en-US" altLang="en-US" sz="1200" baseline="-25000"/>
          </a:p>
        </p:txBody>
      </p:sp>
      <p:cxnSp>
        <p:nvCxnSpPr>
          <p:cNvPr id="7190" name="Straight Arrow Connector 92">
            <a:extLst>
              <a:ext uri="{FF2B5EF4-FFF2-40B4-BE49-F238E27FC236}">
                <a16:creationId xmlns:a16="http://schemas.microsoft.com/office/drawing/2014/main" id="{77C86362-4BE1-4A02-9077-C04BA7F5C8D0}"/>
              </a:ext>
            </a:extLst>
          </p:cNvPr>
          <p:cNvCxnSpPr>
            <a:cxnSpLocks noChangeShapeType="1"/>
            <a:stCxn id="7183" idx="4"/>
            <a:endCxn id="7191" idx="0"/>
          </p:cNvCxnSpPr>
          <p:nvPr/>
        </p:nvCxnSpPr>
        <p:spPr bwMode="auto">
          <a:xfrm>
            <a:off x="660400" y="3789363"/>
            <a:ext cx="0" cy="1730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1" name="Oval 100">
            <a:extLst>
              <a:ext uri="{FF2B5EF4-FFF2-40B4-BE49-F238E27FC236}">
                <a16:creationId xmlns:a16="http://schemas.microsoft.com/office/drawing/2014/main" id="{DFC87903-083C-4C75-9C2D-3251391FF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979863"/>
            <a:ext cx="1016000" cy="6238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aseline="-25000"/>
              <a:t>Sensory input</a:t>
            </a:r>
          </a:p>
          <a:p>
            <a:r>
              <a:rPr lang="en-US" altLang="en-US" sz="1300" baseline="-25000"/>
              <a:t>eye/ear</a:t>
            </a:r>
          </a:p>
        </p:txBody>
      </p:sp>
      <p:cxnSp>
        <p:nvCxnSpPr>
          <p:cNvPr id="7192" name="Straight Arrow Connector 92">
            <a:extLst>
              <a:ext uri="{FF2B5EF4-FFF2-40B4-BE49-F238E27FC236}">
                <a16:creationId xmlns:a16="http://schemas.microsoft.com/office/drawing/2014/main" id="{852FB09A-9032-4437-BAD1-53DAAA8292AF}"/>
              </a:ext>
            </a:extLst>
          </p:cNvPr>
          <p:cNvCxnSpPr>
            <a:cxnSpLocks noChangeShapeType="1"/>
            <a:stCxn id="7181" idx="4"/>
            <a:endCxn id="7193" idx="0"/>
          </p:cNvCxnSpPr>
          <p:nvPr/>
        </p:nvCxnSpPr>
        <p:spPr bwMode="auto">
          <a:xfrm flipH="1">
            <a:off x="1727200" y="3789363"/>
            <a:ext cx="355600" cy="1031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3" name="Oval 100">
            <a:extLst>
              <a:ext uri="{FF2B5EF4-FFF2-40B4-BE49-F238E27FC236}">
                <a16:creationId xmlns:a16="http://schemas.microsoft.com/office/drawing/2014/main" id="{83205B50-32FC-4660-8A1A-5691FC524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8400" y="3910013"/>
            <a:ext cx="1117600" cy="5556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000"/>
              <a:t>medulla</a:t>
            </a:r>
            <a:endParaRPr lang="en-US" altLang="en-US" sz="1000" baseline="-25000"/>
          </a:p>
        </p:txBody>
      </p:sp>
      <p:cxnSp>
        <p:nvCxnSpPr>
          <p:cNvPr id="7194" name="Straight Arrow Connector 92">
            <a:extLst>
              <a:ext uri="{FF2B5EF4-FFF2-40B4-BE49-F238E27FC236}">
                <a16:creationId xmlns:a16="http://schemas.microsoft.com/office/drawing/2014/main" id="{4370A078-824C-408A-8BAE-831F020EDC3B}"/>
              </a:ext>
            </a:extLst>
          </p:cNvPr>
          <p:cNvCxnSpPr>
            <a:cxnSpLocks noChangeShapeType="1"/>
            <a:stCxn id="7193" idx="4"/>
            <a:endCxn id="7195" idx="0"/>
          </p:cNvCxnSpPr>
          <p:nvPr/>
        </p:nvCxnSpPr>
        <p:spPr bwMode="auto">
          <a:xfrm flipH="1">
            <a:off x="1270000" y="4483100"/>
            <a:ext cx="457200" cy="242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5" name="Oval 100">
            <a:extLst>
              <a:ext uri="{FF2B5EF4-FFF2-40B4-BE49-F238E27FC236}">
                <a16:creationId xmlns:a16="http://schemas.microsoft.com/office/drawing/2014/main" id="{890171FC-E64B-453C-B981-E381A4EF8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743450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L</a:t>
            </a:r>
            <a:endParaRPr lang="en-US" altLang="en-US" sz="1200" u="sng" baseline="-25000"/>
          </a:p>
        </p:txBody>
      </p:sp>
      <p:cxnSp>
        <p:nvCxnSpPr>
          <p:cNvPr id="7196" name="Straight Arrow Connector 92">
            <a:extLst>
              <a:ext uri="{FF2B5EF4-FFF2-40B4-BE49-F238E27FC236}">
                <a16:creationId xmlns:a16="http://schemas.microsoft.com/office/drawing/2014/main" id="{CC0180BD-8995-4E10-B211-F62F2FD08AB9}"/>
              </a:ext>
            </a:extLst>
          </p:cNvPr>
          <p:cNvCxnSpPr>
            <a:cxnSpLocks noChangeShapeType="1"/>
            <a:stCxn id="7181" idx="4"/>
            <a:endCxn id="7197" idx="0"/>
          </p:cNvCxnSpPr>
          <p:nvPr/>
        </p:nvCxnSpPr>
        <p:spPr bwMode="auto">
          <a:xfrm>
            <a:off x="2082800" y="3789363"/>
            <a:ext cx="711200" cy="1730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7" name="Oval 100">
            <a:extLst>
              <a:ext uri="{FF2B5EF4-FFF2-40B4-BE49-F238E27FC236}">
                <a16:creationId xmlns:a16="http://schemas.microsoft.com/office/drawing/2014/main" id="{69536F0E-7BA9-4108-A0F5-06BA48BB3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979863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K</a:t>
            </a:r>
            <a:endParaRPr lang="en-US" altLang="en-US" sz="1200" u="sng" baseline="-25000"/>
          </a:p>
        </p:txBody>
      </p:sp>
      <p:cxnSp>
        <p:nvCxnSpPr>
          <p:cNvPr id="7198" name="Straight Arrow Connector 92">
            <a:extLst>
              <a:ext uri="{FF2B5EF4-FFF2-40B4-BE49-F238E27FC236}">
                <a16:creationId xmlns:a16="http://schemas.microsoft.com/office/drawing/2014/main" id="{9B025865-43E3-4779-A363-63FB65255C4D}"/>
              </a:ext>
            </a:extLst>
          </p:cNvPr>
          <p:cNvCxnSpPr>
            <a:cxnSpLocks noChangeShapeType="1"/>
            <a:stCxn id="7197" idx="4"/>
            <a:endCxn id="7199" idx="0"/>
          </p:cNvCxnSpPr>
          <p:nvPr/>
        </p:nvCxnSpPr>
        <p:spPr bwMode="auto">
          <a:xfrm flipH="1">
            <a:off x="2641600" y="4483100"/>
            <a:ext cx="152400" cy="242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9" name="Oval 100">
            <a:extLst>
              <a:ext uri="{FF2B5EF4-FFF2-40B4-BE49-F238E27FC236}">
                <a16:creationId xmlns:a16="http://schemas.microsoft.com/office/drawing/2014/main" id="{1103EA06-F850-480D-91EE-069C338C9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4743450"/>
            <a:ext cx="1727200" cy="9715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Maintain balance, coordination of movement</a:t>
            </a:r>
            <a:endParaRPr lang="en-US" altLang="en-US" sz="1200" baseline="-25000"/>
          </a:p>
        </p:txBody>
      </p:sp>
      <p:sp>
        <p:nvSpPr>
          <p:cNvPr id="7201" name="Oval 100">
            <a:extLst>
              <a:ext uri="{FF2B5EF4-FFF2-40B4-BE49-F238E27FC236}">
                <a16:creationId xmlns:a16="http://schemas.microsoft.com/office/drawing/2014/main" id="{6BBBD44C-F3DC-4E5E-89F8-72365F5F0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3600" y="4038600"/>
            <a:ext cx="1422400" cy="7048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Voluntary motor control</a:t>
            </a:r>
            <a:endParaRPr lang="en-US" altLang="en-US" sz="1200" baseline="-25000"/>
          </a:p>
        </p:txBody>
      </p:sp>
      <p:sp>
        <p:nvSpPr>
          <p:cNvPr id="7203" name="Oval 100">
            <a:extLst>
              <a:ext uri="{FF2B5EF4-FFF2-40B4-BE49-F238E27FC236}">
                <a16:creationId xmlns:a16="http://schemas.microsoft.com/office/drawing/2014/main" id="{7BB09C1F-A165-4B60-8859-939BD934C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800" y="4951413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A</a:t>
            </a:r>
            <a:endParaRPr lang="en-US" altLang="en-US" sz="1200" u="sng" baseline="-25000"/>
          </a:p>
        </p:txBody>
      </p:sp>
      <p:cxnSp>
        <p:nvCxnSpPr>
          <p:cNvPr id="7204" name="Straight Arrow Connector 92">
            <a:extLst>
              <a:ext uri="{FF2B5EF4-FFF2-40B4-BE49-F238E27FC236}">
                <a16:creationId xmlns:a16="http://schemas.microsoft.com/office/drawing/2014/main" id="{A4EDCE6D-8564-4930-AE61-9CE4DC0A4278}"/>
              </a:ext>
            </a:extLst>
          </p:cNvPr>
          <p:cNvCxnSpPr>
            <a:cxnSpLocks noChangeShapeType="1"/>
            <a:stCxn id="57" idx="5"/>
            <a:endCxn id="7205" idx="0"/>
          </p:cNvCxnSpPr>
          <p:nvPr/>
        </p:nvCxnSpPr>
        <p:spPr bwMode="auto">
          <a:xfrm>
            <a:off x="4067175" y="3717925"/>
            <a:ext cx="1470025" cy="4524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5" name="Oval 100">
            <a:extLst>
              <a:ext uri="{FF2B5EF4-FFF2-40B4-BE49-F238E27FC236}">
                <a16:creationId xmlns:a16="http://schemas.microsoft.com/office/drawing/2014/main" id="{B85212AD-5AAF-4C1B-9333-E88DFA22B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187825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F</a:t>
            </a:r>
            <a:endParaRPr lang="en-US" altLang="en-US" sz="1200" u="sng" baseline="-25000"/>
          </a:p>
        </p:txBody>
      </p:sp>
      <p:cxnSp>
        <p:nvCxnSpPr>
          <p:cNvPr id="7206" name="Straight Arrow Connector 92">
            <a:extLst>
              <a:ext uri="{FF2B5EF4-FFF2-40B4-BE49-F238E27FC236}">
                <a16:creationId xmlns:a16="http://schemas.microsoft.com/office/drawing/2014/main" id="{6CCD1D49-29F7-4964-A8DE-E239B5731246}"/>
              </a:ext>
            </a:extLst>
          </p:cNvPr>
          <p:cNvCxnSpPr>
            <a:cxnSpLocks noChangeShapeType="1"/>
            <a:stCxn id="7205" idx="4"/>
            <a:endCxn id="7207" idx="0"/>
          </p:cNvCxnSpPr>
          <p:nvPr/>
        </p:nvCxnSpPr>
        <p:spPr bwMode="auto">
          <a:xfrm>
            <a:off x="5537200" y="4691063"/>
            <a:ext cx="50800" cy="2428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7" name="Oval 100">
            <a:extLst>
              <a:ext uri="{FF2B5EF4-FFF2-40B4-BE49-F238E27FC236}">
                <a16:creationId xmlns:a16="http://schemas.microsoft.com/office/drawing/2014/main" id="{87BD5A74-7323-442B-800A-08D092776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4951413"/>
            <a:ext cx="13208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emotions</a:t>
            </a:r>
            <a:endParaRPr lang="en-US" altLang="en-US" sz="1200" baseline="-25000"/>
          </a:p>
        </p:txBody>
      </p:sp>
      <p:cxnSp>
        <p:nvCxnSpPr>
          <p:cNvPr id="7208" name="Straight Arrow Connector 92">
            <a:extLst>
              <a:ext uri="{FF2B5EF4-FFF2-40B4-BE49-F238E27FC236}">
                <a16:creationId xmlns:a16="http://schemas.microsoft.com/office/drawing/2014/main" id="{E5B66D58-E8FE-485E-A018-B8F42AB5E476}"/>
              </a:ext>
            </a:extLst>
          </p:cNvPr>
          <p:cNvCxnSpPr>
            <a:cxnSpLocks noChangeShapeType="1"/>
            <a:stCxn id="57" idx="5"/>
            <a:endCxn id="7209" idx="0"/>
          </p:cNvCxnSpPr>
          <p:nvPr/>
        </p:nvCxnSpPr>
        <p:spPr bwMode="auto">
          <a:xfrm>
            <a:off x="4067175" y="3717925"/>
            <a:ext cx="3502025" cy="5905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9" name="Oval 100">
            <a:extLst>
              <a:ext uri="{FF2B5EF4-FFF2-40B4-BE49-F238E27FC236}">
                <a16:creationId xmlns:a16="http://schemas.microsoft.com/office/drawing/2014/main" id="{0BB8D079-28FF-4177-972D-4565BD74D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00" y="4325938"/>
            <a:ext cx="2235200" cy="4873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routes all sensory but olfactory</a:t>
            </a:r>
            <a:endParaRPr lang="en-US" altLang="en-US" sz="1200" baseline="-25000"/>
          </a:p>
        </p:txBody>
      </p:sp>
      <p:cxnSp>
        <p:nvCxnSpPr>
          <p:cNvPr id="7210" name="Straight Arrow Connector 92">
            <a:extLst>
              <a:ext uri="{FF2B5EF4-FFF2-40B4-BE49-F238E27FC236}">
                <a16:creationId xmlns:a16="http://schemas.microsoft.com/office/drawing/2014/main" id="{063B5321-7DDD-42FC-98D3-C6FD020421E7}"/>
              </a:ext>
            </a:extLst>
          </p:cNvPr>
          <p:cNvCxnSpPr>
            <a:cxnSpLocks noChangeShapeType="1"/>
            <a:stCxn id="7209" idx="4"/>
            <a:endCxn id="7211" idx="0"/>
          </p:cNvCxnSpPr>
          <p:nvPr/>
        </p:nvCxnSpPr>
        <p:spPr bwMode="auto">
          <a:xfrm flipH="1">
            <a:off x="6959600" y="4829175"/>
            <a:ext cx="609600" cy="244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1" name="Oval 100">
            <a:extLst>
              <a:ext uri="{FF2B5EF4-FFF2-40B4-BE49-F238E27FC236}">
                <a16:creationId xmlns:a16="http://schemas.microsoft.com/office/drawing/2014/main" id="{9DD052AE-9E2E-45FB-8F98-7ADDE41D4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1600" y="5089525"/>
            <a:ext cx="1016000" cy="4873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I</a:t>
            </a:r>
            <a:endParaRPr lang="en-US" altLang="en-US" sz="1200" u="sng" baseline="-25000"/>
          </a:p>
        </p:txBody>
      </p:sp>
      <p:cxnSp>
        <p:nvCxnSpPr>
          <p:cNvPr id="7212" name="Straight Arrow Connector 104">
            <a:extLst>
              <a:ext uri="{FF2B5EF4-FFF2-40B4-BE49-F238E27FC236}">
                <a16:creationId xmlns:a16="http://schemas.microsoft.com/office/drawing/2014/main" id="{1E4F548B-DB8F-4D76-939B-7BA5E992E77D}"/>
              </a:ext>
            </a:extLst>
          </p:cNvPr>
          <p:cNvCxnSpPr>
            <a:cxnSpLocks noChangeShapeType="1"/>
            <a:stCxn id="7185" idx="4"/>
            <a:endCxn id="7215" idx="0"/>
          </p:cNvCxnSpPr>
          <p:nvPr/>
        </p:nvCxnSpPr>
        <p:spPr bwMode="auto">
          <a:xfrm flipH="1">
            <a:off x="7264400" y="2470150"/>
            <a:ext cx="762000" cy="242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3" name="Oval 105">
            <a:extLst>
              <a:ext uri="{FF2B5EF4-FFF2-40B4-BE49-F238E27FC236}">
                <a16:creationId xmlns:a16="http://schemas.microsoft.com/office/drawing/2014/main" id="{2CDB336E-FB7D-4EFD-BA7E-0EAF2817A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5600" y="2730500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E</a:t>
            </a:r>
            <a:endParaRPr lang="en-US" altLang="en-US" sz="1400" u="sng" baseline="-25000"/>
          </a:p>
        </p:txBody>
      </p:sp>
      <p:cxnSp>
        <p:nvCxnSpPr>
          <p:cNvPr id="7214" name="Straight Arrow Connector 108">
            <a:extLst>
              <a:ext uri="{FF2B5EF4-FFF2-40B4-BE49-F238E27FC236}">
                <a16:creationId xmlns:a16="http://schemas.microsoft.com/office/drawing/2014/main" id="{0ACBF0E0-288B-43C9-9487-B34F6D3DAE76}"/>
              </a:ext>
            </a:extLst>
          </p:cNvPr>
          <p:cNvCxnSpPr>
            <a:cxnSpLocks noChangeShapeType="1"/>
            <a:stCxn id="7185" idx="4"/>
            <a:endCxn id="7213" idx="0"/>
          </p:cNvCxnSpPr>
          <p:nvPr/>
        </p:nvCxnSpPr>
        <p:spPr bwMode="auto">
          <a:xfrm>
            <a:off x="8026400" y="2470150"/>
            <a:ext cx="457200" cy="2428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5" name="Oval 109">
            <a:extLst>
              <a:ext uri="{FF2B5EF4-FFF2-40B4-BE49-F238E27FC236}">
                <a16:creationId xmlns:a16="http://schemas.microsoft.com/office/drawing/2014/main" id="{E433BEC1-B071-4746-99EC-66A2B01D9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2730500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SNS</a:t>
            </a:r>
            <a:endParaRPr lang="en-US" altLang="en-US" sz="1000"/>
          </a:p>
        </p:txBody>
      </p:sp>
      <p:cxnSp>
        <p:nvCxnSpPr>
          <p:cNvPr id="7216" name="Straight Arrow Connector 104">
            <a:extLst>
              <a:ext uri="{FF2B5EF4-FFF2-40B4-BE49-F238E27FC236}">
                <a16:creationId xmlns:a16="http://schemas.microsoft.com/office/drawing/2014/main" id="{ECD37E88-BC0C-4916-BFC7-BD8F353BCAD5}"/>
              </a:ext>
            </a:extLst>
          </p:cNvPr>
          <p:cNvCxnSpPr>
            <a:cxnSpLocks noChangeShapeType="1"/>
            <a:stCxn id="7215" idx="4"/>
            <a:endCxn id="7219" idx="0"/>
          </p:cNvCxnSpPr>
          <p:nvPr/>
        </p:nvCxnSpPr>
        <p:spPr bwMode="auto">
          <a:xfrm>
            <a:off x="7264400" y="3233738"/>
            <a:ext cx="0" cy="1730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7" name="Oval 105">
            <a:extLst>
              <a:ext uri="{FF2B5EF4-FFF2-40B4-BE49-F238E27FC236}">
                <a16:creationId xmlns:a16="http://schemas.microsoft.com/office/drawing/2014/main" id="{046329CD-6423-40FF-ADEB-64ADB7577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5600" y="3424238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 dirty="0"/>
              <a:t>J</a:t>
            </a:r>
            <a:endParaRPr lang="en-US" altLang="en-US" sz="1400" u="sng" baseline="-25000" dirty="0"/>
          </a:p>
        </p:txBody>
      </p:sp>
      <p:cxnSp>
        <p:nvCxnSpPr>
          <p:cNvPr id="7218" name="Straight Arrow Connector 108">
            <a:extLst>
              <a:ext uri="{FF2B5EF4-FFF2-40B4-BE49-F238E27FC236}">
                <a16:creationId xmlns:a16="http://schemas.microsoft.com/office/drawing/2014/main" id="{CB1F129D-E437-43D2-88BC-85BF63AC9F86}"/>
              </a:ext>
            </a:extLst>
          </p:cNvPr>
          <p:cNvCxnSpPr>
            <a:cxnSpLocks noChangeShapeType="1"/>
            <a:stCxn id="7213" idx="4"/>
            <a:endCxn id="7217" idx="0"/>
          </p:cNvCxnSpPr>
          <p:nvPr/>
        </p:nvCxnSpPr>
        <p:spPr bwMode="auto">
          <a:xfrm>
            <a:off x="8483600" y="3233738"/>
            <a:ext cx="0" cy="1730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9" name="Oval 109">
            <a:extLst>
              <a:ext uri="{FF2B5EF4-FFF2-40B4-BE49-F238E27FC236}">
                <a16:creationId xmlns:a16="http://schemas.microsoft.com/office/drawing/2014/main" id="{72FB5666-C51A-4D44-8922-E696E81AD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3424238"/>
            <a:ext cx="1016000" cy="4857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G</a:t>
            </a:r>
            <a:endParaRPr lang="en-US" altLang="en-US" sz="1000" u="sng"/>
          </a:p>
        </p:txBody>
      </p:sp>
      <p:sp>
        <p:nvSpPr>
          <p:cNvPr id="7220" name="TextBox 149">
            <a:extLst>
              <a:ext uri="{FF2B5EF4-FFF2-40B4-BE49-F238E27FC236}">
                <a16:creationId xmlns:a16="http://schemas.microsoft.com/office/drawing/2014/main" id="{1A51924F-73B8-4321-8884-1F2317875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5486400"/>
            <a:ext cx="17986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Cerebral cortex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Midbrain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Brain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Peripheral 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Parasympathetic 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Limbic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7211E37-CF15-489A-AB53-73178122B13A}"/>
              </a:ext>
            </a:extLst>
          </p:cNvPr>
          <p:cNvSpPr txBox="1"/>
          <p:nvPr/>
        </p:nvSpPr>
        <p:spPr>
          <a:xfrm>
            <a:off x="3657600" y="5486400"/>
            <a:ext cx="2498725" cy="15525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Fight or flight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Somatic NS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Thalamus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Rest and digest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Cerebellum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Maintain homeostatic functions</a:t>
            </a:r>
          </a:p>
          <a:p>
            <a:pPr marL="228600" indent="-228600">
              <a:buFont typeface="+mj-lt"/>
              <a:buAutoNum type="alphaUcPeriod" startAt="7"/>
              <a:defRPr/>
            </a:pPr>
            <a:r>
              <a:rPr lang="en-US" sz="1200" dirty="0">
                <a:latin typeface="Arial" charset="0"/>
              </a:rPr>
              <a:t>Hindbrain </a:t>
            </a:r>
          </a:p>
          <a:p>
            <a:pPr>
              <a:defRPr/>
            </a:pPr>
            <a:endParaRPr lang="en-US" sz="1200" dirty="0">
              <a:latin typeface="Arial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2&quot; unique_id=&quot;10251&quot;&gt;&lt;object type=&quot;3&quot; unique_id=&quot;10252&quot;&gt;&lt;property id=&quot;20148&quot; value=&quot;5&quot;/&gt;&lt;property id=&quot;20300&quot; value=&quot;Slide 1&quot;/&gt;&lt;property id=&quot;20307&quot; value=&quot;317&quot;/&gt;&lt;/object&gt;&lt;object type=&quot;3&quot; unique_id=&quot;10253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54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55&quot;&gt;&lt;property id=&quot;20148&quot; value=&quot;5&quot;/&gt;&lt;property id=&quot;20300&quot; value=&quot;Slide 4 - &amp;quot;Nervous system organization&amp;quot;&quot;/&gt;&lt;property id=&quot;20307&quot; value=&quot;335&quot;/&gt;&lt;/object&gt;&lt;object type=&quot;3&quot; unique_id=&quot;10256&quot;&gt;&lt;property id=&quot;20148&quot; value=&quot;5&quot;/&gt;&lt;property id=&quot;20300&quot; value=&quot;Slide 5 - &amp;quot;Nervous system organization key&amp;quot;&quot;/&gt;&lt;property id=&quot;20307&quot; value=&quot;336&quot;/&gt;&lt;/object&gt;&lt;/object&gt;&lt;object type=&quot;8&quot; unique_id=&quot;1026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1163</TotalTime>
  <Words>236</Words>
  <Application>Microsoft Office PowerPoint</Application>
  <PresentationFormat>On-screen Show (4:3)</PresentationFormat>
  <Paragraphs>77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Nervous System Organization</vt:lpstr>
      <vt:lpstr>Nervous System Organization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184</cp:revision>
  <dcterms:created xsi:type="dcterms:W3CDTF">2005-04-19T02:46:41Z</dcterms:created>
  <dcterms:modified xsi:type="dcterms:W3CDTF">2019-04-29T21:14:19Z</dcterms:modified>
</cp:coreProperties>
</file>