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8"/>
  </p:notesMasterIdLst>
  <p:sldIdLst>
    <p:sldId id="317" r:id="rId3"/>
    <p:sldId id="334" r:id="rId4"/>
    <p:sldId id="330" r:id="rId5"/>
    <p:sldId id="335" r:id="rId6"/>
    <p:sldId id="336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3685646F-7D29-4C9D-96B4-F70F8B7F8A4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233E930C-753C-4006-9D0B-4F8170A16F9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E09DEEED-6F3E-4571-8B7D-1F6F1A7255A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8E149C23-45C0-4266-B3B2-849780CEA38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562DE2DD-FAD7-4530-96BF-1B79C5ACD1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58771BDD-C328-4B55-93B8-3E5A8ADDF1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C660D6E-6015-406E-8164-003435F2B5B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4AD5A3B1-B604-4E16-8A23-B84149BEB2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5DA4BE9-787F-483E-95A2-E2850FBC3498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6F44559A-A2D3-48D0-A482-D1AD225514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38CD8AEA-0018-4F4B-96AC-5185B39E42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88E533B-EE30-4D12-8D99-68FC5BE2C7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CADF7BF-93F7-4697-AE9A-32922256E2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151915C-F69B-44E0-987F-B0A09F1AC1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1F7CC0-C025-4856-B006-CCABF51E66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6164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225C51E-7F58-4C79-A8B3-7E86DCC911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F26EDA2-8FEC-4CC3-B80D-1E17EA2F01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DE12B60-C363-4E8B-BCE9-91C393B152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6C78E2-9108-48B5-99D4-89583F4C12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892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1CA53-E043-464A-B2E8-3F67E9968E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1B6CBD-9676-4B11-8BDB-EBF92551F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2629173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00DD4-6387-48E7-B465-D3A4B413B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601C1-941F-4884-8E50-097A4DEC7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547519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7B2F1-1BF8-454A-9615-4DD7A2FCC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39ABBC-1AFE-41EF-A54D-613FE0F9DA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912553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BEE56-7532-4DB6-AA0A-BFACFA50C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82B58-047D-4ADD-92E6-6B9B7AEBB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16BC41-C4C6-4C07-8C22-5BC6D164C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704438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1AAE1-9142-4717-8FD2-9531059FC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E0A38A-0E9C-450F-920A-DAD3EC8E2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E3A8C2-2131-4CAD-A4BB-B63FC10BDA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ABA47F-BE7D-4095-BA40-DA2456398B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59375B-6560-46D2-853F-F758DFCEDF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672250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A8DD6-ADCE-4C34-BDAB-CCD3CE8EA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351125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28628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7D5E8-A464-4531-9C60-05C430DAB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68F98-CE02-4F12-89FD-1FEB17F14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EC6D0A-50D4-4294-890F-45EFA4DC06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593722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FD91B-0EC0-41E4-8C2C-7BD57A581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57872D-E3CC-4D65-BDE4-2854060298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612878-9BD3-4D1A-8AFA-866E8FE0BE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27008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5BCB0F8-5B6A-44C6-A646-B288405FC2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2D557C0-0E3C-4A21-ADDD-F2FA1E554E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8A54939-49D2-4D56-A3B5-D586E1F166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9F3BE7-2997-4E17-B894-8EF119C8C1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9667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AC448-3BAE-4EF5-A760-2262240C8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187D0D-04B7-46A3-A6CB-7F5D18E237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289734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EA78AD-239B-43B5-9389-5B4BA4C9DC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17D203-1128-4F54-87BB-93A8954EC0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58823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50EEEE-D232-42F9-B142-008104F4F3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CA4048A-1F54-4E37-8877-43F3E24CCC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52A0704-D01F-464F-9152-A0D31E4F009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4FD3D3-6FF0-482D-AC29-6AEB635CE3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6575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4D6548-C299-4F2C-8186-76D394D3E3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6CC46A-1489-4F16-B848-4FF3032DA6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EC6CB5-1BE6-4112-9F68-055F2F740C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6E2209-9478-41D2-A28C-695E6A64F9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1730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93E4D48-27A8-44F1-A449-79AEBA34CA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4630819-C7A9-470A-83D2-0E81993EF6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1F04D13-2033-4D58-9DB6-37A9EA8EF5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36B28C-A4A8-4C5C-BAB7-00073EA007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8351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213D71B8-C2BE-47AE-973B-787D446BBA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3CC6FCAD-12E4-40B7-B337-54E4F4C7E0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85EA8BB4-A14A-4078-B733-B4A0C52AA0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6F47F4-CF64-4C4D-83EF-E62335DF6A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5307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6BC2405-E460-49DB-A3C0-86A6296FCB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EBC785F-9716-4BDF-99BC-E9B786C761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D19DA3D-32C0-4C20-8CF5-576543D423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FD6C5B-3756-4886-93F8-AF8576660E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5788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0AF85F2-A4CE-42C0-9C2E-80FFF38399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7B8A89E-0B3E-4E44-811D-C64D44F3A0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0AD01F9-D376-4A72-9040-D08B03A00C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BAF839-77CC-4314-BF0B-ADA2021ACA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5555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494F99F-B327-4C04-BAB2-53E8106B1E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9010266-A31F-4E52-AA36-53C50CD827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439285C-0430-4551-A322-B35258E598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B4CC61-2412-4397-846B-9D2377E0B6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8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5836E7D-E5B1-45F1-83B8-B0FFE4E9C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0DE177F7-5FF7-4629-B46C-4C9887B1D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0C1DA6C-48AD-4BA9-9284-DB15A3EAA2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13E5D2E-22B1-4684-A2D3-2FC6408C66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CED58458-92A9-42C6-BC5B-65116A7A278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0DCC01C-E716-4BC7-BF2F-36FE3449A52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DFE05293-3763-4F6A-B363-1B15319055E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74592E9D-79E7-4BF6-B01A-3B9A1BFC28D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47C4030E-4B14-48A9-AE20-AFF332619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2977935E-820D-4F9E-92DF-23B516063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7CD928C0-AFE5-4E8F-9267-87CF96B24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548413D-6236-4401-B0C7-47E5C8894E65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E9D9788-D55E-4351-953A-CE5A4C7FCF13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188A4440-6936-4869-B818-37DB64D1495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EC7AE6F7-EF4E-453A-BD9D-DEB46214B2A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EDBEBD9B-0D98-452F-9E71-EDF83FFD1975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AD16ED23-5EAE-4F04-B541-87056FFB84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8C28758-476D-4803-AAE6-58614F6B0E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9A372C9E-2A64-4FE8-BFA4-C6DDD7E9B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8B4651C-A4B2-4F6A-8EEE-5B3123982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40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42F3B0-B6F9-422B-968F-6664D5E86D82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A8E86D25-FA62-413D-85DF-4B54F5E611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/>
              <a:t>Nephron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C961A45-2EE3-4E47-849D-994F3F349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D2099DBF-645D-49B9-AC4D-4D5172E86C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1D73CA4B-2AB4-48F9-9C75-C4186F759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8494DAF3-F89A-4319-B203-6B7298CC7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D296C33-E6C6-4AA3-87E3-4838B38E9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0" y="132980"/>
            <a:ext cx="2252128" cy="436563"/>
          </a:xfrm>
        </p:spPr>
        <p:txBody>
          <a:bodyPr/>
          <a:lstStyle/>
          <a:p>
            <a:r>
              <a:rPr lang="en-US" altLang="en-US" sz="3600" dirty="0"/>
              <a:t>Nephron</a:t>
            </a:r>
          </a:p>
        </p:txBody>
      </p:sp>
      <p:grpSp>
        <p:nvGrpSpPr>
          <p:cNvPr id="6183" name="Group 39">
            <a:extLst>
              <a:ext uri="{FF2B5EF4-FFF2-40B4-BE49-F238E27FC236}">
                <a16:creationId xmlns:a16="http://schemas.microsoft.com/office/drawing/2014/main" id="{A8EC414B-894A-4C37-ABD7-5B629D51EAC1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28600"/>
            <a:ext cx="8331200" cy="6286500"/>
            <a:chOff x="288" y="1536"/>
            <a:chExt cx="3936" cy="3936"/>
          </a:xfrm>
        </p:grpSpPr>
        <p:sp>
          <p:nvSpPr>
            <p:cNvPr id="6147" name="Rectangle 150">
              <a:extLst>
                <a:ext uri="{FF2B5EF4-FFF2-40B4-BE49-F238E27FC236}">
                  <a16:creationId xmlns:a16="http://schemas.microsoft.com/office/drawing/2014/main" id="{223F9861-54BF-4969-B660-0EE821AE6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0" y="1536"/>
              <a:ext cx="864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Glomerulus</a:t>
              </a:r>
            </a:p>
          </p:txBody>
        </p:sp>
        <p:sp>
          <p:nvSpPr>
            <p:cNvPr id="6148" name="Rectangle 151">
              <a:extLst>
                <a:ext uri="{FF2B5EF4-FFF2-40B4-BE49-F238E27FC236}">
                  <a16:creationId xmlns:a16="http://schemas.microsoft.com/office/drawing/2014/main" id="{E9C8F4E3-4251-4F4E-ABBF-81A75F1BC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0" y="1872"/>
              <a:ext cx="864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Bowman’s capsule</a:t>
              </a:r>
            </a:p>
          </p:txBody>
        </p:sp>
        <p:sp>
          <p:nvSpPr>
            <p:cNvPr id="6149" name="Rectangle 152">
              <a:extLst>
                <a:ext uri="{FF2B5EF4-FFF2-40B4-BE49-F238E27FC236}">
                  <a16:creationId xmlns:a16="http://schemas.microsoft.com/office/drawing/2014/main" id="{A8BCDDFB-81BF-4FAD-B478-D45FFF704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2448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sp>
          <p:nvSpPr>
            <p:cNvPr id="6150" name="Rectangle 153">
              <a:extLst>
                <a:ext uri="{FF2B5EF4-FFF2-40B4-BE49-F238E27FC236}">
                  <a16:creationId xmlns:a16="http://schemas.microsoft.com/office/drawing/2014/main" id="{98DE3A0C-8EAD-4590-BDB6-06ACCDDC0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2" y="2976"/>
              <a:ext cx="960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Descending loop of Henle</a:t>
              </a:r>
            </a:p>
          </p:txBody>
        </p:sp>
        <p:sp>
          <p:nvSpPr>
            <p:cNvPr id="6151" name="Rectangle 154">
              <a:extLst>
                <a:ext uri="{FF2B5EF4-FFF2-40B4-BE49-F238E27FC236}">
                  <a16:creationId xmlns:a16="http://schemas.microsoft.com/office/drawing/2014/main" id="{E6B6980E-9531-4FA1-97DA-50C363EAD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4080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sp>
          <p:nvSpPr>
            <p:cNvPr id="6152" name="Rectangle 155">
              <a:extLst>
                <a:ext uri="{FF2B5EF4-FFF2-40B4-BE49-F238E27FC236}">
                  <a16:creationId xmlns:a16="http://schemas.microsoft.com/office/drawing/2014/main" id="{0032E830-D7B5-470D-8AB8-9C80C6BAC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2" y="3456"/>
              <a:ext cx="960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Ascending loop of Henle</a:t>
              </a:r>
            </a:p>
          </p:txBody>
        </p:sp>
        <p:sp>
          <p:nvSpPr>
            <p:cNvPr id="6153" name="Rectangle 156">
              <a:extLst>
                <a:ext uri="{FF2B5EF4-FFF2-40B4-BE49-F238E27FC236}">
                  <a16:creationId xmlns:a16="http://schemas.microsoft.com/office/drawing/2014/main" id="{B9B272C6-4F7A-45AC-BF02-D4C8FFC70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4560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sp>
          <p:nvSpPr>
            <p:cNvPr id="6154" name="Rectangle 157">
              <a:extLst>
                <a:ext uri="{FF2B5EF4-FFF2-40B4-BE49-F238E27FC236}">
                  <a16:creationId xmlns:a16="http://schemas.microsoft.com/office/drawing/2014/main" id="{594139D6-0B3D-4975-88C5-862F3B01E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" y="5232"/>
              <a:ext cx="672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Ureter</a:t>
              </a:r>
            </a:p>
          </p:txBody>
        </p:sp>
        <p:cxnSp>
          <p:nvCxnSpPr>
            <p:cNvPr id="6155" name="Straight Arrow Connector 159">
              <a:extLst>
                <a:ext uri="{FF2B5EF4-FFF2-40B4-BE49-F238E27FC236}">
                  <a16:creationId xmlns:a16="http://schemas.microsoft.com/office/drawing/2014/main" id="{8ACAF04B-EF22-42E8-BD7E-B6A754072622}"/>
                </a:ext>
              </a:extLst>
            </p:cNvPr>
            <p:cNvCxnSpPr>
              <a:cxnSpLocks noChangeShapeType="1"/>
              <a:stCxn id="6147" idx="2"/>
              <a:endCxn id="6148" idx="0"/>
            </p:cNvCxnSpPr>
            <p:nvPr/>
          </p:nvCxnSpPr>
          <p:spPr bwMode="auto">
            <a:xfrm rot="5400000">
              <a:off x="1680" y="1800"/>
              <a:ext cx="144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6" name="Straight Arrow Connector 161">
              <a:extLst>
                <a:ext uri="{FF2B5EF4-FFF2-40B4-BE49-F238E27FC236}">
                  <a16:creationId xmlns:a16="http://schemas.microsoft.com/office/drawing/2014/main" id="{357EFFA9-3C9F-463D-AEF6-EE0907AAA39F}"/>
                </a:ext>
              </a:extLst>
            </p:cNvPr>
            <p:cNvCxnSpPr>
              <a:cxnSpLocks noChangeShapeType="1"/>
              <a:stCxn id="6148" idx="2"/>
              <a:endCxn id="6149" idx="0"/>
            </p:cNvCxnSpPr>
            <p:nvPr/>
          </p:nvCxnSpPr>
          <p:spPr bwMode="auto">
            <a:xfrm rot="5400000">
              <a:off x="1632" y="2328"/>
              <a:ext cx="240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7" name="Straight Arrow Connector 163">
              <a:extLst>
                <a:ext uri="{FF2B5EF4-FFF2-40B4-BE49-F238E27FC236}">
                  <a16:creationId xmlns:a16="http://schemas.microsoft.com/office/drawing/2014/main" id="{F48E2B07-D740-42B5-B1BF-90272DC9EC18}"/>
                </a:ext>
              </a:extLst>
            </p:cNvPr>
            <p:cNvCxnSpPr>
              <a:cxnSpLocks noChangeShapeType="1"/>
              <a:stCxn id="6149" idx="2"/>
              <a:endCxn id="6150" idx="0"/>
            </p:cNvCxnSpPr>
            <p:nvPr/>
          </p:nvCxnSpPr>
          <p:spPr bwMode="auto">
            <a:xfrm rot="5400000">
              <a:off x="1608" y="2832"/>
              <a:ext cx="288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8" name="Straight Arrow Connector 165">
              <a:extLst>
                <a:ext uri="{FF2B5EF4-FFF2-40B4-BE49-F238E27FC236}">
                  <a16:creationId xmlns:a16="http://schemas.microsoft.com/office/drawing/2014/main" id="{30AE5179-B754-4A3B-BCD7-A52E707009F8}"/>
                </a:ext>
              </a:extLst>
            </p:cNvPr>
            <p:cNvCxnSpPr>
              <a:cxnSpLocks noChangeShapeType="1"/>
              <a:stCxn id="6150" idx="2"/>
              <a:endCxn id="6152" idx="0"/>
            </p:cNvCxnSpPr>
            <p:nvPr/>
          </p:nvCxnSpPr>
          <p:spPr bwMode="auto">
            <a:xfrm rot="5400000">
              <a:off x="1680" y="3384"/>
              <a:ext cx="144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9" name="Straight Arrow Connector 167">
              <a:extLst>
                <a:ext uri="{FF2B5EF4-FFF2-40B4-BE49-F238E27FC236}">
                  <a16:creationId xmlns:a16="http://schemas.microsoft.com/office/drawing/2014/main" id="{A432BB88-00F4-4B63-9074-E40B340374F1}"/>
                </a:ext>
              </a:extLst>
            </p:cNvPr>
            <p:cNvCxnSpPr>
              <a:cxnSpLocks noChangeShapeType="1"/>
              <a:stCxn id="6152" idx="2"/>
              <a:endCxn id="6151" idx="0"/>
            </p:cNvCxnSpPr>
            <p:nvPr/>
          </p:nvCxnSpPr>
          <p:spPr bwMode="auto">
            <a:xfrm rot="5400000">
              <a:off x="1608" y="3936"/>
              <a:ext cx="288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0" name="Straight Arrow Connector 169">
              <a:extLst>
                <a:ext uri="{FF2B5EF4-FFF2-40B4-BE49-F238E27FC236}">
                  <a16:creationId xmlns:a16="http://schemas.microsoft.com/office/drawing/2014/main" id="{C6B2BB9E-A776-4BFC-9713-3AC460BDC28B}"/>
                </a:ext>
              </a:extLst>
            </p:cNvPr>
            <p:cNvCxnSpPr>
              <a:cxnSpLocks noChangeShapeType="1"/>
              <a:stCxn id="6151" idx="2"/>
              <a:endCxn id="6153" idx="0"/>
            </p:cNvCxnSpPr>
            <p:nvPr/>
          </p:nvCxnSpPr>
          <p:spPr bwMode="auto">
            <a:xfrm rot="5400000">
              <a:off x="1632" y="4440"/>
              <a:ext cx="240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1" name="Straight Arrow Connector 171">
              <a:extLst>
                <a:ext uri="{FF2B5EF4-FFF2-40B4-BE49-F238E27FC236}">
                  <a16:creationId xmlns:a16="http://schemas.microsoft.com/office/drawing/2014/main" id="{6D997E31-1643-440E-83BF-EB3C0DA71889}"/>
                </a:ext>
              </a:extLst>
            </p:cNvPr>
            <p:cNvCxnSpPr>
              <a:cxnSpLocks noChangeShapeType="1"/>
              <a:stCxn id="6153" idx="2"/>
              <a:endCxn id="6154" idx="0"/>
            </p:cNvCxnSpPr>
            <p:nvPr/>
          </p:nvCxnSpPr>
          <p:spPr bwMode="auto">
            <a:xfrm rot="5400000">
              <a:off x="1536" y="5016"/>
              <a:ext cx="432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2" name="Rectangle 172">
              <a:extLst>
                <a:ext uri="{FF2B5EF4-FFF2-40B4-BE49-F238E27FC236}">
                  <a16:creationId xmlns:a16="http://schemas.microsoft.com/office/drawing/2014/main" id="{D78F667F-55A9-418B-805E-F361B26FD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1536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sp>
          <p:nvSpPr>
            <p:cNvPr id="6163" name="Rectangle 173">
              <a:extLst>
                <a:ext uri="{FF2B5EF4-FFF2-40B4-BE49-F238E27FC236}">
                  <a16:creationId xmlns:a16="http://schemas.microsoft.com/office/drawing/2014/main" id="{2361BA84-6981-4F95-B76F-E0DB3E255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920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sp>
          <p:nvSpPr>
            <p:cNvPr id="6164" name="Rectangle 174">
              <a:extLst>
                <a:ext uri="{FF2B5EF4-FFF2-40B4-BE49-F238E27FC236}">
                  <a16:creationId xmlns:a16="http://schemas.microsoft.com/office/drawing/2014/main" id="{34994337-D536-4B50-B637-4D14D0449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688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sp>
          <p:nvSpPr>
            <p:cNvPr id="6165" name="Rectangle 175">
              <a:extLst>
                <a:ext uri="{FF2B5EF4-FFF2-40B4-BE49-F238E27FC236}">
                  <a16:creationId xmlns:a16="http://schemas.microsoft.com/office/drawing/2014/main" id="{403C4772-5667-4E92-8467-A4B4D5159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744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sp>
          <p:nvSpPr>
            <p:cNvPr id="6166" name="Rectangle 176">
              <a:extLst>
                <a:ext uri="{FF2B5EF4-FFF2-40B4-BE49-F238E27FC236}">
                  <a16:creationId xmlns:a16="http://schemas.microsoft.com/office/drawing/2014/main" id="{CC6F3D0F-51E5-4052-ABB2-60C52EC22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3696"/>
              <a:ext cx="720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Becomes more dilute</a:t>
              </a:r>
            </a:p>
          </p:txBody>
        </p:sp>
        <p:cxnSp>
          <p:nvCxnSpPr>
            <p:cNvPr id="6167" name="Straight Arrow Connector 178">
              <a:extLst>
                <a:ext uri="{FF2B5EF4-FFF2-40B4-BE49-F238E27FC236}">
                  <a16:creationId xmlns:a16="http://schemas.microsoft.com/office/drawing/2014/main" id="{4B2C049E-F165-47A4-8179-800F19F1F512}"/>
                </a:ext>
              </a:extLst>
            </p:cNvPr>
            <p:cNvCxnSpPr>
              <a:cxnSpLocks noChangeShapeType="1"/>
              <a:stCxn id="6149" idx="2"/>
              <a:endCxn id="6164" idx="1"/>
            </p:cNvCxnSpPr>
            <p:nvPr/>
          </p:nvCxnSpPr>
          <p:spPr bwMode="auto">
            <a:xfrm rot="16200000" flipH="1">
              <a:off x="2160" y="2280"/>
              <a:ext cx="120" cy="93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8" name="Straight Arrow Connector 181">
              <a:extLst>
                <a:ext uri="{FF2B5EF4-FFF2-40B4-BE49-F238E27FC236}">
                  <a16:creationId xmlns:a16="http://schemas.microsoft.com/office/drawing/2014/main" id="{B4F97C65-C611-49F8-B6DA-856CE846878A}"/>
                </a:ext>
              </a:extLst>
            </p:cNvPr>
            <p:cNvCxnSpPr>
              <a:cxnSpLocks noChangeShapeType="1"/>
              <a:stCxn id="6152" idx="2"/>
              <a:endCxn id="6165" idx="1"/>
            </p:cNvCxnSpPr>
            <p:nvPr/>
          </p:nvCxnSpPr>
          <p:spPr bwMode="auto">
            <a:xfrm rot="16200000" flipH="1">
              <a:off x="2088" y="3456"/>
              <a:ext cx="72" cy="74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9" name="Straight Arrow Connector 185">
              <a:extLst>
                <a:ext uri="{FF2B5EF4-FFF2-40B4-BE49-F238E27FC236}">
                  <a16:creationId xmlns:a16="http://schemas.microsoft.com/office/drawing/2014/main" id="{4EAE7F2B-9CA8-41A8-B663-CF7D5F377B4A}"/>
                </a:ext>
              </a:extLst>
            </p:cNvPr>
            <p:cNvCxnSpPr>
              <a:cxnSpLocks noChangeShapeType="1"/>
              <a:stCxn id="6165" idx="3"/>
              <a:endCxn id="6166" idx="1"/>
            </p:cNvCxnSpPr>
            <p:nvPr/>
          </p:nvCxnSpPr>
          <p:spPr bwMode="auto">
            <a:xfrm>
              <a:off x="2784" y="3864"/>
              <a:ext cx="720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0" name="TextBox 187">
              <a:extLst>
                <a:ext uri="{FF2B5EF4-FFF2-40B4-BE49-F238E27FC236}">
                  <a16:creationId xmlns:a16="http://schemas.microsoft.com/office/drawing/2014/main" id="{C27E099A-231E-49BA-AE19-CBA2B3DC37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3847"/>
              <a:ext cx="349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/>
                <a:t>filtrate</a:t>
              </a:r>
            </a:p>
          </p:txBody>
        </p:sp>
        <p:sp>
          <p:nvSpPr>
            <p:cNvPr id="6171" name="TextBox 188">
              <a:extLst>
                <a:ext uri="{FF2B5EF4-FFF2-40B4-BE49-F238E27FC236}">
                  <a16:creationId xmlns:a16="http://schemas.microsoft.com/office/drawing/2014/main" id="{74FF5607-662A-40AD-8102-AEB6911179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438180">
              <a:off x="2064" y="2531"/>
              <a:ext cx="322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dirty="0"/>
                <a:t>water</a:t>
              </a:r>
            </a:p>
          </p:txBody>
        </p:sp>
        <p:cxnSp>
          <p:nvCxnSpPr>
            <p:cNvPr id="6172" name="Straight Arrow Connector 190">
              <a:extLst>
                <a:ext uri="{FF2B5EF4-FFF2-40B4-BE49-F238E27FC236}">
                  <a16:creationId xmlns:a16="http://schemas.microsoft.com/office/drawing/2014/main" id="{C4087DD1-71CD-4DBE-B62E-F174A4BB8C46}"/>
                </a:ext>
              </a:extLst>
            </p:cNvPr>
            <p:cNvCxnSpPr>
              <a:cxnSpLocks noChangeShapeType="1"/>
              <a:stCxn id="6163" idx="1"/>
              <a:endCxn id="6148" idx="3"/>
            </p:cNvCxnSpPr>
            <p:nvPr/>
          </p:nvCxnSpPr>
          <p:spPr bwMode="auto">
            <a:xfrm rot="10800000">
              <a:off x="2184" y="2040"/>
              <a:ext cx="504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3" name="Straight Arrow Connector 192">
              <a:extLst>
                <a:ext uri="{FF2B5EF4-FFF2-40B4-BE49-F238E27FC236}">
                  <a16:creationId xmlns:a16="http://schemas.microsoft.com/office/drawing/2014/main" id="{D337F1D5-FA30-4D05-BE6A-B9A820CA52D6}"/>
                </a:ext>
              </a:extLst>
            </p:cNvPr>
            <p:cNvCxnSpPr>
              <a:cxnSpLocks noChangeShapeType="1"/>
              <a:stCxn id="6162" idx="3"/>
              <a:endCxn id="6147" idx="1"/>
            </p:cNvCxnSpPr>
            <p:nvPr/>
          </p:nvCxnSpPr>
          <p:spPr bwMode="auto">
            <a:xfrm flipV="1">
              <a:off x="720" y="1632"/>
              <a:ext cx="600" cy="2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4" name="Straight Arrow Connector 194">
              <a:extLst>
                <a:ext uri="{FF2B5EF4-FFF2-40B4-BE49-F238E27FC236}">
                  <a16:creationId xmlns:a16="http://schemas.microsoft.com/office/drawing/2014/main" id="{EFD5AE99-0FC4-44CD-B66E-47F8B7C77AAA}"/>
                </a:ext>
              </a:extLst>
            </p:cNvPr>
            <p:cNvCxnSpPr>
              <a:cxnSpLocks noChangeShapeType="1"/>
              <a:stCxn id="6150" idx="1"/>
              <a:endCxn id="6175" idx="3"/>
            </p:cNvCxnSpPr>
            <p:nvPr/>
          </p:nvCxnSpPr>
          <p:spPr bwMode="auto">
            <a:xfrm rot="10800000" flipV="1">
              <a:off x="576" y="3144"/>
              <a:ext cx="696" cy="4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5" name="Rectangle 195">
              <a:extLst>
                <a:ext uri="{FF2B5EF4-FFF2-40B4-BE49-F238E27FC236}">
                  <a16:creationId xmlns:a16="http://schemas.microsoft.com/office/drawing/2014/main" id="{14481760-E2F4-4379-9EAE-B0654BC70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072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sp>
          <p:nvSpPr>
            <p:cNvPr id="6176" name="Rectangle 197">
              <a:extLst>
                <a:ext uri="{FF2B5EF4-FFF2-40B4-BE49-F238E27FC236}">
                  <a16:creationId xmlns:a16="http://schemas.microsoft.com/office/drawing/2014/main" id="{8E141B38-B674-4BA2-B109-C4F521DA3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4608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800" u="sng"/>
            </a:p>
          </p:txBody>
        </p:sp>
        <p:sp>
          <p:nvSpPr>
            <p:cNvPr id="6177" name="Rectangle 198">
              <a:extLst>
                <a:ext uri="{FF2B5EF4-FFF2-40B4-BE49-F238E27FC236}">
                  <a16:creationId xmlns:a16="http://schemas.microsoft.com/office/drawing/2014/main" id="{BDEB2073-901B-49A9-B08D-06B772246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4608"/>
              <a:ext cx="336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sz="1400" u="sng"/>
            </a:p>
          </p:txBody>
        </p:sp>
        <p:cxnSp>
          <p:nvCxnSpPr>
            <p:cNvPr id="6178" name="Straight Arrow Connector 199">
              <a:extLst>
                <a:ext uri="{FF2B5EF4-FFF2-40B4-BE49-F238E27FC236}">
                  <a16:creationId xmlns:a16="http://schemas.microsoft.com/office/drawing/2014/main" id="{88C8D7D9-2B1B-41CA-8488-03034809706E}"/>
                </a:ext>
              </a:extLst>
            </p:cNvPr>
            <p:cNvCxnSpPr>
              <a:cxnSpLocks noChangeShapeType="1"/>
              <a:stCxn id="6176" idx="3"/>
              <a:endCxn id="6177" idx="1"/>
            </p:cNvCxnSpPr>
            <p:nvPr/>
          </p:nvCxnSpPr>
          <p:spPr bwMode="auto">
            <a:xfrm>
              <a:off x="2688" y="4728"/>
              <a:ext cx="720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9" name="TextBox 200">
              <a:extLst>
                <a:ext uri="{FF2B5EF4-FFF2-40B4-BE49-F238E27FC236}">
                  <a16:creationId xmlns:a16="http://schemas.microsoft.com/office/drawing/2014/main" id="{1FBE31DF-24DF-4FB6-AC7F-5425DD86A6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4" y="4673"/>
              <a:ext cx="349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dirty="0"/>
                <a:t>filtrate</a:t>
              </a:r>
            </a:p>
          </p:txBody>
        </p:sp>
        <p:cxnSp>
          <p:nvCxnSpPr>
            <p:cNvPr id="6180" name="Straight Arrow Connector 202">
              <a:extLst>
                <a:ext uri="{FF2B5EF4-FFF2-40B4-BE49-F238E27FC236}">
                  <a16:creationId xmlns:a16="http://schemas.microsoft.com/office/drawing/2014/main" id="{6672C32C-0955-49AA-AC2F-4FDE43A37755}"/>
                </a:ext>
              </a:extLst>
            </p:cNvPr>
            <p:cNvCxnSpPr>
              <a:cxnSpLocks noChangeShapeType="1"/>
              <a:stCxn id="6153" idx="3"/>
              <a:endCxn id="6176" idx="1"/>
            </p:cNvCxnSpPr>
            <p:nvPr/>
          </p:nvCxnSpPr>
          <p:spPr bwMode="auto">
            <a:xfrm>
              <a:off x="1896" y="4680"/>
              <a:ext cx="504" cy="4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81" name="TextBox 208">
            <a:extLst>
              <a:ext uri="{FF2B5EF4-FFF2-40B4-BE49-F238E27FC236}">
                <a16:creationId xmlns:a16="http://schemas.microsoft.com/office/drawing/2014/main" id="{C6FD48A1-3512-4325-8A51-BA57BD79D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572000"/>
            <a:ext cx="3048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1400" dirty="0"/>
              <a:t>Proximal tubule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Collecting duct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NaCl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Blood supply flows to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Becomes more concentrated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Urea &amp; water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More dilute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Distal convoluted tubule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Filtrate enters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Reabsorbed</a:t>
            </a:r>
          </a:p>
        </p:txBody>
      </p:sp>
      <p:sp>
        <p:nvSpPr>
          <p:cNvPr id="39" name="TextBox 188">
            <a:extLst>
              <a:ext uri="{FF2B5EF4-FFF2-40B4-BE49-F238E27FC236}">
                <a16:creationId xmlns:a16="http://schemas.microsoft.com/office/drawing/2014/main" id="{592A0FB6-D8A9-4380-B513-9EFBC78601A2}"/>
              </a:ext>
            </a:extLst>
          </p:cNvPr>
          <p:cNvSpPr txBox="1">
            <a:spLocks noChangeArrowheads="1"/>
          </p:cNvSpPr>
          <p:nvPr/>
        </p:nvSpPr>
        <p:spPr bwMode="auto">
          <a:xfrm rot="438180">
            <a:off x="3980693" y="3833988"/>
            <a:ext cx="9717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dirty="0"/>
              <a:t>extrudes</a:t>
            </a:r>
          </a:p>
        </p:txBody>
      </p:sp>
      <p:sp>
        <p:nvSpPr>
          <p:cNvPr id="40" name="TextBox 188">
            <a:extLst>
              <a:ext uri="{FF2B5EF4-FFF2-40B4-BE49-F238E27FC236}">
                <a16:creationId xmlns:a16="http://schemas.microsoft.com/office/drawing/2014/main" id="{8AF63A60-B03E-4732-A8B6-7BBD648AE6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8416" y="5316041"/>
            <a:ext cx="10967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dirty="0"/>
              <a:t>reabsorbs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8EA3E62-05FE-4F4B-BE4F-0D1DBA9FE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3400" y="151137"/>
            <a:ext cx="3030537" cy="436563"/>
          </a:xfrm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 dirty="0"/>
              <a:t>Nephron Key</a:t>
            </a:r>
          </a:p>
        </p:txBody>
      </p:sp>
      <p:grpSp>
        <p:nvGrpSpPr>
          <p:cNvPr id="7207" name="Group 39">
            <a:extLst>
              <a:ext uri="{FF2B5EF4-FFF2-40B4-BE49-F238E27FC236}">
                <a16:creationId xmlns:a16="http://schemas.microsoft.com/office/drawing/2014/main" id="{22F1E5ED-CA34-4A40-B684-BE689DAC4BE0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28600"/>
            <a:ext cx="8331200" cy="6286500"/>
            <a:chOff x="288" y="1536"/>
            <a:chExt cx="3936" cy="3936"/>
          </a:xfrm>
        </p:grpSpPr>
        <p:sp>
          <p:nvSpPr>
            <p:cNvPr id="7171" name="Rectangle 150">
              <a:extLst>
                <a:ext uri="{FF2B5EF4-FFF2-40B4-BE49-F238E27FC236}">
                  <a16:creationId xmlns:a16="http://schemas.microsoft.com/office/drawing/2014/main" id="{39EEF3A4-B1CC-46F4-AA5E-23CECA661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0" y="1536"/>
              <a:ext cx="864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Glomerulus</a:t>
              </a:r>
            </a:p>
          </p:txBody>
        </p:sp>
        <p:sp>
          <p:nvSpPr>
            <p:cNvPr id="7172" name="Rectangle 151">
              <a:extLst>
                <a:ext uri="{FF2B5EF4-FFF2-40B4-BE49-F238E27FC236}">
                  <a16:creationId xmlns:a16="http://schemas.microsoft.com/office/drawing/2014/main" id="{5753E8E6-2337-48E8-B720-0D42751D6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0" y="1872"/>
              <a:ext cx="864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Bowman’s capsule</a:t>
              </a:r>
            </a:p>
          </p:txBody>
        </p:sp>
        <p:sp>
          <p:nvSpPr>
            <p:cNvPr id="7173" name="Rectangle 152">
              <a:extLst>
                <a:ext uri="{FF2B5EF4-FFF2-40B4-BE49-F238E27FC236}">
                  <a16:creationId xmlns:a16="http://schemas.microsoft.com/office/drawing/2014/main" id="{45730DA1-1C87-4D80-997B-9893FAC97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2448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u="sng"/>
                <a:t>A</a:t>
              </a:r>
            </a:p>
          </p:txBody>
        </p:sp>
        <p:sp>
          <p:nvSpPr>
            <p:cNvPr id="7174" name="Rectangle 153">
              <a:extLst>
                <a:ext uri="{FF2B5EF4-FFF2-40B4-BE49-F238E27FC236}">
                  <a16:creationId xmlns:a16="http://schemas.microsoft.com/office/drawing/2014/main" id="{9C4B1358-7EA8-44DB-BCB8-068B5943A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2" y="2976"/>
              <a:ext cx="960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Descending loop of Henle</a:t>
              </a:r>
            </a:p>
          </p:txBody>
        </p:sp>
        <p:sp>
          <p:nvSpPr>
            <p:cNvPr id="7175" name="Rectangle 154">
              <a:extLst>
                <a:ext uri="{FF2B5EF4-FFF2-40B4-BE49-F238E27FC236}">
                  <a16:creationId xmlns:a16="http://schemas.microsoft.com/office/drawing/2014/main" id="{6F5F3E01-C553-4C8A-893C-B2230952C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4080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u="sng"/>
                <a:t>H</a:t>
              </a:r>
            </a:p>
          </p:txBody>
        </p:sp>
        <p:sp>
          <p:nvSpPr>
            <p:cNvPr id="7176" name="Rectangle 155">
              <a:extLst>
                <a:ext uri="{FF2B5EF4-FFF2-40B4-BE49-F238E27FC236}">
                  <a16:creationId xmlns:a16="http://schemas.microsoft.com/office/drawing/2014/main" id="{41F0FB30-BA01-413D-BF8A-99A1C42D8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2" y="3456"/>
              <a:ext cx="960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Ascending loop of Henle</a:t>
              </a:r>
            </a:p>
          </p:txBody>
        </p:sp>
        <p:sp>
          <p:nvSpPr>
            <p:cNvPr id="7177" name="Rectangle 156">
              <a:extLst>
                <a:ext uri="{FF2B5EF4-FFF2-40B4-BE49-F238E27FC236}">
                  <a16:creationId xmlns:a16="http://schemas.microsoft.com/office/drawing/2014/main" id="{571E4A0E-A508-4EAF-BB8F-6383EEA98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4560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u="sng"/>
                <a:t>B</a:t>
              </a:r>
            </a:p>
          </p:txBody>
        </p:sp>
        <p:sp>
          <p:nvSpPr>
            <p:cNvPr id="7178" name="Rectangle 157">
              <a:extLst>
                <a:ext uri="{FF2B5EF4-FFF2-40B4-BE49-F238E27FC236}">
                  <a16:creationId xmlns:a16="http://schemas.microsoft.com/office/drawing/2014/main" id="{332325CA-0BCC-444C-B8D8-D99174123F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6" y="5232"/>
              <a:ext cx="672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Ureter</a:t>
              </a:r>
            </a:p>
          </p:txBody>
        </p:sp>
        <p:cxnSp>
          <p:nvCxnSpPr>
            <p:cNvPr id="7179" name="Straight Arrow Connector 159">
              <a:extLst>
                <a:ext uri="{FF2B5EF4-FFF2-40B4-BE49-F238E27FC236}">
                  <a16:creationId xmlns:a16="http://schemas.microsoft.com/office/drawing/2014/main" id="{AA3F994A-568C-4199-A41A-AEC87BDADEA0}"/>
                </a:ext>
              </a:extLst>
            </p:cNvPr>
            <p:cNvCxnSpPr>
              <a:cxnSpLocks noChangeShapeType="1"/>
              <a:stCxn id="7171" idx="2"/>
              <a:endCxn id="7172" idx="0"/>
            </p:cNvCxnSpPr>
            <p:nvPr/>
          </p:nvCxnSpPr>
          <p:spPr bwMode="auto">
            <a:xfrm rot="5400000">
              <a:off x="1680" y="1800"/>
              <a:ext cx="144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0" name="Straight Arrow Connector 161">
              <a:extLst>
                <a:ext uri="{FF2B5EF4-FFF2-40B4-BE49-F238E27FC236}">
                  <a16:creationId xmlns:a16="http://schemas.microsoft.com/office/drawing/2014/main" id="{1F168B0E-FE86-4682-9E42-B27E587F019C}"/>
                </a:ext>
              </a:extLst>
            </p:cNvPr>
            <p:cNvCxnSpPr>
              <a:cxnSpLocks noChangeShapeType="1"/>
              <a:stCxn id="7172" idx="2"/>
              <a:endCxn id="7173" idx="0"/>
            </p:cNvCxnSpPr>
            <p:nvPr/>
          </p:nvCxnSpPr>
          <p:spPr bwMode="auto">
            <a:xfrm rot="5400000">
              <a:off x="1632" y="2328"/>
              <a:ext cx="240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1" name="Straight Arrow Connector 163">
              <a:extLst>
                <a:ext uri="{FF2B5EF4-FFF2-40B4-BE49-F238E27FC236}">
                  <a16:creationId xmlns:a16="http://schemas.microsoft.com/office/drawing/2014/main" id="{4077E55D-3115-4D8D-B192-25EE099323E0}"/>
                </a:ext>
              </a:extLst>
            </p:cNvPr>
            <p:cNvCxnSpPr>
              <a:cxnSpLocks noChangeShapeType="1"/>
              <a:stCxn id="7173" idx="2"/>
              <a:endCxn id="7174" idx="0"/>
            </p:cNvCxnSpPr>
            <p:nvPr/>
          </p:nvCxnSpPr>
          <p:spPr bwMode="auto">
            <a:xfrm rot="5400000">
              <a:off x="1608" y="2832"/>
              <a:ext cx="288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2" name="Straight Arrow Connector 165">
              <a:extLst>
                <a:ext uri="{FF2B5EF4-FFF2-40B4-BE49-F238E27FC236}">
                  <a16:creationId xmlns:a16="http://schemas.microsoft.com/office/drawing/2014/main" id="{E2EAA32A-166B-45A3-80E4-19DA308EDB82}"/>
                </a:ext>
              </a:extLst>
            </p:cNvPr>
            <p:cNvCxnSpPr>
              <a:cxnSpLocks noChangeShapeType="1"/>
              <a:stCxn id="7174" idx="2"/>
              <a:endCxn id="7176" idx="0"/>
            </p:cNvCxnSpPr>
            <p:nvPr/>
          </p:nvCxnSpPr>
          <p:spPr bwMode="auto">
            <a:xfrm rot="5400000">
              <a:off x="1680" y="3384"/>
              <a:ext cx="144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3" name="Straight Arrow Connector 167">
              <a:extLst>
                <a:ext uri="{FF2B5EF4-FFF2-40B4-BE49-F238E27FC236}">
                  <a16:creationId xmlns:a16="http://schemas.microsoft.com/office/drawing/2014/main" id="{AA447310-B722-4E83-BDBB-C8B721479E63}"/>
                </a:ext>
              </a:extLst>
            </p:cNvPr>
            <p:cNvCxnSpPr>
              <a:cxnSpLocks noChangeShapeType="1"/>
              <a:stCxn id="7176" idx="2"/>
              <a:endCxn id="7175" idx="0"/>
            </p:cNvCxnSpPr>
            <p:nvPr/>
          </p:nvCxnSpPr>
          <p:spPr bwMode="auto">
            <a:xfrm rot="5400000">
              <a:off x="1608" y="3936"/>
              <a:ext cx="288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4" name="Straight Arrow Connector 169">
              <a:extLst>
                <a:ext uri="{FF2B5EF4-FFF2-40B4-BE49-F238E27FC236}">
                  <a16:creationId xmlns:a16="http://schemas.microsoft.com/office/drawing/2014/main" id="{E06E7E95-7733-4DBE-8703-608388F241B2}"/>
                </a:ext>
              </a:extLst>
            </p:cNvPr>
            <p:cNvCxnSpPr>
              <a:cxnSpLocks noChangeShapeType="1"/>
              <a:stCxn id="7175" idx="2"/>
              <a:endCxn id="7177" idx="0"/>
            </p:cNvCxnSpPr>
            <p:nvPr/>
          </p:nvCxnSpPr>
          <p:spPr bwMode="auto">
            <a:xfrm rot="5400000">
              <a:off x="1632" y="4440"/>
              <a:ext cx="240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5" name="Straight Arrow Connector 171">
              <a:extLst>
                <a:ext uri="{FF2B5EF4-FFF2-40B4-BE49-F238E27FC236}">
                  <a16:creationId xmlns:a16="http://schemas.microsoft.com/office/drawing/2014/main" id="{64A3A6B3-AB28-45DA-8E06-F23BAE39C5F0}"/>
                </a:ext>
              </a:extLst>
            </p:cNvPr>
            <p:cNvCxnSpPr>
              <a:cxnSpLocks noChangeShapeType="1"/>
              <a:stCxn id="7177" idx="2"/>
              <a:endCxn id="7178" idx="0"/>
            </p:cNvCxnSpPr>
            <p:nvPr/>
          </p:nvCxnSpPr>
          <p:spPr bwMode="auto">
            <a:xfrm rot="5400000">
              <a:off x="1536" y="5016"/>
              <a:ext cx="432" cy="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6" name="Rectangle 172">
              <a:extLst>
                <a:ext uri="{FF2B5EF4-FFF2-40B4-BE49-F238E27FC236}">
                  <a16:creationId xmlns:a16="http://schemas.microsoft.com/office/drawing/2014/main" id="{31BEA1F5-BC11-4380-BADD-069A624FC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1536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u="sng"/>
                <a:t>D</a:t>
              </a:r>
            </a:p>
          </p:txBody>
        </p:sp>
        <p:sp>
          <p:nvSpPr>
            <p:cNvPr id="7187" name="Rectangle 173">
              <a:extLst>
                <a:ext uri="{FF2B5EF4-FFF2-40B4-BE49-F238E27FC236}">
                  <a16:creationId xmlns:a16="http://schemas.microsoft.com/office/drawing/2014/main" id="{AA1F2A40-BCDD-4EE4-AF89-8C8269B2F5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920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u="sng"/>
                <a:t>I</a:t>
              </a:r>
            </a:p>
          </p:txBody>
        </p:sp>
        <p:sp>
          <p:nvSpPr>
            <p:cNvPr id="7188" name="Rectangle 174">
              <a:extLst>
                <a:ext uri="{FF2B5EF4-FFF2-40B4-BE49-F238E27FC236}">
                  <a16:creationId xmlns:a16="http://schemas.microsoft.com/office/drawing/2014/main" id="{27983506-1790-4165-B228-15F3673B1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688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u="sng"/>
                <a:t>J</a:t>
              </a:r>
            </a:p>
          </p:txBody>
        </p:sp>
        <p:sp>
          <p:nvSpPr>
            <p:cNvPr id="7189" name="Rectangle 175">
              <a:extLst>
                <a:ext uri="{FF2B5EF4-FFF2-40B4-BE49-F238E27FC236}">
                  <a16:creationId xmlns:a16="http://schemas.microsoft.com/office/drawing/2014/main" id="{9819C422-3CDA-4EEB-9E9E-0A97DCF43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744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u="sng"/>
                <a:t>C</a:t>
              </a:r>
            </a:p>
          </p:txBody>
        </p:sp>
        <p:sp>
          <p:nvSpPr>
            <p:cNvPr id="7190" name="Rectangle 176">
              <a:extLst>
                <a:ext uri="{FF2B5EF4-FFF2-40B4-BE49-F238E27FC236}">
                  <a16:creationId xmlns:a16="http://schemas.microsoft.com/office/drawing/2014/main" id="{C20AF04F-8E20-4F68-A2E4-C5C787811E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3696"/>
              <a:ext cx="720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Becomes more dilute</a:t>
              </a:r>
            </a:p>
          </p:txBody>
        </p:sp>
        <p:cxnSp>
          <p:nvCxnSpPr>
            <p:cNvPr id="7191" name="Straight Arrow Connector 178">
              <a:extLst>
                <a:ext uri="{FF2B5EF4-FFF2-40B4-BE49-F238E27FC236}">
                  <a16:creationId xmlns:a16="http://schemas.microsoft.com/office/drawing/2014/main" id="{38CB2297-59D3-44D9-802D-DF87191D3C83}"/>
                </a:ext>
              </a:extLst>
            </p:cNvPr>
            <p:cNvCxnSpPr>
              <a:cxnSpLocks noChangeShapeType="1"/>
              <a:stCxn id="7173" idx="2"/>
              <a:endCxn id="7188" idx="1"/>
            </p:cNvCxnSpPr>
            <p:nvPr/>
          </p:nvCxnSpPr>
          <p:spPr bwMode="auto">
            <a:xfrm rot="16200000" flipH="1">
              <a:off x="2160" y="2280"/>
              <a:ext cx="120" cy="93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2" name="Straight Arrow Connector 181">
              <a:extLst>
                <a:ext uri="{FF2B5EF4-FFF2-40B4-BE49-F238E27FC236}">
                  <a16:creationId xmlns:a16="http://schemas.microsoft.com/office/drawing/2014/main" id="{E73B42BA-08A2-4BFB-A0C3-DDF261044DE3}"/>
                </a:ext>
              </a:extLst>
            </p:cNvPr>
            <p:cNvCxnSpPr>
              <a:cxnSpLocks noChangeShapeType="1"/>
              <a:stCxn id="7176" idx="2"/>
              <a:endCxn id="7189" idx="1"/>
            </p:cNvCxnSpPr>
            <p:nvPr/>
          </p:nvCxnSpPr>
          <p:spPr bwMode="auto">
            <a:xfrm rot="16200000" flipH="1">
              <a:off x="2088" y="3456"/>
              <a:ext cx="72" cy="74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3" name="Straight Arrow Connector 185">
              <a:extLst>
                <a:ext uri="{FF2B5EF4-FFF2-40B4-BE49-F238E27FC236}">
                  <a16:creationId xmlns:a16="http://schemas.microsoft.com/office/drawing/2014/main" id="{3320511B-C67C-40D6-841F-7D202ED11DD0}"/>
                </a:ext>
              </a:extLst>
            </p:cNvPr>
            <p:cNvCxnSpPr>
              <a:cxnSpLocks noChangeShapeType="1"/>
              <a:stCxn id="7189" idx="3"/>
              <a:endCxn id="7190" idx="1"/>
            </p:cNvCxnSpPr>
            <p:nvPr/>
          </p:nvCxnSpPr>
          <p:spPr bwMode="auto">
            <a:xfrm>
              <a:off x="2784" y="3864"/>
              <a:ext cx="720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4" name="TextBox 187">
              <a:extLst>
                <a:ext uri="{FF2B5EF4-FFF2-40B4-BE49-F238E27FC236}">
                  <a16:creationId xmlns:a16="http://schemas.microsoft.com/office/drawing/2014/main" id="{A4218779-123D-4F1F-8A91-E282812EDD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3847"/>
              <a:ext cx="349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/>
                <a:t>filtrate</a:t>
              </a:r>
            </a:p>
          </p:txBody>
        </p:sp>
        <p:sp>
          <p:nvSpPr>
            <p:cNvPr id="7195" name="TextBox 188">
              <a:extLst>
                <a:ext uri="{FF2B5EF4-FFF2-40B4-BE49-F238E27FC236}">
                  <a16:creationId xmlns:a16="http://schemas.microsoft.com/office/drawing/2014/main" id="{DFDA5BBA-D8B4-4F28-BDFE-6C2B91D482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438180">
              <a:off x="2065" y="2531"/>
              <a:ext cx="32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dirty="0"/>
                <a:t>water</a:t>
              </a:r>
            </a:p>
          </p:txBody>
        </p:sp>
        <p:cxnSp>
          <p:nvCxnSpPr>
            <p:cNvPr id="7196" name="Straight Arrow Connector 190">
              <a:extLst>
                <a:ext uri="{FF2B5EF4-FFF2-40B4-BE49-F238E27FC236}">
                  <a16:creationId xmlns:a16="http://schemas.microsoft.com/office/drawing/2014/main" id="{3BBCD294-34AA-4C2D-86B8-019317288B8E}"/>
                </a:ext>
              </a:extLst>
            </p:cNvPr>
            <p:cNvCxnSpPr>
              <a:cxnSpLocks noChangeShapeType="1"/>
              <a:stCxn id="7187" idx="1"/>
              <a:endCxn id="7172" idx="3"/>
            </p:cNvCxnSpPr>
            <p:nvPr/>
          </p:nvCxnSpPr>
          <p:spPr bwMode="auto">
            <a:xfrm rot="10800000">
              <a:off x="2184" y="2040"/>
              <a:ext cx="504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7" name="Straight Arrow Connector 192">
              <a:extLst>
                <a:ext uri="{FF2B5EF4-FFF2-40B4-BE49-F238E27FC236}">
                  <a16:creationId xmlns:a16="http://schemas.microsoft.com/office/drawing/2014/main" id="{4B4DCA86-24F9-4C1F-8767-600CCD47B193}"/>
                </a:ext>
              </a:extLst>
            </p:cNvPr>
            <p:cNvCxnSpPr>
              <a:cxnSpLocks noChangeShapeType="1"/>
              <a:stCxn id="7186" idx="3"/>
              <a:endCxn id="7171" idx="1"/>
            </p:cNvCxnSpPr>
            <p:nvPr/>
          </p:nvCxnSpPr>
          <p:spPr bwMode="auto">
            <a:xfrm flipV="1">
              <a:off x="720" y="1632"/>
              <a:ext cx="600" cy="2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8" name="Straight Arrow Connector 194">
              <a:extLst>
                <a:ext uri="{FF2B5EF4-FFF2-40B4-BE49-F238E27FC236}">
                  <a16:creationId xmlns:a16="http://schemas.microsoft.com/office/drawing/2014/main" id="{1E644CB8-C942-4C82-9836-713FC087CE12}"/>
                </a:ext>
              </a:extLst>
            </p:cNvPr>
            <p:cNvCxnSpPr>
              <a:cxnSpLocks noChangeShapeType="1"/>
              <a:stCxn id="7174" idx="1"/>
              <a:endCxn id="7199" idx="3"/>
            </p:cNvCxnSpPr>
            <p:nvPr/>
          </p:nvCxnSpPr>
          <p:spPr bwMode="auto">
            <a:xfrm rot="10800000" flipV="1">
              <a:off x="576" y="3144"/>
              <a:ext cx="696" cy="4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9" name="Rectangle 195">
              <a:extLst>
                <a:ext uri="{FF2B5EF4-FFF2-40B4-BE49-F238E27FC236}">
                  <a16:creationId xmlns:a16="http://schemas.microsoft.com/office/drawing/2014/main" id="{5C7AB84A-B897-4A7E-94EF-E9CE2DAC6B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072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u="sng"/>
                <a:t>E</a:t>
              </a:r>
            </a:p>
          </p:txBody>
        </p:sp>
        <p:sp>
          <p:nvSpPr>
            <p:cNvPr id="7200" name="Rectangle 197">
              <a:extLst>
                <a:ext uri="{FF2B5EF4-FFF2-40B4-BE49-F238E27FC236}">
                  <a16:creationId xmlns:a16="http://schemas.microsoft.com/office/drawing/2014/main" id="{F8B8ED4E-A002-49A3-96ED-457663714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4608"/>
              <a:ext cx="288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u="sng" dirty="0"/>
                <a:t>G</a:t>
              </a:r>
            </a:p>
          </p:txBody>
        </p:sp>
        <p:sp>
          <p:nvSpPr>
            <p:cNvPr id="7201" name="Rectangle 198">
              <a:extLst>
                <a:ext uri="{FF2B5EF4-FFF2-40B4-BE49-F238E27FC236}">
                  <a16:creationId xmlns:a16="http://schemas.microsoft.com/office/drawing/2014/main" id="{EE7F7E7E-2DBE-4548-B986-A0E883D39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4608"/>
              <a:ext cx="336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2000" u="sng" dirty="0"/>
                <a:t>F</a:t>
              </a:r>
              <a:endParaRPr lang="en-US" altLang="en-US" sz="1400" u="sng" dirty="0"/>
            </a:p>
          </p:txBody>
        </p:sp>
        <p:cxnSp>
          <p:nvCxnSpPr>
            <p:cNvPr id="7202" name="Straight Arrow Connector 199">
              <a:extLst>
                <a:ext uri="{FF2B5EF4-FFF2-40B4-BE49-F238E27FC236}">
                  <a16:creationId xmlns:a16="http://schemas.microsoft.com/office/drawing/2014/main" id="{226884B7-A262-4EFF-BA20-0451F8488841}"/>
                </a:ext>
              </a:extLst>
            </p:cNvPr>
            <p:cNvCxnSpPr>
              <a:cxnSpLocks noChangeShapeType="1"/>
              <a:stCxn id="7200" idx="3"/>
              <a:endCxn id="7201" idx="1"/>
            </p:cNvCxnSpPr>
            <p:nvPr/>
          </p:nvCxnSpPr>
          <p:spPr bwMode="auto">
            <a:xfrm>
              <a:off x="2688" y="4728"/>
              <a:ext cx="720" cy="1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3" name="TextBox 200">
              <a:extLst>
                <a:ext uri="{FF2B5EF4-FFF2-40B4-BE49-F238E27FC236}">
                  <a16:creationId xmlns:a16="http://schemas.microsoft.com/office/drawing/2014/main" id="{462B4B71-5EE8-4E1E-B654-3534D295B0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4" y="4695"/>
              <a:ext cx="349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dirty="0"/>
                <a:t>filtrate</a:t>
              </a:r>
            </a:p>
          </p:txBody>
        </p:sp>
        <p:cxnSp>
          <p:nvCxnSpPr>
            <p:cNvPr id="7204" name="Straight Arrow Connector 202">
              <a:extLst>
                <a:ext uri="{FF2B5EF4-FFF2-40B4-BE49-F238E27FC236}">
                  <a16:creationId xmlns:a16="http://schemas.microsoft.com/office/drawing/2014/main" id="{2D4B86D3-16E2-47FD-B193-C6011252EA8D}"/>
                </a:ext>
              </a:extLst>
            </p:cNvPr>
            <p:cNvCxnSpPr>
              <a:cxnSpLocks noChangeShapeType="1"/>
              <a:stCxn id="7177" idx="3"/>
              <a:endCxn id="7200" idx="1"/>
            </p:cNvCxnSpPr>
            <p:nvPr/>
          </p:nvCxnSpPr>
          <p:spPr bwMode="auto">
            <a:xfrm>
              <a:off x="1896" y="4680"/>
              <a:ext cx="504" cy="4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205" name="TextBox 208">
            <a:extLst>
              <a:ext uri="{FF2B5EF4-FFF2-40B4-BE49-F238E27FC236}">
                <a16:creationId xmlns:a16="http://schemas.microsoft.com/office/drawing/2014/main" id="{265D5822-9D61-452D-99FD-047CF7D4B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572000"/>
            <a:ext cx="3048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1400" dirty="0"/>
              <a:t>Proximal tubule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Collecting duct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NaCl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Blood supply flows to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Becomes more concentrated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Urea &amp; water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More dilute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Distal convoluted tubule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Filtrate enters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400" dirty="0"/>
              <a:t>Reabsorbed</a:t>
            </a:r>
          </a:p>
        </p:txBody>
      </p:sp>
      <p:sp>
        <p:nvSpPr>
          <p:cNvPr id="39" name="TextBox 188">
            <a:extLst>
              <a:ext uri="{FF2B5EF4-FFF2-40B4-BE49-F238E27FC236}">
                <a16:creationId xmlns:a16="http://schemas.microsoft.com/office/drawing/2014/main" id="{FB22D8DF-E134-463B-9588-8A50451B962F}"/>
              </a:ext>
            </a:extLst>
          </p:cNvPr>
          <p:cNvSpPr txBox="1">
            <a:spLocks noChangeArrowheads="1"/>
          </p:cNvSpPr>
          <p:nvPr/>
        </p:nvSpPr>
        <p:spPr bwMode="auto">
          <a:xfrm rot="438180">
            <a:off x="4086130" y="3866446"/>
            <a:ext cx="9717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dirty="0"/>
              <a:t>extrudes</a:t>
            </a:r>
          </a:p>
        </p:txBody>
      </p:sp>
      <p:sp>
        <p:nvSpPr>
          <p:cNvPr id="40" name="TextBox 200">
            <a:extLst>
              <a:ext uri="{FF2B5EF4-FFF2-40B4-BE49-F238E27FC236}">
                <a16:creationId xmlns:a16="http://schemas.microsoft.com/office/drawing/2014/main" id="{4B04AD6E-101E-4355-866D-D49F8EA88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2356" y="5336151"/>
            <a:ext cx="10967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dirty="0"/>
              <a:t>reabsorbs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MMPROD_UIDATA" val="&lt;database version=&quot;7.0&quot;&gt;&lt;object type=&quot;1&quot; unique_id=&quot;10001&quot;&gt;&lt;object type=&quot;2&quot; unique_id=&quot;10130&quot;&gt;&lt;object type=&quot;3&quot; unique_id=&quot;10131&quot;&gt;&lt;property id=&quot;20148&quot; value=&quot;5&quot;/&gt;&lt;property id=&quot;20300&quot; value=&quot;Slide 1&quot;/&gt;&lt;property id=&quot;20307&quot; value=&quot;317&quot;/&gt;&lt;/object&gt;&lt;object type=&quot;3&quot; unique_id=&quot;10132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133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34&quot;&gt;&lt;property id=&quot;20148&quot; value=&quot;5&quot;/&gt;&lt;property id=&quot;20300&quot; value=&quot;Slide 4 - &amp;quot;Urinary System&amp;quot;&quot;/&gt;&lt;property id=&quot;20307&quot; value=&quot;335&quot;/&gt;&lt;/object&gt;&lt;object type=&quot;3&quot; unique_id=&quot;10135&quot;&gt;&lt;property id=&quot;20148&quot; value=&quot;5&quot;/&gt;&lt;property id=&quot;20300&quot; value=&quot;Slide 5 - &amp;quot;Urinary System Key&amp;quot;&quot;/&gt;&lt;property id=&quot;20307&quot; value=&quot;336&quot;/&gt;&lt;/object&gt;&lt;/object&gt;&lt;object type=&quot;8&quot; unique_id=&quot;1014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1058</TotalTime>
  <Words>205</Words>
  <Application>Microsoft Office PowerPoint</Application>
  <PresentationFormat>On-screen Show (4:3)</PresentationFormat>
  <Paragraphs>63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Nephron</vt:lpstr>
      <vt:lpstr>Nephron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172</cp:revision>
  <dcterms:created xsi:type="dcterms:W3CDTF">2005-04-19T02:46:41Z</dcterms:created>
  <dcterms:modified xsi:type="dcterms:W3CDTF">2019-04-30T16:00:48Z</dcterms:modified>
</cp:coreProperties>
</file>