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60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3732346-CD96-4D36-87B0-1FE26DA562A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3CD5A76-871B-4EAB-8F66-56CBB7C303A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2904E97-A75F-42F6-8FB6-DBF6DD4417F7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7C9B852-AA9B-4CCA-B3E5-F3AEFE1B567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CF45790B-558F-4CFE-AF13-9C44676D08C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02F95FBF-9112-4FAB-BF8A-EBE9118FC9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8A651B6-A240-4368-98CC-7DCA4C212A2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6F03D6AA-808A-43C0-8AE1-E25D69473A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FF7E84-C4A7-41C9-8915-0E7A11FBE75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023919E9-167C-4E59-9017-F8A753F24B0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EAD4A52E-C641-42BF-906F-07C476BCA4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3534B98-C79E-4AD0-979F-4A8AF95652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B80206A-F719-431C-9D18-C23BC24B82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2E6C364-3A96-4100-871C-4F1127AC64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4AD018-ADF8-465F-AAB4-81EAE818DF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1059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6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8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B6C36D1-AB8C-4C38-8FF8-7B4E0A3548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E44292A-AE90-4166-B89A-D1F7B9E811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F150801-7412-400A-AA8E-BEBBBEAAAA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A7CA6D-D1CB-4BF1-92ED-59CA622355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8508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E2AE8-95A5-4F60-83D5-7DEE0DB317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B8468-558F-49B2-AF90-4159183BD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560406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5E7A2-583E-4F3B-9CCF-6F2C97149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61D50-BAA8-4D8C-888F-6F39EB17E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60896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813A6-BED4-4DC3-AE22-203340D72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7CD25-EFCA-4830-AA0D-F98B8B461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2183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57765-E68A-4250-885A-50C0BEB93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253FC-9A43-44BA-9BCF-6E3A8B2D64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BC0837-1547-42CE-866D-DE6D6D086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774527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CC800-EA71-4C00-8E63-69BDAA435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FBFFF-2E2C-4E14-B257-0CD29BD48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E51292-1739-4396-81FD-6A390A20D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8F8769-33C9-4C07-B06C-B1F197BF94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F69490-0E2C-4670-A6BA-4B4AA4B5FB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681928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88F88-9A2B-4D2C-BF32-E75E16176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718696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0206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E6428-3BB5-4005-B307-F902B62B7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3B2D2-776E-4604-9592-BE8385B61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123ABC-43AF-470C-9C01-249611798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523484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DB08C-54D7-4C8F-B906-2577632E3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A47604-2599-4080-9586-585DC2FD8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9158D0-1631-42CB-AB5F-3151F816A9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49107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FEA1B74-BD83-4315-A2B5-2F64CA1E40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365EB13-494A-4825-B9A4-030E08DC81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8E95476-3389-4D3A-B6ED-F436D90C14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552717-87CC-4C00-A0F5-B613B6CBDB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8040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F60CC-37AA-4441-A624-6CA915F5B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46A28A-8810-432B-9644-2F87C53D2F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396365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42991C-DE4B-46FF-92CB-5DA5B7C369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BF2BFE-D9DA-4B55-9DBC-207AC5C4EE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43249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5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437545-BF84-404C-B043-7DD2F91C9B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DF9EB47-72A6-49AE-88B2-4EC297C2E4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BD0931E-16C2-4136-AC51-FBFF4D20AC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34F6D-C8CA-43E2-A0C4-EC0EFFA703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767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63B0F-A3E2-4862-A7E7-91807499E8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C5E85C-BB3C-4031-B62C-B5B406539B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BD6388A-39AD-4721-9A02-F0584538B0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F1ECAE-7626-44B0-AC04-86378EAF70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086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38E39CB-2786-44CD-A367-462FEB1A06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D20550A-CAAA-4DF4-9BEF-F3ABD402F4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3F81D2BE-95E7-4E32-B03B-3CD5285814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EECD41-9579-4226-B27E-5C2B55BB1E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5283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32D7B8FD-ABD6-426B-84EB-5A80565C2C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ADADE3A-56C6-47BC-B293-E57DC5B54F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EAC26E3-7BA0-4BA5-89F0-355A394CEC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047BDA-7116-48D2-BC54-C3FA38AB8D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23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C61B9BB-47C2-488C-988F-BBCEC21EE1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4F78203-E7D8-43C8-A8D8-651FE1F9A9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8687898-B4A7-4F7C-A143-DDE72CF06C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79F454-70C9-4F70-A502-8552E97932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23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FE602E7-44F0-4D33-A69A-38FB1CBEBD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192497E-26E7-4E67-B9D4-E492529EB8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15B80CC-5660-4024-AE3D-F9DC125680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3A924A-8D1F-4C23-BA17-1FEA248BBF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46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C7C5402-3965-46A6-9E86-E417C282E5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E2A8FF7-9312-4192-8CC4-767379708D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9DE8667-858F-41EE-B9A3-8B55F0E0F1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D7ECFC-0F94-40D5-AC7A-7C269C145E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357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285D1036-91ED-477F-92AA-8B7116B1DD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E0A3A27-B6DA-4F98-A729-853AD5757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9868EE1-4C62-4F62-AB4E-A850A1B0FA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44CD81C-0A73-4B4F-9304-CE418BFFB4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D4C8E24-21DF-4AA6-A688-2C3A8623FD1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23DFED2-B5ED-4DDD-8EA0-EA88ED1879D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EA28E16-E268-4A71-B25E-893C99A6EA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A212519-8C6D-46CE-BFDA-F19CAAC5D9E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43CF7391-ADEA-4B44-8B24-95818E64C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89486ED0-8694-4E9C-BB2F-9A76BE96C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3EA97C15-875B-4E6A-9C32-7183BC803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135F6C-74FE-47F8-9E88-C84E35BDD02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100C05-80B6-4396-8732-1201A08C39F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AA1C0786-6A74-4F92-BB2E-4C2B5268C45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10A3014-A603-423B-92AB-2510D8AE08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FBB7A772-0DFB-44D3-A464-6388824A7264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900ED34D-FEBB-4F25-A430-EA939EE152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72954FF-9559-4E2E-8A2C-DEF3D2D98F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762EA580-299B-42D3-BC4A-A644DED5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5AE47999-5970-444F-8FDC-124AB315D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4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591A18-A301-4F79-87D8-151AADF874F6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9D5CC34E-49D8-45B0-B526-642145EFD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Muscle Contraction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1B13763-2A9C-427F-84F7-5D78E058A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40781BCD-2AC9-4B46-8FE2-D3B81039B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3BEDF06-077C-4946-AE85-C7C447B94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461DB7B-96AB-48DA-9572-EF3EF0C784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C6CF1FA-387B-4883-86D8-B4BB40D11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96838"/>
            <a:ext cx="7158038" cy="665162"/>
          </a:xfrm>
        </p:spPr>
        <p:txBody>
          <a:bodyPr/>
          <a:lstStyle/>
          <a:p>
            <a:r>
              <a:rPr lang="en-US" altLang="en-US" sz="3600" dirty="0"/>
              <a:t>Muscle Contraction</a:t>
            </a:r>
          </a:p>
        </p:txBody>
      </p:sp>
      <p:sp>
        <p:nvSpPr>
          <p:cNvPr id="6147" name="Oval 4">
            <a:extLst>
              <a:ext uri="{FF2B5EF4-FFF2-40B4-BE49-F238E27FC236}">
                <a16:creationId xmlns:a16="http://schemas.microsoft.com/office/drawing/2014/main" id="{44A49CAF-165E-4117-B7B8-92CA2170F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9300" y="685800"/>
            <a:ext cx="1943100" cy="5508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000"/>
              <a:t>Signal travels down neuron</a:t>
            </a:r>
          </a:p>
        </p:txBody>
      </p:sp>
      <p:sp>
        <p:nvSpPr>
          <p:cNvPr id="6148" name="Oval 5">
            <a:extLst>
              <a:ext uri="{FF2B5EF4-FFF2-40B4-BE49-F238E27FC236}">
                <a16:creationId xmlns:a16="http://schemas.microsoft.com/office/drawing/2014/main" id="{9FBD02DF-8E40-4C9F-A611-C601BF408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0" y="1568450"/>
            <a:ext cx="863600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6149" name="Oval 6">
            <a:extLst>
              <a:ext uri="{FF2B5EF4-FFF2-40B4-BE49-F238E27FC236}">
                <a16:creationId xmlns:a16="http://schemas.microsoft.com/office/drawing/2014/main" id="{62281D2B-E8C3-423E-8256-924A63F43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150" y="3956050"/>
            <a:ext cx="863600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6150" name="Oval 7">
            <a:extLst>
              <a:ext uri="{FF2B5EF4-FFF2-40B4-BE49-F238E27FC236}">
                <a16:creationId xmlns:a16="http://schemas.microsoft.com/office/drawing/2014/main" id="{35F3E547-147E-41B9-869B-FD6F6CAC1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100" y="3160713"/>
            <a:ext cx="863600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6151" name="Oval 8">
            <a:extLst>
              <a:ext uri="{FF2B5EF4-FFF2-40B4-BE49-F238E27FC236}">
                <a16:creationId xmlns:a16="http://schemas.microsoft.com/office/drawing/2014/main" id="{56F0829D-F3FC-4756-BBF0-ED06F4A24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750" y="3559175"/>
            <a:ext cx="8636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6152" name="Oval 9">
            <a:extLst>
              <a:ext uri="{FF2B5EF4-FFF2-40B4-BE49-F238E27FC236}">
                <a16:creationId xmlns:a16="http://schemas.microsoft.com/office/drawing/2014/main" id="{E4E2FBE9-7569-4999-9BC9-00BE244E1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750" y="1966913"/>
            <a:ext cx="8636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6153" name="Oval 10">
            <a:extLst>
              <a:ext uri="{FF2B5EF4-FFF2-40B4-BE49-F238E27FC236}">
                <a16:creationId xmlns:a16="http://schemas.microsoft.com/office/drawing/2014/main" id="{E3DCBDB2-EEDD-4B00-9F2A-96ABC3FB1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7050" y="2363788"/>
            <a:ext cx="863600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6154" name="Oval 11">
            <a:extLst>
              <a:ext uri="{FF2B5EF4-FFF2-40B4-BE49-F238E27FC236}">
                <a16:creationId xmlns:a16="http://schemas.microsoft.com/office/drawing/2014/main" id="{5BFDDCD6-5B89-4DDA-9101-A68B918755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5700" y="2762250"/>
            <a:ext cx="863600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cxnSp>
        <p:nvCxnSpPr>
          <p:cNvPr id="6155" name="Straight Arrow Connector 15">
            <a:extLst>
              <a:ext uri="{FF2B5EF4-FFF2-40B4-BE49-F238E27FC236}">
                <a16:creationId xmlns:a16="http://schemas.microsoft.com/office/drawing/2014/main" id="{C8F8F4EB-5790-4EB4-A847-BF00E3013181}"/>
              </a:ext>
            </a:extLst>
          </p:cNvPr>
          <p:cNvCxnSpPr>
            <a:cxnSpLocks noChangeShapeType="1"/>
            <a:stCxn id="6147" idx="4"/>
            <a:endCxn id="6148" idx="0"/>
          </p:cNvCxnSpPr>
          <p:nvPr/>
        </p:nvCxnSpPr>
        <p:spPr bwMode="auto">
          <a:xfrm>
            <a:off x="2990850" y="1250950"/>
            <a:ext cx="4425950" cy="3032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6" name="Straight Arrow Connector 17">
            <a:extLst>
              <a:ext uri="{FF2B5EF4-FFF2-40B4-BE49-F238E27FC236}">
                <a16:creationId xmlns:a16="http://schemas.microsoft.com/office/drawing/2014/main" id="{E5D0C95A-F040-4CEF-B8FC-FAB738B10D46}"/>
              </a:ext>
            </a:extLst>
          </p:cNvPr>
          <p:cNvCxnSpPr>
            <a:cxnSpLocks noChangeShapeType="1"/>
            <a:stCxn id="6148" idx="4"/>
            <a:endCxn id="6152" idx="0"/>
          </p:cNvCxnSpPr>
          <p:nvPr/>
        </p:nvCxnSpPr>
        <p:spPr bwMode="auto">
          <a:xfrm flipH="1" flipV="1">
            <a:off x="1479550" y="1949450"/>
            <a:ext cx="593725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7" name="Straight Arrow Connector 18">
            <a:extLst>
              <a:ext uri="{FF2B5EF4-FFF2-40B4-BE49-F238E27FC236}">
                <a16:creationId xmlns:a16="http://schemas.microsoft.com/office/drawing/2014/main" id="{E3F21B85-6C1F-4C35-BE47-229FAE618502}"/>
              </a:ext>
            </a:extLst>
          </p:cNvPr>
          <p:cNvCxnSpPr>
            <a:cxnSpLocks noChangeShapeType="1"/>
            <a:stCxn id="6152" idx="4"/>
            <a:endCxn id="6153" idx="0"/>
          </p:cNvCxnSpPr>
          <p:nvPr/>
        </p:nvCxnSpPr>
        <p:spPr bwMode="auto">
          <a:xfrm flipV="1">
            <a:off x="1479550" y="2347913"/>
            <a:ext cx="5829300" cy="33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8" name="Straight Arrow Connector 21">
            <a:extLst>
              <a:ext uri="{FF2B5EF4-FFF2-40B4-BE49-F238E27FC236}">
                <a16:creationId xmlns:a16="http://schemas.microsoft.com/office/drawing/2014/main" id="{701101D2-FD63-490D-AD13-6CB63B137D8D}"/>
              </a:ext>
            </a:extLst>
          </p:cNvPr>
          <p:cNvCxnSpPr>
            <a:cxnSpLocks noChangeShapeType="1"/>
            <a:stCxn id="6151" idx="4"/>
            <a:endCxn id="6149" idx="0"/>
          </p:cNvCxnSpPr>
          <p:nvPr/>
        </p:nvCxnSpPr>
        <p:spPr bwMode="auto">
          <a:xfrm flipV="1">
            <a:off x="1479550" y="3940175"/>
            <a:ext cx="561340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9" name="Straight Arrow Connector 22">
            <a:extLst>
              <a:ext uri="{FF2B5EF4-FFF2-40B4-BE49-F238E27FC236}">
                <a16:creationId xmlns:a16="http://schemas.microsoft.com/office/drawing/2014/main" id="{9161AB38-C7BF-46AB-A5DB-4B30E500D212}"/>
              </a:ext>
            </a:extLst>
          </p:cNvPr>
          <p:cNvCxnSpPr>
            <a:cxnSpLocks noChangeShapeType="1"/>
            <a:stCxn id="6150" idx="4"/>
            <a:endCxn id="6151" idx="0"/>
          </p:cNvCxnSpPr>
          <p:nvPr/>
        </p:nvCxnSpPr>
        <p:spPr bwMode="auto">
          <a:xfrm flipH="1" flipV="1">
            <a:off x="1479550" y="3541713"/>
            <a:ext cx="5721350" cy="33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0" name="Straight Arrow Connector 23">
            <a:extLst>
              <a:ext uri="{FF2B5EF4-FFF2-40B4-BE49-F238E27FC236}">
                <a16:creationId xmlns:a16="http://schemas.microsoft.com/office/drawing/2014/main" id="{FD6B1F21-B777-4D98-993E-854D6DDE3BAD}"/>
              </a:ext>
            </a:extLst>
          </p:cNvPr>
          <p:cNvCxnSpPr>
            <a:cxnSpLocks noChangeShapeType="1"/>
            <a:stCxn id="6154" idx="4"/>
            <a:endCxn id="6150" idx="0"/>
          </p:cNvCxnSpPr>
          <p:nvPr/>
        </p:nvCxnSpPr>
        <p:spPr bwMode="auto">
          <a:xfrm flipV="1">
            <a:off x="1587500" y="3143250"/>
            <a:ext cx="561340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1" name="Straight Arrow Connector 24">
            <a:extLst>
              <a:ext uri="{FF2B5EF4-FFF2-40B4-BE49-F238E27FC236}">
                <a16:creationId xmlns:a16="http://schemas.microsoft.com/office/drawing/2014/main" id="{510B2431-F122-4FC1-8D8C-EE705B956217}"/>
              </a:ext>
            </a:extLst>
          </p:cNvPr>
          <p:cNvCxnSpPr>
            <a:cxnSpLocks noChangeShapeType="1"/>
            <a:stCxn id="6153" idx="4"/>
            <a:endCxn id="6154" idx="0"/>
          </p:cNvCxnSpPr>
          <p:nvPr/>
        </p:nvCxnSpPr>
        <p:spPr bwMode="auto">
          <a:xfrm flipH="1" flipV="1">
            <a:off x="1587500" y="2746375"/>
            <a:ext cx="572135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Oval 48">
            <a:extLst>
              <a:ext uri="{FF2B5EF4-FFF2-40B4-BE49-F238E27FC236}">
                <a16:creationId xmlns:a16="http://schemas.microsoft.com/office/drawing/2014/main" id="{49117B21-707D-427B-AF38-D0941B32B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4354513"/>
            <a:ext cx="863600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cxnSp>
        <p:nvCxnSpPr>
          <p:cNvPr id="6163" name="Straight Arrow Connector 49">
            <a:extLst>
              <a:ext uri="{FF2B5EF4-FFF2-40B4-BE49-F238E27FC236}">
                <a16:creationId xmlns:a16="http://schemas.microsoft.com/office/drawing/2014/main" id="{8D9C116F-AE1A-4F6E-B7D8-0D5077372146}"/>
              </a:ext>
            </a:extLst>
          </p:cNvPr>
          <p:cNvCxnSpPr>
            <a:cxnSpLocks noChangeShapeType="1"/>
            <a:stCxn id="6149" idx="4"/>
            <a:endCxn id="6162" idx="0"/>
          </p:cNvCxnSpPr>
          <p:nvPr/>
        </p:nvCxnSpPr>
        <p:spPr bwMode="auto">
          <a:xfrm flipH="1" flipV="1">
            <a:off x="1047750" y="4338638"/>
            <a:ext cx="6045200" cy="33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64" name="Group 61">
            <a:extLst>
              <a:ext uri="{FF2B5EF4-FFF2-40B4-BE49-F238E27FC236}">
                <a16:creationId xmlns:a16="http://schemas.microsoft.com/office/drawing/2014/main" id="{8DA955F2-8032-485C-B0FB-D462777E6C1A}"/>
              </a:ext>
            </a:extLst>
          </p:cNvPr>
          <p:cNvGrpSpPr>
            <a:grpSpLocks/>
          </p:cNvGrpSpPr>
          <p:nvPr/>
        </p:nvGrpSpPr>
        <p:grpSpPr bwMode="auto">
          <a:xfrm>
            <a:off x="1587500" y="5218113"/>
            <a:ext cx="3562350" cy="1525587"/>
            <a:chOff x="1219200" y="7239000"/>
            <a:chExt cx="2514600" cy="1752600"/>
          </a:xfrm>
        </p:grpSpPr>
        <p:sp>
          <p:nvSpPr>
            <p:cNvPr id="6188" name="Oval 55">
              <a:extLst>
                <a:ext uri="{FF2B5EF4-FFF2-40B4-BE49-F238E27FC236}">
                  <a16:creationId xmlns:a16="http://schemas.microsoft.com/office/drawing/2014/main" id="{7CFA7A25-2C06-4C10-8D6B-77A2E5F6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4200" y="7886700"/>
              <a:ext cx="609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400" u="sng"/>
            </a:p>
          </p:txBody>
        </p:sp>
        <p:sp>
          <p:nvSpPr>
            <p:cNvPr id="6189" name="Oval 56">
              <a:extLst>
                <a:ext uri="{FF2B5EF4-FFF2-40B4-BE49-F238E27FC236}">
                  <a16:creationId xmlns:a16="http://schemas.microsoft.com/office/drawing/2014/main" id="{2BF245D1-D4C7-420A-B224-1DA22884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200" y="7239000"/>
              <a:ext cx="609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400" u="sng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59527C15-AB10-468E-952B-612563032C60}"/>
                </a:ext>
              </a:extLst>
            </p:cNvPr>
            <p:cNvSpPr/>
            <p:nvPr/>
          </p:nvSpPr>
          <p:spPr bwMode="auto">
            <a:xfrm>
              <a:off x="1219200" y="7771528"/>
              <a:ext cx="1143000" cy="5726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ATP hydrolysis</a:t>
              </a:r>
            </a:p>
          </p:txBody>
        </p:sp>
        <p:sp>
          <p:nvSpPr>
            <p:cNvPr id="6191" name="Oval 59">
              <a:extLst>
                <a:ext uri="{FF2B5EF4-FFF2-40B4-BE49-F238E27FC236}">
                  <a16:creationId xmlns:a16="http://schemas.microsoft.com/office/drawing/2014/main" id="{D9720CAE-69CB-4979-8A69-EDED1C97D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200" y="8534400"/>
              <a:ext cx="609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400" u="sng"/>
            </a:p>
          </p:txBody>
        </p:sp>
      </p:grpSp>
      <p:cxnSp>
        <p:nvCxnSpPr>
          <p:cNvPr id="6165" name="Straight Arrow Connector 62">
            <a:extLst>
              <a:ext uri="{FF2B5EF4-FFF2-40B4-BE49-F238E27FC236}">
                <a16:creationId xmlns:a16="http://schemas.microsoft.com/office/drawing/2014/main" id="{E9DB341B-CAEC-4DBA-9E80-2632FF1F0326}"/>
              </a:ext>
            </a:extLst>
          </p:cNvPr>
          <p:cNvCxnSpPr>
            <a:cxnSpLocks noChangeShapeType="1"/>
            <a:stCxn id="6162" idx="4"/>
          </p:cNvCxnSpPr>
          <p:nvPr/>
        </p:nvCxnSpPr>
        <p:spPr bwMode="auto">
          <a:xfrm rot="5400000">
            <a:off x="648494" y="5164932"/>
            <a:ext cx="796925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6" name="Oval 63">
            <a:extLst>
              <a:ext uri="{FF2B5EF4-FFF2-40B4-BE49-F238E27FC236}">
                <a16:creationId xmlns:a16="http://schemas.microsoft.com/office/drawing/2014/main" id="{40E67912-C948-44BE-B199-1B4E5E47F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5349875"/>
            <a:ext cx="1403350" cy="596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Myosin binding sites</a:t>
            </a:r>
          </a:p>
        </p:txBody>
      </p:sp>
      <p:cxnSp>
        <p:nvCxnSpPr>
          <p:cNvPr id="6167" name="Straight Arrow Connector 66">
            <a:extLst>
              <a:ext uri="{FF2B5EF4-FFF2-40B4-BE49-F238E27FC236}">
                <a16:creationId xmlns:a16="http://schemas.microsoft.com/office/drawing/2014/main" id="{6F03C98F-47B3-45A1-8B3A-C649A52A4E08}"/>
              </a:ext>
            </a:extLst>
          </p:cNvPr>
          <p:cNvCxnSpPr>
            <a:cxnSpLocks noChangeShapeType="1"/>
            <a:stCxn id="6166" idx="6"/>
            <a:endCxn id="6189" idx="1"/>
          </p:cNvCxnSpPr>
          <p:nvPr/>
        </p:nvCxnSpPr>
        <p:spPr bwMode="auto">
          <a:xfrm flipV="1">
            <a:off x="1495425" y="5259388"/>
            <a:ext cx="1838325" cy="3889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8" name="Shape 68">
            <a:extLst>
              <a:ext uri="{FF2B5EF4-FFF2-40B4-BE49-F238E27FC236}">
                <a16:creationId xmlns:a16="http://schemas.microsoft.com/office/drawing/2014/main" id="{0696ABFE-4C45-4C7A-A81C-788F550A77B3}"/>
              </a:ext>
            </a:extLst>
          </p:cNvPr>
          <p:cNvCxnSpPr>
            <a:cxnSpLocks noChangeShapeType="1"/>
            <a:stCxn id="6189" idx="6"/>
            <a:endCxn id="6188" idx="0"/>
          </p:cNvCxnSpPr>
          <p:nvPr/>
        </p:nvCxnSpPr>
        <p:spPr bwMode="auto">
          <a:xfrm>
            <a:off x="4086225" y="5416550"/>
            <a:ext cx="631825" cy="347663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9" name="Shape 75">
            <a:extLst>
              <a:ext uri="{FF2B5EF4-FFF2-40B4-BE49-F238E27FC236}">
                <a16:creationId xmlns:a16="http://schemas.microsoft.com/office/drawing/2014/main" id="{CA1E887E-E676-47E7-9860-E4BFD0D83420}"/>
              </a:ext>
            </a:extLst>
          </p:cNvPr>
          <p:cNvCxnSpPr>
            <a:cxnSpLocks noChangeShapeType="1"/>
            <a:stCxn id="6188" idx="4"/>
            <a:endCxn id="6191" idx="6"/>
          </p:cNvCxnSpPr>
          <p:nvPr/>
        </p:nvCxnSpPr>
        <p:spPr bwMode="auto">
          <a:xfrm rot="5400000">
            <a:off x="4227513" y="6054725"/>
            <a:ext cx="349250" cy="631825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0" name="Shape 77">
            <a:extLst>
              <a:ext uri="{FF2B5EF4-FFF2-40B4-BE49-F238E27FC236}">
                <a16:creationId xmlns:a16="http://schemas.microsoft.com/office/drawing/2014/main" id="{B1FD92B5-283F-4EC2-94DA-9A8271148A50}"/>
              </a:ext>
            </a:extLst>
          </p:cNvPr>
          <p:cNvCxnSpPr>
            <a:cxnSpLocks noChangeShapeType="1"/>
            <a:stCxn id="6191" idx="2"/>
            <a:endCxn id="58" idx="4"/>
          </p:cNvCxnSpPr>
          <p:nvPr/>
        </p:nvCxnSpPr>
        <p:spPr bwMode="auto">
          <a:xfrm rot="10800000">
            <a:off x="2397125" y="6196013"/>
            <a:ext cx="793750" cy="3492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1" name="Shape 79">
            <a:extLst>
              <a:ext uri="{FF2B5EF4-FFF2-40B4-BE49-F238E27FC236}">
                <a16:creationId xmlns:a16="http://schemas.microsoft.com/office/drawing/2014/main" id="{037563D2-74CC-4C86-8F46-9440F621756E}"/>
              </a:ext>
            </a:extLst>
          </p:cNvPr>
          <p:cNvCxnSpPr>
            <a:cxnSpLocks noChangeShapeType="1"/>
            <a:stCxn id="58" idx="0"/>
            <a:endCxn id="6189" idx="2"/>
          </p:cNvCxnSpPr>
          <p:nvPr/>
        </p:nvCxnSpPr>
        <p:spPr bwMode="auto">
          <a:xfrm rot="16200000">
            <a:off x="2669381" y="5144294"/>
            <a:ext cx="249238" cy="7937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2" name="Straight Arrow Connector 82">
            <a:extLst>
              <a:ext uri="{FF2B5EF4-FFF2-40B4-BE49-F238E27FC236}">
                <a16:creationId xmlns:a16="http://schemas.microsoft.com/office/drawing/2014/main" id="{443CCFEA-D34B-4F71-B2C5-4B913C8EAF98}"/>
              </a:ext>
            </a:extLst>
          </p:cNvPr>
          <p:cNvCxnSpPr>
            <a:cxnSpLocks noChangeShapeType="1"/>
            <a:stCxn id="6152" idx="1"/>
            <a:endCxn id="6173" idx="4"/>
          </p:cNvCxnSpPr>
          <p:nvPr/>
        </p:nvCxnSpPr>
        <p:spPr bwMode="auto">
          <a:xfrm flipH="1" flipV="1">
            <a:off x="1101725" y="1649413"/>
            <a:ext cx="73025" cy="3619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3" name="Oval 83">
            <a:extLst>
              <a:ext uri="{FF2B5EF4-FFF2-40B4-BE49-F238E27FC236}">
                <a16:creationId xmlns:a16="http://schemas.microsoft.com/office/drawing/2014/main" id="{3C898E20-BE25-4160-AFDC-921E05D7D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219200"/>
            <a:ext cx="2051050" cy="41592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sarcolemma</a:t>
            </a:r>
          </a:p>
        </p:txBody>
      </p:sp>
      <p:sp>
        <p:nvSpPr>
          <p:cNvPr id="6174" name="TextBox 85">
            <a:extLst>
              <a:ext uri="{FF2B5EF4-FFF2-40B4-BE49-F238E27FC236}">
                <a16:creationId xmlns:a16="http://schemas.microsoft.com/office/drawing/2014/main" id="{28AEFF25-3E78-48AC-90FD-8607563D2E0E}"/>
              </a:ext>
            </a:extLst>
          </p:cNvPr>
          <p:cNvSpPr txBox="1">
            <a:spLocks noChangeArrowheads="1"/>
          </p:cNvSpPr>
          <p:nvPr/>
        </p:nvSpPr>
        <p:spPr bwMode="auto">
          <a:xfrm rot="292968">
            <a:off x="4498975" y="1168400"/>
            <a:ext cx="2159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releases</a:t>
            </a:r>
          </a:p>
        </p:txBody>
      </p:sp>
      <p:sp>
        <p:nvSpPr>
          <p:cNvPr id="6175" name="TextBox 86">
            <a:extLst>
              <a:ext uri="{FF2B5EF4-FFF2-40B4-BE49-F238E27FC236}">
                <a16:creationId xmlns:a16="http://schemas.microsoft.com/office/drawing/2014/main" id="{0371BB69-F9AD-4E76-8074-0A6B1DCE9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635125"/>
            <a:ext cx="2159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Located on</a:t>
            </a:r>
          </a:p>
        </p:txBody>
      </p:sp>
      <p:sp>
        <p:nvSpPr>
          <p:cNvPr id="6176" name="TextBox 87">
            <a:extLst>
              <a:ext uri="{FF2B5EF4-FFF2-40B4-BE49-F238E27FC236}">
                <a16:creationId xmlns:a16="http://schemas.microsoft.com/office/drawing/2014/main" id="{5360DA30-7FE7-4662-9CE0-953B12FC06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850" y="2098675"/>
            <a:ext cx="2159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Opens</a:t>
            </a:r>
          </a:p>
        </p:txBody>
      </p:sp>
      <p:sp>
        <p:nvSpPr>
          <p:cNvPr id="6177" name="TextBox 88">
            <a:extLst>
              <a:ext uri="{FF2B5EF4-FFF2-40B4-BE49-F238E27FC236}">
                <a16:creationId xmlns:a16="http://schemas.microsoft.com/office/drawing/2014/main" id="{AE98FB01-3B23-48B4-9629-EF74C8438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9050" y="2438400"/>
            <a:ext cx="3778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Muscle action potential formed</a:t>
            </a:r>
          </a:p>
        </p:txBody>
      </p:sp>
      <p:sp>
        <p:nvSpPr>
          <p:cNvPr id="6178" name="TextBox 89">
            <a:extLst>
              <a:ext uri="{FF2B5EF4-FFF2-40B4-BE49-F238E27FC236}">
                <a16:creationId xmlns:a16="http://schemas.microsoft.com/office/drawing/2014/main" id="{F8ECD50E-745D-4573-94AC-3D9F43DA7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2900" y="2895600"/>
            <a:ext cx="2159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Causes</a:t>
            </a:r>
          </a:p>
        </p:txBody>
      </p:sp>
      <p:sp>
        <p:nvSpPr>
          <p:cNvPr id="6179" name="TextBox 90">
            <a:extLst>
              <a:ext uri="{FF2B5EF4-FFF2-40B4-BE49-F238E27FC236}">
                <a16:creationId xmlns:a16="http://schemas.microsoft.com/office/drawing/2014/main" id="{A7BFE1DD-F818-46E3-9B85-0FD0514CA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9050" y="4089400"/>
            <a:ext cx="2159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causes</a:t>
            </a:r>
          </a:p>
        </p:txBody>
      </p:sp>
      <p:sp>
        <p:nvSpPr>
          <p:cNvPr id="6180" name="TextBox 91">
            <a:extLst>
              <a:ext uri="{FF2B5EF4-FFF2-40B4-BE49-F238E27FC236}">
                <a16:creationId xmlns:a16="http://schemas.microsoft.com/office/drawing/2014/main" id="{BB096695-6E1F-430B-8EE9-6C4507627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886325"/>
            <a:ext cx="2159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Opens</a:t>
            </a:r>
          </a:p>
        </p:txBody>
      </p:sp>
      <p:sp>
        <p:nvSpPr>
          <p:cNvPr id="6181" name="TextBox 92">
            <a:extLst>
              <a:ext uri="{FF2B5EF4-FFF2-40B4-BE49-F238E27FC236}">
                <a16:creationId xmlns:a16="http://schemas.microsoft.com/office/drawing/2014/main" id="{1D4B08BB-71B6-4FE8-8F0B-754C19CCAA0C}"/>
              </a:ext>
            </a:extLst>
          </p:cNvPr>
          <p:cNvSpPr txBox="1">
            <a:spLocks noChangeArrowheads="1"/>
          </p:cNvSpPr>
          <p:nvPr/>
        </p:nvSpPr>
        <p:spPr bwMode="auto">
          <a:xfrm rot="-468571">
            <a:off x="1503363" y="5049838"/>
            <a:ext cx="2159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Begins the contraction cycle</a:t>
            </a:r>
          </a:p>
        </p:txBody>
      </p:sp>
      <p:cxnSp>
        <p:nvCxnSpPr>
          <p:cNvPr id="6182" name="Straight Arrow Connector 94">
            <a:extLst>
              <a:ext uri="{FF2B5EF4-FFF2-40B4-BE49-F238E27FC236}">
                <a16:creationId xmlns:a16="http://schemas.microsoft.com/office/drawing/2014/main" id="{B51A6C29-42DF-4CB4-9D95-F51EDC14F312}"/>
              </a:ext>
            </a:extLst>
          </p:cNvPr>
          <p:cNvCxnSpPr>
            <a:cxnSpLocks noChangeShapeType="1"/>
            <a:stCxn id="6189" idx="6"/>
            <a:endCxn id="6184" idx="2"/>
          </p:cNvCxnSpPr>
          <p:nvPr/>
        </p:nvCxnSpPr>
        <p:spPr bwMode="auto">
          <a:xfrm flipV="1">
            <a:off x="4086225" y="5218113"/>
            <a:ext cx="831850" cy="1984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3" name="Straight Arrow Connector 96">
            <a:extLst>
              <a:ext uri="{FF2B5EF4-FFF2-40B4-BE49-F238E27FC236}">
                <a16:creationId xmlns:a16="http://schemas.microsoft.com/office/drawing/2014/main" id="{587FFD02-A8C6-4239-B5F2-24BD00E1C6E2}"/>
              </a:ext>
            </a:extLst>
          </p:cNvPr>
          <p:cNvCxnSpPr>
            <a:cxnSpLocks noChangeShapeType="1"/>
            <a:stCxn id="6188" idx="6"/>
            <a:endCxn id="6185" idx="2"/>
          </p:cNvCxnSpPr>
          <p:nvPr/>
        </p:nvCxnSpPr>
        <p:spPr bwMode="auto">
          <a:xfrm>
            <a:off x="5165725" y="5980113"/>
            <a:ext cx="615950" cy="1000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4" name="Oval 99">
            <a:extLst>
              <a:ext uri="{FF2B5EF4-FFF2-40B4-BE49-F238E27FC236}">
                <a16:creationId xmlns:a16="http://schemas.microsoft.com/office/drawing/2014/main" id="{19903062-7B32-4EBF-9B79-2614329DD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3950" y="5018088"/>
            <a:ext cx="863600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Lose P</a:t>
            </a:r>
          </a:p>
        </p:txBody>
      </p:sp>
      <p:sp>
        <p:nvSpPr>
          <p:cNvPr id="6185" name="Oval 100">
            <a:extLst>
              <a:ext uri="{FF2B5EF4-FFF2-40B4-BE49-F238E27FC236}">
                <a16:creationId xmlns:a16="http://schemas.microsoft.com/office/drawing/2014/main" id="{489B5263-F3B8-4ED6-AD9E-2C261178E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7550" y="5881688"/>
            <a:ext cx="863600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Lose ADP</a:t>
            </a:r>
          </a:p>
        </p:txBody>
      </p:sp>
      <p:sp>
        <p:nvSpPr>
          <p:cNvPr id="6186" name="TextBox 102">
            <a:extLst>
              <a:ext uri="{FF2B5EF4-FFF2-40B4-BE49-F238E27FC236}">
                <a16:creationId xmlns:a16="http://schemas.microsoft.com/office/drawing/2014/main" id="{329FDFF4-FA84-4155-AD81-805936918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600" y="1700213"/>
            <a:ext cx="2159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Binds to</a:t>
            </a:r>
          </a:p>
        </p:txBody>
      </p:sp>
      <p:sp>
        <p:nvSpPr>
          <p:cNvPr id="6187" name="TextBox 108">
            <a:extLst>
              <a:ext uri="{FF2B5EF4-FFF2-40B4-BE49-F238E27FC236}">
                <a16:creationId xmlns:a16="http://schemas.microsoft.com/office/drawing/2014/main" id="{7A62E14E-1A2E-4041-AC42-0C306514C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4572000"/>
            <a:ext cx="28717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ACh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Na+ flows 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Troponin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Tropomyosin moves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 err="1"/>
              <a:t>Powerstroke</a:t>
            </a:r>
            <a:endParaRPr lang="en-US" altLang="en-US" sz="1200" dirty="0"/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Ca++ rushes out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AP travels down t-tubules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Receptors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Detachment of myosin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Ca++ channels open\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Crossbridge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192F279-37FE-486B-84DC-3E819D18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96838"/>
            <a:ext cx="7158038" cy="665162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/>
              <a:t>Muscle Contraction </a:t>
            </a:r>
            <a:r>
              <a:rPr lang="en-US" altLang="en-US" sz="3600" dirty="0"/>
              <a:t>Key</a:t>
            </a:r>
          </a:p>
        </p:txBody>
      </p:sp>
      <p:sp>
        <p:nvSpPr>
          <p:cNvPr id="7171" name="Oval 4">
            <a:extLst>
              <a:ext uri="{FF2B5EF4-FFF2-40B4-BE49-F238E27FC236}">
                <a16:creationId xmlns:a16="http://schemas.microsoft.com/office/drawing/2014/main" id="{9230051A-0B02-48BF-9A0A-FF8AAE261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6450" y="838200"/>
            <a:ext cx="1847850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Signal travels down neuron</a:t>
            </a:r>
          </a:p>
        </p:txBody>
      </p:sp>
      <p:sp>
        <p:nvSpPr>
          <p:cNvPr id="7172" name="Oval 5">
            <a:extLst>
              <a:ext uri="{FF2B5EF4-FFF2-40B4-BE49-F238E27FC236}">
                <a16:creationId xmlns:a16="http://schemas.microsoft.com/office/drawing/2014/main" id="{21C1225C-E50C-454D-9565-879568906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9263" y="1568450"/>
            <a:ext cx="820737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A</a:t>
            </a:r>
          </a:p>
        </p:txBody>
      </p:sp>
      <p:sp>
        <p:nvSpPr>
          <p:cNvPr id="7173" name="Oval 6">
            <a:extLst>
              <a:ext uri="{FF2B5EF4-FFF2-40B4-BE49-F238E27FC236}">
                <a16:creationId xmlns:a16="http://schemas.microsoft.com/office/drawing/2014/main" id="{64E9EAF6-85D8-461D-98FD-42349A3C2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1288" y="3956050"/>
            <a:ext cx="820737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C</a:t>
            </a:r>
          </a:p>
        </p:txBody>
      </p:sp>
      <p:sp>
        <p:nvSpPr>
          <p:cNvPr id="7174" name="Oval 7">
            <a:extLst>
              <a:ext uri="{FF2B5EF4-FFF2-40B4-BE49-F238E27FC236}">
                <a16:creationId xmlns:a16="http://schemas.microsoft.com/office/drawing/2014/main" id="{673E8481-F55B-4216-810E-8B44CEFA0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2888" y="3160713"/>
            <a:ext cx="822325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J</a:t>
            </a:r>
          </a:p>
        </p:txBody>
      </p:sp>
      <p:sp>
        <p:nvSpPr>
          <p:cNvPr id="7175" name="Oval 8">
            <a:extLst>
              <a:ext uri="{FF2B5EF4-FFF2-40B4-BE49-F238E27FC236}">
                <a16:creationId xmlns:a16="http://schemas.microsoft.com/office/drawing/2014/main" id="{F98530CC-C5AA-4DD9-8302-46520EE1E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3559175"/>
            <a:ext cx="820738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F</a:t>
            </a:r>
          </a:p>
        </p:txBody>
      </p:sp>
      <p:sp>
        <p:nvSpPr>
          <p:cNvPr id="7176" name="Oval 9">
            <a:extLst>
              <a:ext uri="{FF2B5EF4-FFF2-40B4-BE49-F238E27FC236}">
                <a16:creationId xmlns:a16="http://schemas.microsoft.com/office/drawing/2014/main" id="{AB97A77E-774F-4826-94D9-EE7785C79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1966913"/>
            <a:ext cx="820738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H</a:t>
            </a:r>
          </a:p>
        </p:txBody>
      </p:sp>
      <p:sp>
        <p:nvSpPr>
          <p:cNvPr id="7177" name="Oval 10">
            <a:extLst>
              <a:ext uri="{FF2B5EF4-FFF2-40B4-BE49-F238E27FC236}">
                <a16:creationId xmlns:a16="http://schemas.microsoft.com/office/drawing/2014/main" id="{EE00D74E-6662-4EB1-8864-6A79F8E99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075" y="2363788"/>
            <a:ext cx="820738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B</a:t>
            </a:r>
          </a:p>
        </p:txBody>
      </p:sp>
      <p:sp>
        <p:nvSpPr>
          <p:cNvPr id="7178" name="Oval 11">
            <a:extLst>
              <a:ext uri="{FF2B5EF4-FFF2-40B4-BE49-F238E27FC236}">
                <a16:creationId xmlns:a16="http://schemas.microsoft.com/office/drawing/2014/main" id="{140A89CB-21C8-4DCE-8862-413CDEB0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5713" y="2762250"/>
            <a:ext cx="820737" cy="398463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G</a:t>
            </a:r>
          </a:p>
        </p:txBody>
      </p:sp>
      <p:cxnSp>
        <p:nvCxnSpPr>
          <p:cNvPr id="7179" name="Straight Arrow Connector 15">
            <a:extLst>
              <a:ext uri="{FF2B5EF4-FFF2-40B4-BE49-F238E27FC236}">
                <a16:creationId xmlns:a16="http://schemas.microsoft.com/office/drawing/2014/main" id="{688BA8F3-9054-4FDA-90A6-EE6FCCAB1D18}"/>
              </a:ext>
            </a:extLst>
          </p:cNvPr>
          <p:cNvCxnSpPr>
            <a:cxnSpLocks noChangeShapeType="1"/>
            <a:stCxn id="7171" idx="4"/>
            <a:endCxn id="7172" idx="0"/>
          </p:cNvCxnSpPr>
          <p:nvPr/>
        </p:nvCxnSpPr>
        <p:spPr bwMode="auto">
          <a:xfrm>
            <a:off x="3000375" y="1252538"/>
            <a:ext cx="4208463" cy="298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Straight Arrow Connector 17">
            <a:extLst>
              <a:ext uri="{FF2B5EF4-FFF2-40B4-BE49-F238E27FC236}">
                <a16:creationId xmlns:a16="http://schemas.microsoft.com/office/drawing/2014/main" id="{CC93187C-B9D3-46C8-A103-07DED528D6E6}"/>
              </a:ext>
            </a:extLst>
          </p:cNvPr>
          <p:cNvCxnSpPr>
            <a:cxnSpLocks noChangeShapeType="1"/>
            <a:stCxn id="7172" idx="4"/>
            <a:endCxn id="7176" idx="0"/>
          </p:cNvCxnSpPr>
          <p:nvPr/>
        </p:nvCxnSpPr>
        <p:spPr bwMode="auto">
          <a:xfrm flipH="1" flipV="1">
            <a:off x="1563688" y="1949450"/>
            <a:ext cx="564515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Straight Arrow Connector 18">
            <a:extLst>
              <a:ext uri="{FF2B5EF4-FFF2-40B4-BE49-F238E27FC236}">
                <a16:creationId xmlns:a16="http://schemas.microsoft.com/office/drawing/2014/main" id="{76273F5D-9368-4368-82FA-CDB4B81C5B6C}"/>
              </a:ext>
            </a:extLst>
          </p:cNvPr>
          <p:cNvCxnSpPr>
            <a:cxnSpLocks noChangeShapeType="1"/>
            <a:stCxn id="7176" idx="4"/>
            <a:endCxn id="7177" idx="0"/>
          </p:cNvCxnSpPr>
          <p:nvPr/>
        </p:nvCxnSpPr>
        <p:spPr bwMode="auto">
          <a:xfrm flipV="1">
            <a:off x="1563688" y="2347913"/>
            <a:ext cx="5543550" cy="33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Straight Arrow Connector 21">
            <a:extLst>
              <a:ext uri="{FF2B5EF4-FFF2-40B4-BE49-F238E27FC236}">
                <a16:creationId xmlns:a16="http://schemas.microsoft.com/office/drawing/2014/main" id="{4DFB0D86-296A-4049-BBD3-BF646B04AAF9}"/>
              </a:ext>
            </a:extLst>
          </p:cNvPr>
          <p:cNvCxnSpPr>
            <a:cxnSpLocks noChangeShapeType="1"/>
            <a:stCxn id="7175" idx="4"/>
            <a:endCxn id="7173" idx="0"/>
          </p:cNvCxnSpPr>
          <p:nvPr/>
        </p:nvCxnSpPr>
        <p:spPr bwMode="auto">
          <a:xfrm flipV="1">
            <a:off x="1563688" y="3940175"/>
            <a:ext cx="5337175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Straight Arrow Connector 22">
            <a:extLst>
              <a:ext uri="{FF2B5EF4-FFF2-40B4-BE49-F238E27FC236}">
                <a16:creationId xmlns:a16="http://schemas.microsoft.com/office/drawing/2014/main" id="{851027CB-452A-478B-9944-5E9B85F5D2FE}"/>
              </a:ext>
            </a:extLst>
          </p:cNvPr>
          <p:cNvCxnSpPr>
            <a:cxnSpLocks noChangeShapeType="1"/>
            <a:stCxn id="7174" idx="4"/>
            <a:endCxn id="7175" idx="0"/>
          </p:cNvCxnSpPr>
          <p:nvPr/>
        </p:nvCxnSpPr>
        <p:spPr bwMode="auto">
          <a:xfrm flipH="1" flipV="1">
            <a:off x="1563688" y="3541713"/>
            <a:ext cx="5440362" cy="33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Straight Arrow Connector 23">
            <a:extLst>
              <a:ext uri="{FF2B5EF4-FFF2-40B4-BE49-F238E27FC236}">
                <a16:creationId xmlns:a16="http://schemas.microsoft.com/office/drawing/2014/main" id="{7E15C0DD-EA98-417C-AC7B-B74FBF6E2CF6}"/>
              </a:ext>
            </a:extLst>
          </p:cNvPr>
          <p:cNvCxnSpPr>
            <a:cxnSpLocks noChangeShapeType="1"/>
            <a:stCxn id="7178" idx="4"/>
            <a:endCxn id="7174" idx="0"/>
          </p:cNvCxnSpPr>
          <p:nvPr/>
        </p:nvCxnSpPr>
        <p:spPr bwMode="auto">
          <a:xfrm flipV="1">
            <a:off x="1665288" y="3143250"/>
            <a:ext cx="5338762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Straight Arrow Connector 24">
            <a:extLst>
              <a:ext uri="{FF2B5EF4-FFF2-40B4-BE49-F238E27FC236}">
                <a16:creationId xmlns:a16="http://schemas.microsoft.com/office/drawing/2014/main" id="{65749DA2-940A-43D1-9C3E-D15BFAE0CE3A}"/>
              </a:ext>
            </a:extLst>
          </p:cNvPr>
          <p:cNvCxnSpPr>
            <a:cxnSpLocks noChangeShapeType="1"/>
            <a:stCxn id="7177" idx="4"/>
            <a:endCxn id="7178" idx="0"/>
          </p:cNvCxnSpPr>
          <p:nvPr/>
        </p:nvCxnSpPr>
        <p:spPr bwMode="auto">
          <a:xfrm flipH="1" flipV="1">
            <a:off x="1665288" y="2746375"/>
            <a:ext cx="5441950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Oval 48">
            <a:extLst>
              <a:ext uri="{FF2B5EF4-FFF2-40B4-BE49-F238E27FC236}">
                <a16:creationId xmlns:a16="http://schemas.microsoft.com/office/drawing/2014/main" id="{116C19AC-96AB-4A33-9188-D4CF9A21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4354513"/>
            <a:ext cx="822325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D</a:t>
            </a:r>
          </a:p>
        </p:txBody>
      </p:sp>
      <p:cxnSp>
        <p:nvCxnSpPr>
          <p:cNvPr id="7187" name="Straight Arrow Connector 49">
            <a:extLst>
              <a:ext uri="{FF2B5EF4-FFF2-40B4-BE49-F238E27FC236}">
                <a16:creationId xmlns:a16="http://schemas.microsoft.com/office/drawing/2014/main" id="{799C8DDD-8AF7-4BA7-8CD2-CA277FBD59B0}"/>
              </a:ext>
            </a:extLst>
          </p:cNvPr>
          <p:cNvCxnSpPr>
            <a:cxnSpLocks noChangeShapeType="1"/>
            <a:stCxn id="7173" idx="4"/>
            <a:endCxn id="7186" idx="0"/>
          </p:cNvCxnSpPr>
          <p:nvPr/>
        </p:nvCxnSpPr>
        <p:spPr bwMode="auto">
          <a:xfrm flipH="1" flipV="1">
            <a:off x="1152525" y="4338638"/>
            <a:ext cx="5748338" cy="33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88" name="Group 61">
            <a:extLst>
              <a:ext uri="{FF2B5EF4-FFF2-40B4-BE49-F238E27FC236}">
                <a16:creationId xmlns:a16="http://schemas.microsoft.com/office/drawing/2014/main" id="{704D45D0-408F-4C9D-AB27-6A3F32041ED6}"/>
              </a:ext>
            </a:extLst>
          </p:cNvPr>
          <p:cNvGrpSpPr>
            <a:grpSpLocks/>
          </p:cNvGrpSpPr>
          <p:nvPr/>
        </p:nvGrpSpPr>
        <p:grpSpPr bwMode="auto">
          <a:xfrm>
            <a:off x="1665288" y="5218113"/>
            <a:ext cx="3387725" cy="1525587"/>
            <a:chOff x="1219200" y="7239000"/>
            <a:chExt cx="2514600" cy="1752600"/>
          </a:xfrm>
        </p:grpSpPr>
        <p:sp>
          <p:nvSpPr>
            <p:cNvPr id="7212" name="Oval 55">
              <a:extLst>
                <a:ext uri="{FF2B5EF4-FFF2-40B4-BE49-F238E27FC236}">
                  <a16:creationId xmlns:a16="http://schemas.microsoft.com/office/drawing/2014/main" id="{E734A3B6-03EC-41C1-9AED-60430C9A5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4200" y="7886700"/>
              <a:ext cx="609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/>
                <a:t>E</a:t>
              </a:r>
            </a:p>
          </p:txBody>
        </p:sp>
        <p:sp>
          <p:nvSpPr>
            <p:cNvPr id="7213" name="Oval 56">
              <a:extLst>
                <a:ext uri="{FF2B5EF4-FFF2-40B4-BE49-F238E27FC236}">
                  <a16:creationId xmlns:a16="http://schemas.microsoft.com/office/drawing/2014/main" id="{868B619E-E260-4DB9-AED5-64D2BBCD1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200" y="7239000"/>
              <a:ext cx="609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/>
                <a:t>K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D2E6404-D184-47B5-AD37-E4AD906D0A31}"/>
                </a:ext>
              </a:extLst>
            </p:cNvPr>
            <p:cNvSpPr/>
            <p:nvPr/>
          </p:nvSpPr>
          <p:spPr bwMode="auto">
            <a:xfrm>
              <a:off x="1219200" y="7771528"/>
              <a:ext cx="1143000" cy="572650"/>
            </a:xfrm>
            <a:prstGeom prst="ellipse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r>
                <a:rPr lang="en-US" sz="1050" dirty="0">
                  <a:latin typeface="Arial" charset="0"/>
                </a:rPr>
                <a:t>ATP hydrolysis</a:t>
              </a:r>
            </a:p>
          </p:txBody>
        </p:sp>
        <p:sp>
          <p:nvSpPr>
            <p:cNvPr id="7215" name="Oval 59">
              <a:extLst>
                <a:ext uri="{FF2B5EF4-FFF2-40B4-BE49-F238E27FC236}">
                  <a16:creationId xmlns:a16="http://schemas.microsoft.com/office/drawing/2014/main" id="{B2AD5247-7E2E-4C77-9A2E-AB2C2F3DE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200" y="8534400"/>
              <a:ext cx="609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u="sng"/>
                <a:t>I</a:t>
              </a:r>
            </a:p>
          </p:txBody>
        </p:sp>
      </p:grpSp>
      <p:cxnSp>
        <p:nvCxnSpPr>
          <p:cNvPr id="7189" name="Straight Arrow Connector 62">
            <a:extLst>
              <a:ext uri="{FF2B5EF4-FFF2-40B4-BE49-F238E27FC236}">
                <a16:creationId xmlns:a16="http://schemas.microsoft.com/office/drawing/2014/main" id="{8A16E0FC-BFAA-47FD-AE59-A981A4504180}"/>
              </a:ext>
            </a:extLst>
          </p:cNvPr>
          <p:cNvCxnSpPr>
            <a:cxnSpLocks noChangeShapeType="1"/>
            <a:stCxn id="7186" idx="4"/>
          </p:cNvCxnSpPr>
          <p:nvPr/>
        </p:nvCxnSpPr>
        <p:spPr bwMode="auto">
          <a:xfrm rot="5400000">
            <a:off x="753269" y="5164932"/>
            <a:ext cx="796925" cy="1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0" name="Oval 63">
            <a:extLst>
              <a:ext uri="{FF2B5EF4-FFF2-40B4-BE49-F238E27FC236}">
                <a16:creationId xmlns:a16="http://schemas.microsoft.com/office/drawing/2014/main" id="{FACE421B-4ACC-4A36-8830-01679BC5D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49875"/>
            <a:ext cx="1335088" cy="596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/>
              <a:t>Myosin binding sites</a:t>
            </a:r>
          </a:p>
        </p:txBody>
      </p:sp>
      <p:cxnSp>
        <p:nvCxnSpPr>
          <p:cNvPr id="7191" name="Straight Arrow Connector 66">
            <a:extLst>
              <a:ext uri="{FF2B5EF4-FFF2-40B4-BE49-F238E27FC236}">
                <a16:creationId xmlns:a16="http://schemas.microsoft.com/office/drawing/2014/main" id="{EC07F875-3E59-47E2-84DA-BE1237789CDA}"/>
              </a:ext>
            </a:extLst>
          </p:cNvPr>
          <p:cNvCxnSpPr>
            <a:cxnSpLocks noChangeShapeType="1"/>
            <a:stCxn id="7190" idx="6"/>
            <a:endCxn id="7213" idx="1"/>
          </p:cNvCxnSpPr>
          <p:nvPr/>
        </p:nvCxnSpPr>
        <p:spPr bwMode="auto">
          <a:xfrm flipV="1">
            <a:off x="1577975" y="5259388"/>
            <a:ext cx="1747838" cy="3889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2" name="Shape 68">
            <a:extLst>
              <a:ext uri="{FF2B5EF4-FFF2-40B4-BE49-F238E27FC236}">
                <a16:creationId xmlns:a16="http://schemas.microsoft.com/office/drawing/2014/main" id="{FCD70755-B089-4B4B-8791-30E2FCD8F4E5}"/>
              </a:ext>
            </a:extLst>
          </p:cNvPr>
          <p:cNvCxnSpPr>
            <a:cxnSpLocks noChangeShapeType="1"/>
            <a:stCxn id="7213" idx="6"/>
            <a:endCxn id="7212" idx="0"/>
          </p:cNvCxnSpPr>
          <p:nvPr/>
        </p:nvCxnSpPr>
        <p:spPr bwMode="auto">
          <a:xfrm>
            <a:off x="4041775" y="5416550"/>
            <a:ext cx="601663" cy="347663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3" name="Shape 75">
            <a:extLst>
              <a:ext uri="{FF2B5EF4-FFF2-40B4-BE49-F238E27FC236}">
                <a16:creationId xmlns:a16="http://schemas.microsoft.com/office/drawing/2014/main" id="{B8A2E100-2331-4A6A-A346-398E052E3F6B}"/>
              </a:ext>
            </a:extLst>
          </p:cNvPr>
          <p:cNvCxnSpPr>
            <a:cxnSpLocks noChangeShapeType="1"/>
            <a:stCxn id="7212" idx="4"/>
            <a:endCxn id="7215" idx="6"/>
          </p:cNvCxnSpPr>
          <p:nvPr/>
        </p:nvCxnSpPr>
        <p:spPr bwMode="auto">
          <a:xfrm rot="5400000">
            <a:off x="4167982" y="6069806"/>
            <a:ext cx="349250" cy="601663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4" name="Shape 77">
            <a:extLst>
              <a:ext uri="{FF2B5EF4-FFF2-40B4-BE49-F238E27FC236}">
                <a16:creationId xmlns:a16="http://schemas.microsoft.com/office/drawing/2014/main" id="{4EF256A2-4246-4943-8220-C7867650F4CE}"/>
              </a:ext>
            </a:extLst>
          </p:cNvPr>
          <p:cNvCxnSpPr>
            <a:cxnSpLocks noChangeShapeType="1"/>
            <a:stCxn id="7215" idx="2"/>
            <a:endCxn id="58" idx="4"/>
          </p:cNvCxnSpPr>
          <p:nvPr/>
        </p:nvCxnSpPr>
        <p:spPr bwMode="auto">
          <a:xfrm rot="10800000">
            <a:off x="2435225" y="6196013"/>
            <a:ext cx="755650" cy="3492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5" name="Shape 79">
            <a:extLst>
              <a:ext uri="{FF2B5EF4-FFF2-40B4-BE49-F238E27FC236}">
                <a16:creationId xmlns:a16="http://schemas.microsoft.com/office/drawing/2014/main" id="{7CA338A9-BAC7-4F20-81E4-B09C6248861F}"/>
              </a:ext>
            </a:extLst>
          </p:cNvPr>
          <p:cNvCxnSpPr>
            <a:cxnSpLocks noChangeShapeType="1"/>
            <a:stCxn id="58" idx="0"/>
            <a:endCxn id="7213" idx="2"/>
          </p:cNvCxnSpPr>
          <p:nvPr/>
        </p:nvCxnSpPr>
        <p:spPr bwMode="auto">
          <a:xfrm rot="16200000">
            <a:off x="2688431" y="5163344"/>
            <a:ext cx="249238" cy="7556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6" name="Straight Arrow Connector 82">
            <a:extLst>
              <a:ext uri="{FF2B5EF4-FFF2-40B4-BE49-F238E27FC236}">
                <a16:creationId xmlns:a16="http://schemas.microsoft.com/office/drawing/2014/main" id="{9FA121F5-D43A-41FC-9F73-AE9DB8ED15FC}"/>
              </a:ext>
            </a:extLst>
          </p:cNvPr>
          <p:cNvCxnSpPr>
            <a:cxnSpLocks noChangeShapeType="1"/>
            <a:stCxn id="7176" idx="1"/>
            <a:endCxn id="7197" idx="4"/>
          </p:cNvCxnSpPr>
          <p:nvPr/>
        </p:nvCxnSpPr>
        <p:spPr bwMode="auto">
          <a:xfrm flipH="1" flipV="1">
            <a:off x="1203325" y="1651000"/>
            <a:ext cx="69850" cy="3571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7" name="Oval 83">
            <a:extLst>
              <a:ext uri="{FF2B5EF4-FFF2-40B4-BE49-F238E27FC236}">
                <a16:creationId xmlns:a16="http://schemas.microsoft.com/office/drawing/2014/main" id="{22C10A8D-B2D2-4975-8ABE-F51338E60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368425"/>
            <a:ext cx="1951038" cy="2667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sarcolemma</a:t>
            </a:r>
          </a:p>
        </p:txBody>
      </p:sp>
      <p:sp>
        <p:nvSpPr>
          <p:cNvPr id="7198" name="TextBox 85">
            <a:extLst>
              <a:ext uri="{FF2B5EF4-FFF2-40B4-BE49-F238E27FC236}">
                <a16:creationId xmlns:a16="http://schemas.microsoft.com/office/drawing/2014/main" id="{82150038-9A02-47BE-9CE6-5C2225F53272}"/>
              </a:ext>
            </a:extLst>
          </p:cNvPr>
          <p:cNvSpPr txBox="1">
            <a:spLocks noChangeArrowheads="1"/>
          </p:cNvSpPr>
          <p:nvPr/>
        </p:nvSpPr>
        <p:spPr bwMode="auto">
          <a:xfrm rot="292968">
            <a:off x="4437063" y="1169988"/>
            <a:ext cx="2054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releases</a:t>
            </a:r>
          </a:p>
        </p:txBody>
      </p:sp>
      <p:sp>
        <p:nvSpPr>
          <p:cNvPr id="7199" name="TextBox 86">
            <a:extLst>
              <a:ext uri="{FF2B5EF4-FFF2-40B4-BE49-F238E27FC236}">
                <a16:creationId xmlns:a16="http://schemas.microsoft.com/office/drawing/2014/main" id="{CB41189B-2D24-4BAE-A90F-6C52BCCBF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635125"/>
            <a:ext cx="20526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Located on</a:t>
            </a:r>
          </a:p>
        </p:txBody>
      </p:sp>
      <p:sp>
        <p:nvSpPr>
          <p:cNvPr id="7200" name="TextBox 87">
            <a:extLst>
              <a:ext uri="{FF2B5EF4-FFF2-40B4-BE49-F238E27FC236}">
                <a16:creationId xmlns:a16="http://schemas.microsoft.com/office/drawing/2014/main" id="{BEB4E176-7D9A-4E4C-9DD2-C277A2BE7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2098675"/>
            <a:ext cx="20526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Opens</a:t>
            </a:r>
          </a:p>
        </p:txBody>
      </p:sp>
      <p:sp>
        <p:nvSpPr>
          <p:cNvPr id="7201" name="TextBox 88">
            <a:extLst>
              <a:ext uri="{FF2B5EF4-FFF2-40B4-BE49-F238E27FC236}">
                <a16:creationId xmlns:a16="http://schemas.microsoft.com/office/drawing/2014/main" id="{0D651C6E-2853-4587-B681-AEE63FF70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9213" y="2514600"/>
            <a:ext cx="3594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Muscle action potential formed</a:t>
            </a:r>
          </a:p>
        </p:txBody>
      </p:sp>
      <p:sp>
        <p:nvSpPr>
          <p:cNvPr id="7202" name="TextBox 89">
            <a:extLst>
              <a:ext uri="{FF2B5EF4-FFF2-40B4-BE49-F238E27FC236}">
                <a16:creationId xmlns:a16="http://schemas.microsoft.com/office/drawing/2014/main" id="{EF4680A5-7482-40E7-8AEE-A4D19A36D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7188" y="2895600"/>
            <a:ext cx="2054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Causes</a:t>
            </a:r>
          </a:p>
        </p:txBody>
      </p:sp>
      <p:sp>
        <p:nvSpPr>
          <p:cNvPr id="7203" name="TextBox 90">
            <a:extLst>
              <a:ext uri="{FF2B5EF4-FFF2-40B4-BE49-F238E27FC236}">
                <a16:creationId xmlns:a16="http://schemas.microsoft.com/office/drawing/2014/main" id="{434D9E3D-7831-4A7C-BCD9-4FD4BDDC0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9213" y="4089400"/>
            <a:ext cx="2054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causes</a:t>
            </a:r>
          </a:p>
        </p:txBody>
      </p:sp>
      <p:sp>
        <p:nvSpPr>
          <p:cNvPr id="7204" name="TextBox 91">
            <a:extLst>
              <a:ext uri="{FF2B5EF4-FFF2-40B4-BE49-F238E27FC236}">
                <a16:creationId xmlns:a16="http://schemas.microsoft.com/office/drawing/2014/main" id="{0F450305-BAB4-4868-97AC-23606C925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886325"/>
            <a:ext cx="20526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Opens</a:t>
            </a:r>
          </a:p>
        </p:txBody>
      </p:sp>
      <p:sp>
        <p:nvSpPr>
          <p:cNvPr id="7205" name="TextBox 92">
            <a:extLst>
              <a:ext uri="{FF2B5EF4-FFF2-40B4-BE49-F238E27FC236}">
                <a16:creationId xmlns:a16="http://schemas.microsoft.com/office/drawing/2014/main" id="{340E43F9-267E-45D7-AA68-885A460841E1}"/>
              </a:ext>
            </a:extLst>
          </p:cNvPr>
          <p:cNvSpPr txBox="1">
            <a:spLocks noChangeArrowheads="1"/>
          </p:cNvSpPr>
          <p:nvPr/>
        </p:nvSpPr>
        <p:spPr bwMode="auto">
          <a:xfrm rot="-468571">
            <a:off x="1585913" y="5049838"/>
            <a:ext cx="20526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Begins the contraction cycle</a:t>
            </a:r>
          </a:p>
        </p:txBody>
      </p:sp>
      <p:cxnSp>
        <p:nvCxnSpPr>
          <p:cNvPr id="7206" name="Straight Arrow Connector 94">
            <a:extLst>
              <a:ext uri="{FF2B5EF4-FFF2-40B4-BE49-F238E27FC236}">
                <a16:creationId xmlns:a16="http://schemas.microsoft.com/office/drawing/2014/main" id="{FC7ADADE-65FF-41FA-8890-EF17A7FBA2DB}"/>
              </a:ext>
            </a:extLst>
          </p:cNvPr>
          <p:cNvCxnSpPr>
            <a:cxnSpLocks noChangeShapeType="1"/>
            <a:stCxn id="7213" idx="6"/>
            <a:endCxn id="7208" idx="2"/>
          </p:cNvCxnSpPr>
          <p:nvPr/>
        </p:nvCxnSpPr>
        <p:spPr bwMode="auto">
          <a:xfrm flipV="1">
            <a:off x="4041775" y="5218113"/>
            <a:ext cx="792163" cy="1984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7" name="Straight Arrow Connector 96">
            <a:extLst>
              <a:ext uri="{FF2B5EF4-FFF2-40B4-BE49-F238E27FC236}">
                <a16:creationId xmlns:a16="http://schemas.microsoft.com/office/drawing/2014/main" id="{3B4C7754-BF91-4B30-AACB-041CFA6B57C8}"/>
              </a:ext>
            </a:extLst>
          </p:cNvPr>
          <p:cNvCxnSpPr>
            <a:cxnSpLocks noChangeShapeType="1"/>
            <a:stCxn id="7212" idx="6"/>
            <a:endCxn id="7209" idx="2"/>
          </p:cNvCxnSpPr>
          <p:nvPr/>
        </p:nvCxnSpPr>
        <p:spPr bwMode="auto">
          <a:xfrm>
            <a:off x="5067300" y="5980113"/>
            <a:ext cx="587375" cy="1000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8" name="Oval 99">
            <a:extLst>
              <a:ext uri="{FF2B5EF4-FFF2-40B4-BE49-F238E27FC236}">
                <a16:creationId xmlns:a16="http://schemas.microsoft.com/office/drawing/2014/main" id="{9D9A424A-6CFC-403D-8B59-FA3BC0BE3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5018088"/>
            <a:ext cx="820738" cy="398462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Lose P</a:t>
            </a:r>
          </a:p>
        </p:txBody>
      </p:sp>
      <p:sp>
        <p:nvSpPr>
          <p:cNvPr id="7209" name="Oval 100">
            <a:extLst>
              <a:ext uri="{FF2B5EF4-FFF2-40B4-BE49-F238E27FC236}">
                <a16:creationId xmlns:a16="http://schemas.microsoft.com/office/drawing/2014/main" id="{059F906E-3992-489A-A37F-A1D90DAB5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963" y="5881688"/>
            <a:ext cx="822325" cy="3968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Lose ADP</a:t>
            </a:r>
          </a:p>
        </p:txBody>
      </p:sp>
      <p:sp>
        <p:nvSpPr>
          <p:cNvPr id="7210" name="TextBox 102">
            <a:extLst>
              <a:ext uri="{FF2B5EF4-FFF2-40B4-BE49-F238E27FC236}">
                <a16:creationId xmlns:a16="http://schemas.microsoft.com/office/drawing/2014/main" id="{BCEE261E-ABB6-4AD7-A0DB-B13CB7BF5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3138" y="1700213"/>
            <a:ext cx="2054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Binds to</a:t>
            </a:r>
          </a:p>
        </p:txBody>
      </p:sp>
      <p:sp>
        <p:nvSpPr>
          <p:cNvPr id="7211" name="TextBox 108">
            <a:extLst>
              <a:ext uri="{FF2B5EF4-FFF2-40B4-BE49-F238E27FC236}">
                <a16:creationId xmlns:a16="http://schemas.microsoft.com/office/drawing/2014/main" id="{5D1345D9-9056-4739-A52C-7A55B357B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9413" y="4686300"/>
            <a:ext cx="287178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ACh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Na+ flows 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Troponin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Tropomyosin moves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 err="1"/>
              <a:t>Powerstroke</a:t>
            </a:r>
            <a:endParaRPr lang="en-US" altLang="en-US" sz="1200" dirty="0"/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Ca++ rushes out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AP travels down t-tubules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Receptors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Detachment of myosin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Ca++ channels open\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 dirty="0"/>
              <a:t>Crossbridge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2"/>
  <p:tag name="MMPROD_UIDATA" val="&lt;database version=&quot;7.0&quot;&gt;&lt;object type=&quot;1&quot; unique_id=&quot;10001&quot;&gt;&lt;object type=&quot;2&quot; unique_id=&quot;10211&quot;&gt;&lt;object type=&quot;3&quot; unique_id=&quot;10212&quot;&gt;&lt;property id=&quot;20148&quot; value=&quot;5&quot;/&gt;&lt;property id=&quot;20300&quot; value=&quot;Slide 1&quot;/&gt;&lt;property id=&quot;20307&quot; value=&quot;317&quot;/&gt;&lt;/object&gt;&lt;object type=&quot;3&quot; unique_id=&quot;10213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14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15&quot;&gt;&lt;property id=&quot;20148&quot; value=&quot;5&quot;/&gt;&lt;property id=&quot;20300&quot; value=&quot;Slide 4 - &amp;quot;Muscle contraction&amp;quot;&quot;/&gt;&lt;property id=&quot;20307&quot; value=&quot;334&quot;/&gt;&lt;/object&gt;&lt;object type=&quot;3&quot; unique_id=&quot;10216&quot;&gt;&lt;property id=&quot;20148&quot; value=&quot;5&quot;/&gt;&lt;property id=&quot;20300&quot; value=&quot;Slide 5 - &amp;quot;Muscle contraction Key&amp;quot;&quot;/&gt;&lt;property id=&quot;20307&quot; value=&quot;335&quot;/&gt;&lt;/object&gt;&lt;/object&gt;&lt;object type=&quot;8&quot; unique_id=&quot;1022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1239</TotalTime>
  <Words>239</Words>
  <Application>Microsoft Office PowerPoint</Application>
  <PresentationFormat>On-screen Show (4:3)</PresentationFormat>
  <Paragraphs>74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Muscle Contraction</vt:lpstr>
      <vt:lpstr>Muscle Contraction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185</cp:revision>
  <dcterms:created xsi:type="dcterms:W3CDTF">2005-04-19T02:46:41Z</dcterms:created>
  <dcterms:modified xsi:type="dcterms:W3CDTF">2019-04-29T21:54:39Z</dcterms:modified>
</cp:coreProperties>
</file>