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14" r:id="rId2"/>
  </p:sldMasterIdLst>
  <p:notesMasterIdLst>
    <p:notesMasterId r:id="rId8"/>
  </p:notesMasterIdLst>
  <p:sldIdLst>
    <p:sldId id="317" r:id="rId3"/>
    <p:sldId id="334" r:id="rId4"/>
    <p:sldId id="330" r:id="rId5"/>
    <p:sldId id="338" r:id="rId6"/>
    <p:sldId id="337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348B39D-FD29-484C-B1A7-B6766CC8103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012E0119-A178-4932-A76F-018C499682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661E1657-E1F7-4B21-82F5-23C8A62CF75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A55350D-54EE-43DB-9CEC-52B25468BFF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DDFF9D38-6742-43CC-88E9-C5AECC01D02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6D61E4FE-BBA3-41D7-A0DC-FE1157140F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AD2F15-A4AA-4062-9296-DA05FCFDDC7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229EBD75-BA86-430F-B021-CE8DB6A843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D693AD-062B-4056-81E9-3A51089DD489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18516A4-6277-4D4D-A23C-49FB51085D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4E47475B-C94D-461F-8A5C-53D7FC7914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62F25CE-C40E-441C-9739-08B90F2070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5789AA8-7466-41DD-926F-5FED02A7AC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F49C370-FD70-458B-82F0-4B4F621C90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11F690-7884-4512-A372-CA04AB2A83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07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4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1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4A9A8BC-AEEE-4AD9-ADB5-0A78982B27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925AA73-BBD0-401D-9AF4-30D53CA8A9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2476A45-0852-4322-9457-BCD2B44EA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530B33-8292-4014-9E78-A734F63A52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63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2F164-A58B-4E92-9404-30B2161B5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A5081-D6D8-4CCA-9FED-3EC9BEA4C7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4750530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DFB5-3139-4815-BE05-103DDF997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9F494-ED11-4F9F-9D85-72FF157B3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870501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BCE0C-189B-4690-B7CD-E19105B8C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B94F4-E466-4721-81C8-932950B3B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499608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09F3A-BAD7-493D-9DD5-5BAC8C860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AD64F-CE17-427A-9C75-9DF936CD5C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2A85C-072C-472C-8C9D-1483A554E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661813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11A07-B790-412B-9B12-6824C2A72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678D8-A179-41F4-848F-3FE9CEE9D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A7AE1D-A91A-4A0F-B0FE-0DCABE9672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E1EE11-B19B-452C-B0D9-DD486EE8AE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0796A3-E3B0-497F-B19F-5D89DE789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154381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E7FF0-4951-428D-89AE-E069B731B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132301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69849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0E2D2-190E-4C90-95CD-2EAD4F49B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B6DFD-639B-4B36-8356-669AB902A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654FCC-7B46-40CE-8A7F-EC21F10B2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924198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09BB2-5514-4F1B-BFA6-AB1AEE2A3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184987-0BCA-4F15-937F-D8E2B8637C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A5BDEA-EBCD-4742-A21D-C4D3CE376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150725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EF52376-4D53-462C-9B87-ABE9067FF2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60CCD89-AA99-4D07-8D43-1FC61D7C9C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01BA7EA-60A8-47E5-A27E-DDE967CB66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DC92E-6EDA-4DE7-A937-3705468832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930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F93E4-B46D-4902-9927-B755E3BDF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790700-65AA-4BA0-BD9C-14125E73AD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29900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20E254-CEA4-45A5-8021-4C10E44AE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175A5D-9B66-41FA-AAC3-6F82EB5FDB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66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6" y="1981200"/>
            <a:ext cx="3754439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4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D5EBA81-DAAA-4C98-9406-D61AE03E2A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0C4F6F9-1018-469D-99B8-213001CFD1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C2E7641-AA6B-4A92-B2F8-3AC14736EE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D63271-D79C-492D-8099-71F305A48D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985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785246-9BC1-4EF7-88E7-F08CB791F0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8492A1-959B-473B-B5FE-47482AE42B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2B23D4-20C4-4235-9D77-F7E25A27FB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DBDE09-5A5D-4665-9EC2-E256B9B197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8524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9818AE2D-AADF-453A-B9A4-5AC20F6111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6B0C115A-3743-4519-BF7F-F5D6D33D87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AD83C6D-58D7-48E7-A9AD-3D77FF6D80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02F674-AA7E-4A6E-99C2-EB091017DA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136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FBA5014-2123-48CE-B266-F95F61E792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A9A6D346-9199-4C19-ABE7-D11EB36EF8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0E4BEE0B-7BA1-47FB-B753-A614F8B363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CED45-1E8F-4583-BEF9-277536D82C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133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250FBBD-98ED-48D5-BE80-A5A18BD1C1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8970090-930E-406C-83FA-19A03F2CB8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F24AFAA-9361-4FA6-839F-D0FC441F38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889CEC-6F93-42C9-9253-08FE253CA5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67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1BD213B-666B-4F2B-819B-4D743B3647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C5D2553-656F-489A-94A9-6FA857308C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6941DA6-1B01-4BE8-82B8-61ACC57B62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40CDC3-9C3C-4D44-B1BA-19B57B8FA2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232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436A07E-A997-4F00-BCE4-CF32294C1A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288A4E9-F34D-4682-8DC9-B82B6D721F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1B6EDA5-D3E5-489A-B3BE-481AFDA709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64E2C-EBD9-4F80-9412-70CAAF071A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69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82F91ED-F2A3-415D-BDFF-4D09CCBB2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E6C7468-4A18-48EE-A32C-FC11C2946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C3F71F3-18B8-4E2A-B4A7-E6BD416805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EC480F5-7836-4D3B-88C1-B89393DFA0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07A63B0B-6708-47FD-8739-43D03DB4B50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46BCA43-2574-4F68-9B7A-31B3CE230A0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7041219-2D98-43F3-91A9-E11AA0FD0A6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64124218-4973-42A6-A5E2-572AE94CEDC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F0E29918-905D-4FBA-B0F3-6FDC36325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CD6F012-5640-4203-A678-9E2C9E7C9F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A56A0DA-09AF-43E1-A862-D26C621B8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DD50F1-83EE-4CEB-ADE6-951DD1CA8EDA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1AE1CF-E531-4046-A5DA-7CF1637E1291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98F538D2-1969-413F-835C-787AB6E604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2FDABD03-D33F-47E4-A546-5BE62F960F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94A9BA94-01F9-427F-B7AA-162BB72281C2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6188C66-44F0-41EA-B475-5DC44ACFFA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5C4EBFC-CE03-4270-8BA5-ED4B1A4359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F5D5227A-5D26-4A0B-AB37-1A0421014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527800"/>
            <a:ext cx="89154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5F6AED9-F9D1-4D64-B37A-6C700E62C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74FA79-7EBD-4CB5-855D-F4E112EB989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8A706900-9BB7-4848-8E38-5D2884080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/>
              <a:t>Multicellularity-Cell Junctions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C41995D0-0202-4519-A25A-228A249B2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A77FAD3B-6D60-4F4B-929D-0691DA91C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69C7CBD-39AE-4DED-962C-01B6837C9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8F0A04E8-BD5C-4C41-BD54-15446313B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6CF6045-9A44-4AE9-9CEE-B24584AF2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1122362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b="1"/>
              <a:t>Multicellularity-Cell Junctions</a:t>
            </a:r>
            <a:endParaRPr lang="en-US" altLang="en-US" sz="4400"/>
          </a:p>
        </p:txBody>
      </p:sp>
      <p:sp>
        <p:nvSpPr>
          <p:cNvPr id="7171" name="Rectangle 48">
            <a:extLst>
              <a:ext uri="{FF2B5EF4-FFF2-40B4-BE49-F238E27FC236}">
                <a16:creationId xmlns:a16="http://schemas.microsoft.com/office/drawing/2014/main" id="{7C0A0EE2-D4A3-491B-BC11-627D538E5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124200"/>
            <a:ext cx="1143000" cy="5905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Cell Junctions</a:t>
            </a:r>
          </a:p>
        </p:txBody>
      </p:sp>
      <p:sp>
        <p:nvSpPr>
          <p:cNvPr id="7172" name="Rectangle 48">
            <a:extLst>
              <a:ext uri="{FF2B5EF4-FFF2-40B4-BE49-F238E27FC236}">
                <a16:creationId xmlns:a16="http://schemas.microsoft.com/office/drawing/2014/main" id="{7E1F7378-E0FF-46EF-B882-D674149FA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7526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73" name="TextBox 208">
            <a:extLst>
              <a:ext uri="{FF2B5EF4-FFF2-40B4-BE49-F238E27FC236}">
                <a16:creationId xmlns:a16="http://schemas.microsoft.com/office/drawing/2014/main" id="{0DCBC1E5-1B8A-4BF3-A9BB-42A631A67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133600"/>
            <a:ext cx="5791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600"/>
              <a:t>Cadherin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Intermediate filament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Tight 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Cements cell walls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plasmodesmata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Actin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Hemidesmosome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Integrin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Desmosome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Gap</a:t>
            </a:r>
          </a:p>
        </p:txBody>
      </p:sp>
      <p:sp>
        <p:nvSpPr>
          <p:cNvPr id="7174" name="Rectangle 48">
            <a:extLst>
              <a:ext uri="{FF2B5EF4-FFF2-40B4-BE49-F238E27FC236}">
                <a16:creationId xmlns:a16="http://schemas.microsoft.com/office/drawing/2014/main" id="{FFA0A6CC-A0AB-47F2-9EC2-17524DD0F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4765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cxnSp>
        <p:nvCxnSpPr>
          <p:cNvPr id="7175" name="Straight Connector 34">
            <a:extLst>
              <a:ext uri="{FF2B5EF4-FFF2-40B4-BE49-F238E27FC236}">
                <a16:creationId xmlns:a16="http://schemas.microsoft.com/office/drawing/2014/main" id="{61198C6C-5598-4B03-8474-301186D95A58}"/>
              </a:ext>
            </a:extLst>
          </p:cNvPr>
          <p:cNvCxnSpPr>
            <a:cxnSpLocks noChangeShapeType="1"/>
            <a:stCxn id="7171" idx="0"/>
            <a:endCxn id="7176" idx="2"/>
          </p:cNvCxnSpPr>
          <p:nvPr/>
        </p:nvCxnSpPr>
        <p:spPr bwMode="auto">
          <a:xfrm rot="16200000" flipV="1">
            <a:off x="4114801" y="3009900"/>
            <a:ext cx="195262" cy="3333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176" name="TextBox 36">
            <a:extLst>
              <a:ext uri="{FF2B5EF4-FFF2-40B4-BE49-F238E27FC236}">
                <a16:creationId xmlns:a16="http://schemas.microsoft.com/office/drawing/2014/main" id="{F16EC87C-36DE-4011-A5DB-F2343D675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2590800"/>
            <a:ext cx="7540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Plants</a:t>
            </a:r>
          </a:p>
        </p:txBody>
      </p:sp>
      <p:cxnSp>
        <p:nvCxnSpPr>
          <p:cNvPr id="7177" name="Straight Arrow Connector 39">
            <a:extLst>
              <a:ext uri="{FF2B5EF4-FFF2-40B4-BE49-F238E27FC236}">
                <a16:creationId xmlns:a16="http://schemas.microsoft.com/office/drawing/2014/main" id="{849C2B69-330F-41CE-AD60-DECA0BA3CC8C}"/>
              </a:ext>
            </a:extLst>
          </p:cNvPr>
          <p:cNvCxnSpPr>
            <a:cxnSpLocks noChangeShapeType="1"/>
            <a:stCxn id="7171" idx="0"/>
            <a:endCxn id="7174" idx="2"/>
          </p:cNvCxnSpPr>
          <p:nvPr/>
        </p:nvCxnSpPr>
        <p:spPr bwMode="auto">
          <a:xfrm rot="5400000" flipH="1" flipV="1">
            <a:off x="4641850" y="2406650"/>
            <a:ext cx="304800" cy="1130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78" name="Rectangle 48">
            <a:extLst>
              <a:ext uri="{FF2B5EF4-FFF2-40B4-BE49-F238E27FC236}">
                <a16:creationId xmlns:a16="http://schemas.microsoft.com/office/drawing/2014/main" id="{BD0DBD4E-8308-4435-A436-E6FB83029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419350"/>
            <a:ext cx="1295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Communication between cells</a:t>
            </a:r>
          </a:p>
        </p:txBody>
      </p:sp>
      <p:cxnSp>
        <p:nvCxnSpPr>
          <p:cNvPr id="7179" name="Straight Arrow Connector 44">
            <a:extLst>
              <a:ext uri="{FF2B5EF4-FFF2-40B4-BE49-F238E27FC236}">
                <a16:creationId xmlns:a16="http://schemas.microsoft.com/office/drawing/2014/main" id="{C33854E8-0349-4F18-A021-13EACD2AB108}"/>
              </a:ext>
            </a:extLst>
          </p:cNvPr>
          <p:cNvCxnSpPr>
            <a:cxnSpLocks noChangeShapeType="1"/>
            <a:stCxn id="7171" idx="0"/>
            <a:endCxn id="7178" idx="2"/>
          </p:cNvCxnSpPr>
          <p:nvPr/>
        </p:nvCxnSpPr>
        <p:spPr bwMode="auto">
          <a:xfrm rot="16200000" flipV="1">
            <a:off x="3381375" y="2276475"/>
            <a:ext cx="247650" cy="1447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0" name="Straight Arrow Connector 46">
            <a:extLst>
              <a:ext uri="{FF2B5EF4-FFF2-40B4-BE49-F238E27FC236}">
                <a16:creationId xmlns:a16="http://schemas.microsoft.com/office/drawing/2014/main" id="{0D2B2C3C-6FA4-498C-9CB6-F2C3B061B9B1}"/>
              </a:ext>
            </a:extLst>
          </p:cNvPr>
          <p:cNvCxnSpPr>
            <a:cxnSpLocks noChangeShapeType="1"/>
            <a:stCxn id="7178" idx="0"/>
            <a:endCxn id="7172" idx="3"/>
          </p:cNvCxnSpPr>
          <p:nvPr/>
        </p:nvCxnSpPr>
        <p:spPr bwMode="auto">
          <a:xfrm rot="16200000" flipV="1">
            <a:off x="2120900" y="1758950"/>
            <a:ext cx="495300" cy="825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81" name="Rectangle 48">
            <a:extLst>
              <a:ext uri="{FF2B5EF4-FFF2-40B4-BE49-F238E27FC236}">
                <a16:creationId xmlns:a16="http://schemas.microsoft.com/office/drawing/2014/main" id="{F66A7466-728B-41CF-9C08-322EC7424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771650"/>
            <a:ext cx="12954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Middle lamellae</a:t>
            </a:r>
          </a:p>
        </p:txBody>
      </p:sp>
      <p:cxnSp>
        <p:nvCxnSpPr>
          <p:cNvPr id="7182" name="Straight Arrow Connector 51">
            <a:extLst>
              <a:ext uri="{FF2B5EF4-FFF2-40B4-BE49-F238E27FC236}">
                <a16:creationId xmlns:a16="http://schemas.microsoft.com/office/drawing/2014/main" id="{3E26A573-5B3E-443C-944C-922A99228508}"/>
              </a:ext>
            </a:extLst>
          </p:cNvPr>
          <p:cNvCxnSpPr>
            <a:cxnSpLocks noChangeShapeType="1"/>
            <a:stCxn id="7174" idx="0"/>
            <a:endCxn id="7181" idx="2"/>
          </p:cNvCxnSpPr>
          <p:nvPr/>
        </p:nvCxnSpPr>
        <p:spPr bwMode="auto">
          <a:xfrm rot="5400000" flipH="1" flipV="1">
            <a:off x="5508625" y="1927225"/>
            <a:ext cx="400050" cy="698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83" name="TextBox 52">
            <a:extLst>
              <a:ext uri="{FF2B5EF4-FFF2-40B4-BE49-F238E27FC236}">
                <a16:creationId xmlns:a16="http://schemas.microsoft.com/office/drawing/2014/main" id="{44BDBAFB-41B3-46FE-B8C8-5CC5F1EDF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929063"/>
            <a:ext cx="912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Animals</a:t>
            </a:r>
          </a:p>
        </p:txBody>
      </p:sp>
      <p:cxnSp>
        <p:nvCxnSpPr>
          <p:cNvPr id="7184" name="Straight Connector 54">
            <a:extLst>
              <a:ext uri="{FF2B5EF4-FFF2-40B4-BE49-F238E27FC236}">
                <a16:creationId xmlns:a16="http://schemas.microsoft.com/office/drawing/2014/main" id="{3C038FD5-B4BB-41ED-9A0B-4AAB0D134D97}"/>
              </a:ext>
            </a:extLst>
          </p:cNvPr>
          <p:cNvCxnSpPr>
            <a:cxnSpLocks noChangeShapeType="1"/>
            <a:stCxn id="7171" idx="2"/>
            <a:endCxn id="7183" idx="0"/>
          </p:cNvCxnSpPr>
          <p:nvPr/>
        </p:nvCxnSpPr>
        <p:spPr bwMode="auto">
          <a:xfrm rot="16200000" flipH="1">
            <a:off x="4140200" y="3803650"/>
            <a:ext cx="214313" cy="3651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185" name="Rectangle 48">
            <a:extLst>
              <a:ext uri="{FF2B5EF4-FFF2-40B4-BE49-F238E27FC236}">
                <a16:creationId xmlns:a16="http://schemas.microsoft.com/office/drawing/2014/main" id="{B5C7D2A4-9CFC-45EA-894E-854093114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4196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Cell to cell </a:t>
            </a:r>
          </a:p>
        </p:txBody>
      </p:sp>
      <p:sp>
        <p:nvSpPr>
          <p:cNvPr id="7186" name="Rectangle 48">
            <a:extLst>
              <a:ext uri="{FF2B5EF4-FFF2-40B4-BE49-F238E27FC236}">
                <a16:creationId xmlns:a16="http://schemas.microsoft.com/office/drawing/2014/main" id="{D465B58E-7F74-47C3-8A00-08C611D9A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4577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Cell to ECM</a:t>
            </a:r>
          </a:p>
        </p:txBody>
      </p:sp>
      <p:sp>
        <p:nvSpPr>
          <p:cNvPr id="7187" name="Rectangle 48">
            <a:extLst>
              <a:ext uri="{FF2B5EF4-FFF2-40B4-BE49-F238E27FC236}">
                <a16:creationId xmlns:a16="http://schemas.microsoft.com/office/drawing/2014/main" id="{D4BD5661-2E98-49B6-9D55-E9B792A59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1054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Adherens</a:t>
            </a:r>
          </a:p>
        </p:txBody>
      </p:sp>
      <p:sp>
        <p:nvSpPr>
          <p:cNvPr id="7188" name="Rectangle 48">
            <a:extLst>
              <a:ext uri="{FF2B5EF4-FFF2-40B4-BE49-F238E27FC236}">
                <a16:creationId xmlns:a16="http://schemas.microsoft.com/office/drawing/2014/main" id="{E7EB6F17-AD92-41B5-8284-4765FFFDD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200" y="50673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89" name="Rectangle 48">
            <a:extLst>
              <a:ext uri="{FF2B5EF4-FFF2-40B4-BE49-F238E27FC236}">
                <a16:creationId xmlns:a16="http://schemas.microsoft.com/office/drawing/2014/main" id="{C9A0802F-23C1-4148-8246-EA3ADAE2C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00" y="56007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90" name="Rectangle 48">
            <a:extLst>
              <a:ext uri="{FF2B5EF4-FFF2-40B4-BE49-F238E27FC236}">
                <a16:creationId xmlns:a16="http://schemas.microsoft.com/office/drawing/2014/main" id="{86E46161-4BA2-438B-99F3-67DE47973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0198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91" name="Rectangle 48">
            <a:extLst>
              <a:ext uri="{FF2B5EF4-FFF2-40B4-BE49-F238E27FC236}">
                <a16:creationId xmlns:a16="http://schemas.microsoft.com/office/drawing/2014/main" id="{C018E699-3633-4654-B3C7-D81258771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0" y="64389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92" name="Rectangle 48">
            <a:extLst>
              <a:ext uri="{FF2B5EF4-FFF2-40B4-BE49-F238E27FC236}">
                <a16:creationId xmlns:a16="http://schemas.microsoft.com/office/drawing/2014/main" id="{B01D5C26-E5F0-438D-B444-62FE11418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9800" y="50292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u="sng"/>
          </a:p>
        </p:txBody>
      </p:sp>
      <p:sp>
        <p:nvSpPr>
          <p:cNvPr id="7193" name="Rectangle 48">
            <a:extLst>
              <a:ext uri="{FF2B5EF4-FFF2-40B4-BE49-F238E27FC236}">
                <a16:creationId xmlns:a16="http://schemas.microsoft.com/office/drawing/2014/main" id="{7300CC7F-E371-4023-8637-308EB6020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029200"/>
            <a:ext cx="14478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Focal adhesions</a:t>
            </a:r>
          </a:p>
        </p:txBody>
      </p:sp>
      <p:sp>
        <p:nvSpPr>
          <p:cNvPr id="7194" name="Rectangle 48">
            <a:extLst>
              <a:ext uri="{FF2B5EF4-FFF2-40B4-BE49-F238E27FC236}">
                <a16:creationId xmlns:a16="http://schemas.microsoft.com/office/drawing/2014/main" id="{3C2514E5-8E49-4CE2-800D-05A1B960D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64389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altLang="en-US" sz="1600" u="sng"/>
          </a:p>
        </p:txBody>
      </p:sp>
      <p:sp>
        <p:nvSpPr>
          <p:cNvPr id="7195" name="Rectangle 48">
            <a:extLst>
              <a:ext uri="{FF2B5EF4-FFF2-40B4-BE49-F238E27FC236}">
                <a16:creationId xmlns:a16="http://schemas.microsoft.com/office/drawing/2014/main" id="{9F3DA916-8EF3-4273-96D0-79A16C609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0200" y="5867400"/>
            <a:ext cx="736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Actin</a:t>
            </a:r>
            <a:endParaRPr lang="en-US" altLang="en-US" sz="1600"/>
          </a:p>
        </p:txBody>
      </p:sp>
      <p:cxnSp>
        <p:nvCxnSpPr>
          <p:cNvPr id="7196" name="Straight Arrow Connector 71">
            <a:extLst>
              <a:ext uri="{FF2B5EF4-FFF2-40B4-BE49-F238E27FC236}">
                <a16:creationId xmlns:a16="http://schemas.microsoft.com/office/drawing/2014/main" id="{D9ACF6B5-9591-46D7-8901-9852DCA757E0}"/>
              </a:ext>
            </a:extLst>
          </p:cNvPr>
          <p:cNvCxnSpPr>
            <a:cxnSpLocks noChangeShapeType="1"/>
            <a:stCxn id="7185" idx="1"/>
            <a:endCxn id="7187" idx="0"/>
          </p:cNvCxnSpPr>
          <p:nvPr/>
        </p:nvCxnSpPr>
        <p:spPr bwMode="auto">
          <a:xfrm rot="10800000" flipV="1">
            <a:off x="1257300" y="4572000"/>
            <a:ext cx="647700" cy="533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7" name="Straight Arrow Connector 73">
            <a:extLst>
              <a:ext uri="{FF2B5EF4-FFF2-40B4-BE49-F238E27FC236}">
                <a16:creationId xmlns:a16="http://schemas.microsoft.com/office/drawing/2014/main" id="{AD70CE47-0885-4483-AF18-BBA7D682654E}"/>
              </a:ext>
            </a:extLst>
          </p:cNvPr>
          <p:cNvCxnSpPr>
            <a:cxnSpLocks noChangeShapeType="1"/>
            <a:stCxn id="7185" idx="3"/>
            <a:endCxn id="7188" idx="0"/>
          </p:cNvCxnSpPr>
          <p:nvPr/>
        </p:nvCxnSpPr>
        <p:spPr bwMode="auto">
          <a:xfrm>
            <a:off x="3048000" y="4572000"/>
            <a:ext cx="203200" cy="495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8" name="Straight Arrow Connector 75">
            <a:extLst>
              <a:ext uri="{FF2B5EF4-FFF2-40B4-BE49-F238E27FC236}">
                <a16:creationId xmlns:a16="http://schemas.microsoft.com/office/drawing/2014/main" id="{8573457E-ADE4-49DE-A787-A9A43FE92320}"/>
              </a:ext>
            </a:extLst>
          </p:cNvPr>
          <p:cNvCxnSpPr>
            <a:cxnSpLocks noChangeShapeType="1"/>
            <a:stCxn id="7187" idx="2"/>
            <a:endCxn id="7191" idx="0"/>
          </p:cNvCxnSpPr>
          <p:nvPr/>
        </p:nvCxnSpPr>
        <p:spPr bwMode="auto">
          <a:xfrm rot="16200000" flipH="1">
            <a:off x="1320800" y="5346700"/>
            <a:ext cx="1028700" cy="1155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9" name="Straight Arrow Connector 77">
            <a:extLst>
              <a:ext uri="{FF2B5EF4-FFF2-40B4-BE49-F238E27FC236}">
                <a16:creationId xmlns:a16="http://schemas.microsoft.com/office/drawing/2014/main" id="{CCBB151C-F31E-49C2-9274-5AD8001D6F9E}"/>
              </a:ext>
            </a:extLst>
          </p:cNvPr>
          <p:cNvCxnSpPr>
            <a:cxnSpLocks noChangeShapeType="1"/>
            <a:stCxn id="7188" idx="2"/>
            <a:endCxn id="7191" idx="0"/>
          </p:cNvCxnSpPr>
          <p:nvPr/>
        </p:nvCxnSpPr>
        <p:spPr bwMode="auto">
          <a:xfrm rot="5400000">
            <a:off x="2317750" y="5505450"/>
            <a:ext cx="1028700" cy="838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0" name="Straight Arrow Connector 79">
            <a:extLst>
              <a:ext uri="{FF2B5EF4-FFF2-40B4-BE49-F238E27FC236}">
                <a16:creationId xmlns:a16="http://schemas.microsoft.com/office/drawing/2014/main" id="{86CB30C9-50F4-4018-9EBC-27DF68E6F837}"/>
              </a:ext>
            </a:extLst>
          </p:cNvPr>
          <p:cNvCxnSpPr>
            <a:cxnSpLocks noChangeShapeType="1"/>
            <a:stCxn id="7192" idx="2"/>
            <a:endCxn id="7194" idx="0"/>
          </p:cNvCxnSpPr>
          <p:nvPr/>
        </p:nvCxnSpPr>
        <p:spPr bwMode="auto">
          <a:xfrm rot="16200000" flipH="1">
            <a:off x="5041900" y="5334000"/>
            <a:ext cx="1066800" cy="1143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1" name="Straight Arrow Connector 81">
            <a:extLst>
              <a:ext uri="{FF2B5EF4-FFF2-40B4-BE49-F238E27FC236}">
                <a16:creationId xmlns:a16="http://schemas.microsoft.com/office/drawing/2014/main" id="{BF252FD0-CFF5-4BC6-8AB7-A581052FB671}"/>
              </a:ext>
            </a:extLst>
          </p:cNvPr>
          <p:cNvCxnSpPr>
            <a:cxnSpLocks noChangeShapeType="1"/>
            <a:stCxn id="7193" idx="2"/>
            <a:endCxn id="7194" idx="0"/>
          </p:cNvCxnSpPr>
          <p:nvPr/>
        </p:nvCxnSpPr>
        <p:spPr bwMode="auto">
          <a:xfrm flipH="1">
            <a:off x="6146800" y="5348288"/>
            <a:ext cx="825500" cy="10763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2" name="Straight Arrow Connector 83">
            <a:extLst>
              <a:ext uri="{FF2B5EF4-FFF2-40B4-BE49-F238E27FC236}">
                <a16:creationId xmlns:a16="http://schemas.microsoft.com/office/drawing/2014/main" id="{75A62B36-4537-49B8-9E06-702FD658E023}"/>
              </a:ext>
            </a:extLst>
          </p:cNvPr>
          <p:cNvCxnSpPr>
            <a:cxnSpLocks noChangeShapeType="1"/>
            <a:stCxn id="7186" idx="2"/>
            <a:endCxn id="7192" idx="0"/>
          </p:cNvCxnSpPr>
          <p:nvPr/>
        </p:nvCxnSpPr>
        <p:spPr bwMode="auto">
          <a:xfrm rot="5400000">
            <a:off x="5435600" y="4330700"/>
            <a:ext cx="266700" cy="1130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3" name="Straight Arrow Connector 85">
            <a:extLst>
              <a:ext uri="{FF2B5EF4-FFF2-40B4-BE49-F238E27FC236}">
                <a16:creationId xmlns:a16="http://schemas.microsoft.com/office/drawing/2014/main" id="{705945CF-EC83-485A-98C8-5A45FCC37EAC}"/>
              </a:ext>
            </a:extLst>
          </p:cNvPr>
          <p:cNvCxnSpPr>
            <a:cxnSpLocks noChangeShapeType="1"/>
            <a:stCxn id="7186" idx="2"/>
          </p:cNvCxnSpPr>
          <p:nvPr/>
        </p:nvCxnSpPr>
        <p:spPr bwMode="auto">
          <a:xfrm rot="16200000" flipH="1">
            <a:off x="6515100" y="4381500"/>
            <a:ext cx="266700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204" name="TextBox 86">
            <a:extLst>
              <a:ext uri="{FF2B5EF4-FFF2-40B4-BE49-F238E27FC236}">
                <a16:creationId xmlns:a16="http://schemas.microsoft.com/office/drawing/2014/main" id="{AB0E552D-C041-4663-9A5F-796489085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3438" y="5681663"/>
            <a:ext cx="639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CAM</a:t>
            </a:r>
          </a:p>
        </p:txBody>
      </p:sp>
      <p:sp>
        <p:nvSpPr>
          <p:cNvPr id="7205" name="TextBox 87">
            <a:extLst>
              <a:ext uri="{FF2B5EF4-FFF2-40B4-BE49-F238E27FC236}">
                <a16:creationId xmlns:a16="http://schemas.microsoft.com/office/drawing/2014/main" id="{C72463B2-5060-463B-B41D-C73C28284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638800"/>
            <a:ext cx="6397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CAM</a:t>
            </a:r>
          </a:p>
        </p:txBody>
      </p:sp>
      <p:cxnSp>
        <p:nvCxnSpPr>
          <p:cNvPr id="7206" name="Shape 89">
            <a:extLst>
              <a:ext uri="{FF2B5EF4-FFF2-40B4-BE49-F238E27FC236}">
                <a16:creationId xmlns:a16="http://schemas.microsoft.com/office/drawing/2014/main" id="{CC0E233B-1090-4A08-AD14-9F0D7DDCE769}"/>
              </a:ext>
            </a:extLst>
          </p:cNvPr>
          <p:cNvCxnSpPr>
            <a:cxnSpLocks noChangeShapeType="1"/>
            <a:stCxn id="7191" idx="1"/>
            <a:endCxn id="7190" idx="2"/>
          </p:cNvCxnSpPr>
          <p:nvPr/>
        </p:nvCxnSpPr>
        <p:spPr bwMode="auto">
          <a:xfrm rot="10800000">
            <a:off x="254000" y="6362700"/>
            <a:ext cx="1905000" cy="2476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7" name="Shape 91">
            <a:extLst>
              <a:ext uri="{FF2B5EF4-FFF2-40B4-BE49-F238E27FC236}">
                <a16:creationId xmlns:a16="http://schemas.microsoft.com/office/drawing/2014/main" id="{7EAAE146-E9E6-46F6-9433-89A9FEFD8A61}"/>
              </a:ext>
            </a:extLst>
          </p:cNvPr>
          <p:cNvCxnSpPr>
            <a:cxnSpLocks noChangeShapeType="1"/>
            <a:stCxn id="7190" idx="0"/>
            <a:endCxn id="7187" idx="1"/>
          </p:cNvCxnSpPr>
          <p:nvPr/>
        </p:nvCxnSpPr>
        <p:spPr bwMode="auto">
          <a:xfrm rot="5400000" flipH="1" flipV="1">
            <a:off x="88900" y="5422900"/>
            <a:ext cx="762000" cy="4318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8" name="Shape 93">
            <a:extLst>
              <a:ext uri="{FF2B5EF4-FFF2-40B4-BE49-F238E27FC236}">
                <a16:creationId xmlns:a16="http://schemas.microsoft.com/office/drawing/2014/main" id="{DF0288D5-EA0A-42B8-B13A-7FD1E3287119}"/>
              </a:ext>
            </a:extLst>
          </p:cNvPr>
          <p:cNvCxnSpPr>
            <a:cxnSpLocks noChangeShapeType="1"/>
            <a:stCxn id="7191" idx="3"/>
            <a:endCxn id="7189" idx="2"/>
          </p:cNvCxnSpPr>
          <p:nvPr/>
        </p:nvCxnSpPr>
        <p:spPr bwMode="auto">
          <a:xfrm flipV="1">
            <a:off x="2667000" y="5943600"/>
            <a:ext cx="1574800" cy="666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09" name="Shape 95">
            <a:extLst>
              <a:ext uri="{FF2B5EF4-FFF2-40B4-BE49-F238E27FC236}">
                <a16:creationId xmlns:a16="http://schemas.microsoft.com/office/drawing/2014/main" id="{A3240C4C-C1AB-4A2A-BB63-D007689951D4}"/>
              </a:ext>
            </a:extLst>
          </p:cNvPr>
          <p:cNvCxnSpPr>
            <a:cxnSpLocks noChangeShapeType="1"/>
            <a:stCxn id="7189" idx="0"/>
            <a:endCxn id="7188" idx="3"/>
          </p:cNvCxnSpPr>
          <p:nvPr/>
        </p:nvCxnSpPr>
        <p:spPr bwMode="auto">
          <a:xfrm rot="16200000" flipV="1">
            <a:off x="3692525" y="5051425"/>
            <a:ext cx="361950" cy="7366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0" name="Curved Connector 97">
            <a:extLst>
              <a:ext uri="{FF2B5EF4-FFF2-40B4-BE49-F238E27FC236}">
                <a16:creationId xmlns:a16="http://schemas.microsoft.com/office/drawing/2014/main" id="{151B04EA-7AA5-498C-937C-FF0A9B3F0813}"/>
              </a:ext>
            </a:extLst>
          </p:cNvPr>
          <p:cNvCxnSpPr>
            <a:cxnSpLocks noChangeShapeType="1"/>
            <a:stCxn id="7194" idx="1"/>
            <a:endCxn id="7189" idx="2"/>
          </p:cNvCxnSpPr>
          <p:nvPr/>
        </p:nvCxnSpPr>
        <p:spPr bwMode="auto">
          <a:xfrm rot="10800000">
            <a:off x="4241800" y="5943600"/>
            <a:ext cx="1651000" cy="666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1" name="Shape 100">
            <a:extLst>
              <a:ext uri="{FF2B5EF4-FFF2-40B4-BE49-F238E27FC236}">
                <a16:creationId xmlns:a16="http://schemas.microsoft.com/office/drawing/2014/main" id="{DED2463F-5D19-4FDD-A8D3-FE247014C7A1}"/>
              </a:ext>
            </a:extLst>
          </p:cNvPr>
          <p:cNvCxnSpPr>
            <a:cxnSpLocks noChangeShapeType="1"/>
            <a:stCxn id="7194" idx="3"/>
            <a:endCxn id="7195" idx="2"/>
          </p:cNvCxnSpPr>
          <p:nvPr/>
        </p:nvCxnSpPr>
        <p:spPr bwMode="auto">
          <a:xfrm flipV="1">
            <a:off x="6400800" y="6172200"/>
            <a:ext cx="1917700" cy="4381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2" name="Shape 102">
            <a:extLst>
              <a:ext uri="{FF2B5EF4-FFF2-40B4-BE49-F238E27FC236}">
                <a16:creationId xmlns:a16="http://schemas.microsoft.com/office/drawing/2014/main" id="{71BB4408-0AC3-4B45-98B8-2BC91EF37446}"/>
              </a:ext>
            </a:extLst>
          </p:cNvPr>
          <p:cNvCxnSpPr>
            <a:cxnSpLocks noChangeShapeType="1"/>
            <a:stCxn id="7195" idx="0"/>
            <a:endCxn id="7193" idx="3"/>
          </p:cNvCxnSpPr>
          <p:nvPr/>
        </p:nvCxnSpPr>
        <p:spPr bwMode="auto">
          <a:xfrm rot="5400000" flipH="1">
            <a:off x="7678737" y="5213351"/>
            <a:ext cx="671513" cy="608012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3" name="Shape 104">
            <a:extLst>
              <a:ext uri="{FF2B5EF4-FFF2-40B4-BE49-F238E27FC236}">
                <a16:creationId xmlns:a16="http://schemas.microsoft.com/office/drawing/2014/main" id="{AAFF46E1-F11E-4C32-A951-98B2FA6E9823}"/>
              </a:ext>
            </a:extLst>
          </p:cNvPr>
          <p:cNvCxnSpPr>
            <a:cxnSpLocks noChangeShapeType="1"/>
            <a:stCxn id="7189" idx="0"/>
            <a:endCxn id="7192" idx="1"/>
          </p:cNvCxnSpPr>
          <p:nvPr/>
        </p:nvCxnSpPr>
        <p:spPr bwMode="auto">
          <a:xfrm rot="5400000" flipH="1" flipV="1">
            <a:off x="4295775" y="5146675"/>
            <a:ext cx="400050" cy="5080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4" name="Straight Arrow Connector 106">
            <a:extLst>
              <a:ext uri="{FF2B5EF4-FFF2-40B4-BE49-F238E27FC236}">
                <a16:creationId xmlns:a16="http://schemas.microsoft.com/office/drawing/2014/main" id="{EECFCF51-1FC0-4746-B844-4B0B6B8A71F8}"/>
              </a:ext>
            </a:extLst>
          </p:cNvPr>
          <p:cNvCxnSpPr>
            <a:cxnSpLocks noChangeShapeType="1"/>
            <a:stCxn id="7171" idx="2"/>
            <a:endCxn id="7185" idx="0"/>
          </p:cNvCxnSpPr>
          <p:nvPr/>
        </p:nvCxnSpPr>
        <p:spPr bwMode="auto">
          <a:xfrm rot="5400000">
            <a:off x="3000375" y="3190875"/>
            <a:ext cx="704850" cy="1752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5" name="Straight Arrow Connector 108">
            <a:extLst>
              <a:ext uri="{FF2B5EF4-FFF2-40B4-BE49-F238E27FC236}">
                <a16:creationId xmlns:a16="http://schemas.microsoft.com/office/drawing/2014/main" id="{94C76B26-3469-4E7B-9CA1-05A25A7A72FB}"/>
              </a:ext>
            </a:extLst>
          </p:cNvPr>
          <p:cNvCxnSpPr>
            <a:cxnSpLocks noChangeShapeType="1"/>
            <a:stCxn id="7171" idx="2"/>
            <a:endCxn id="7186" idx="0"/>
          </p:cNvCxnSpPr>
          <p:nvPr/>
        </p:nvCxnSpPr>
        <p:spPr bwMode="auto">
          <a:xfrm rot="16200000" flipH="1">
            <a:off x="4810125" y="3133725"/>
            <a:ext cx="742950" cy="1905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6" name="Straight Arrow Connector 110">
            <a:extLst>
              <a:ext uri="{FF2B5EF4-FFF2-40B4-BE49-F238E27FC236}">
                <a16:creationId xmlns:a16="http://schemas.microsoft.com/office/drawing/2014/main" id="{EFB54B95-9F12-412F-8E00-DA6EBA0A833D}"/>
              </a:ext>
            </a:extLst>
          </p:cNvPr>
          <p:cNvCxnSpPr>
            <a:cxnSpLocks noChangeShapeType="1"/>
            <a:stCxn id="7171" idx="1"/>
            <a:endCxn id="7219" idx="3"/>
          </p:cNvCxnSpPr>
          <p:nvPr/>
        </p:nvCxnSpPr>
        <p:spPr bwMode="auto">
          <a:xfrm rot="10800000" flipV="1">
            <a:off x="2438400" y="3419475"/>
            <a:ext cx="1219200" cy="95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217" name="Straight Arrow Connector 111">
            <a:extLst>
              <a:ext uri="{FF2B5EF4-FFF2-40B4-BE49-F238E27FC236}">
                <a16:creationId xmlns:a16="http://schemas.microsoft.com/office/drawing/2014/main" id="{3D62621A-91D9-45B9-A4FE-2F4FD72AE8F6}"/>
              </a:ext>
            </a:extLst>
          </p:cNvPr>
          <p:cNvCxnSpPr>
            <a:cxnSpLocks noChangeShapeType="1"/>
            <a:stCxn id="7171" idx="3"/>
            <a:endCxn id="7218" idx="1"/>
          </p:cNvCxnSpPr>
          <p:nvPr/>
        </p:nvCxnSpPr>
        <p:spPr bwMode="auto">
          <a:xfrm>
            <a:off x="4800600" y="3419475"/>
            <a:ext cx="457200" cy="95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218" name="Rectangle 48">
            <a:extLst>
              <a:ext uri="{FF2B5EF4-FFF2-40B4-BE49-F238E27FC236}">
                <a16:creationId xmlns:a16="http://schemas.microsoft.com/office/drawing/2014/main" id="{D17160E5-EB33-45A9-B2B3-71167D618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00400"/>
            <a:ext cx="13716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/>
              <a:t>Communication between cells =</a:t>
            </a:r>
            <a:endParaRPr lang="en-US" altLang="en-US" sz="1200" u="sng" dirty="0"/>
          </a:p>
        </p:txBody>
      </p:sp>
      <p:sp>
        <p:nvSpPr>
          <p:cNvPr id="7219" name="Rectangle 48">
            <a:extLst>
              <a:ext uri="{FF2B5EF4-FFF2-40B4-BE49-F238E27FC236}">
                <a16:creationId xmlns:a16="http://schemas.microsoft.com/office/drawing/2014/main" id="{77F87264-B2E7-4E17-A09D-E9A987EE4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00400"/>
            <a:ext cx="13716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dirty="0"/>
              <a:t>Small intestines = </a:t>
            </a:r>
            <a:endParaRPr lang="en-US" altLang="en-US" sz="1200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9BBB5295-2394-4A1A-8C37-676479B5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b="1"/>
              <a:t>Multicellularity-Cell Junctions Key</a:t>
            </a:r>
            <a:endParaRPr lang="en-US" altLang="en-US" sz="4400"/>
          </a:p>
        </p:txBody>
      </p:sp>
      <p:sp>
        <p:nvSpPr>
          <p:cNvPr id="6147" name="Rectangle 48">
            <a:extLst>
              <a:ext uri="{FF2B5EF4-FFF2-40B4-BE49-F238E27FC236}">
                <a16:creationId xmlns:a16="http://schemas.microsoft.com/office/drawing/2014/main" id="{688F88C3-5BF3-47BF-987D-E2CA14AE8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124200"/>
            <a:ext cx="1143000" cy="5905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Cell Junctions</a:t>
            </a:r>
          </a:p>
        </p:txBody>
      </p:sp>
      <p:sp>
        <p:nvSpPr>
          <p:cNvPr id="6148" name="Rectangle 48">
            <a:extLst>
              <a:ext uri="{FF2B5EF4-FFF2-40B4-BE49-F238E27FC236}">
                <a16:creationId xmlns:a16="http://schemas.microsoft.com/office/drawing/2014/main" id="{9D1694BF-89A7-47DA-9450-140839342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7526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E</a:t>
            </a:r>
            <a:endParaRPr lang="en-US" altLang="en-US" u="sng"/>
          </a:p>
        </p:txBody>
      </p:sp>
      <p:sp>
        <p:nvSpPr>
          <p:cNvPr id="6149" name="TextBox 208">
            <a:extLst>
              <a:ext uri="{FF2B5EF4-FFF2-40B4-BE49-F238E27FC236}">
                <a16:creationId xmlns:a16="http://schemas.microsoft.com/office/drawing/2014/main" id="{4951FC4A-BC92-4BC9-B084-91B69749F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133600"/>
            <a:ext cx="5791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1600"/>
              <a:t>Cadherin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Intermediate filament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Tight 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Cements cell walls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plasmodesmata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Actin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Hemidesmosome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Integrin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Desmosome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1600"/>
              <a:t>Gap</a:t>
            </a:r>
          </a:p>
        </p:txBody>
      </p:sp>
      <p:sp>
        <p:nvSpPr>
          <p:cNvPr id="6150" name="Rectangle 48">
            <a:extLst>
              <a:ext uri="{FF2B5EF4-FFF2-40B4-BE49-F238E27FC236}">
                <a16:creationId xmlns:a16="http://schemas.microsoft.com/office/drawing/2014/main" id="{AFF09548-2D7F-4D01-ABBB-60AA1FAE4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4765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D</a:t>
            </a:r>
            <a:endParaRPr lang="en-US" altLang="en-US" u="sng"/>
          </a:p>
        </p:txBody>
      </p:sp>
      <p:cxnSp>
        <p:nvCxnSpPr>
          <p:cNvPr id="6151" name="Straight Connector 34">
            <a:extLst>
              <a:ext uri="{FF2B5EF4-FFF2-40B4-BE49-F238E27FC236}">
                <a16:creationId xmlns:a16="http://schemas.microsoft.com/office/drawing/2014/main" id="{E4578785-2139-4120-9DE3-F3D5EE2A8356}"/>
              </a:ext>
            </a:extLst>
          </p:cNvPr>
          <p:cNvCxnSpPr>
            <a:cxnSpLocks noChangeShapeType="1"/>
            <a:stCxn id="6147" idx="0"/>
            <a:endCxn id="6152" idx="2"/>
          </p:cNvCxnSpPr>
          <p:nvPr/>
        </p:nvCxnSpPr>
        <p:spPr bwMode="auto">
          <a:xfrm rot="16200000" flipV="1">
            <a:off x="4114801" y="3009900"/>
            <a:ext cx="195262" cy="33337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52" name="TextBox 36">
            <a:extLst>
              <a:ext uri="{FF2B5EF4-FFF2-40B4-BE49-F238E27FC236}">
                <a16:creationId xmlns:a16="http://schemas.microsoft.com/office/drawing/2014/main" id="{2CBF06F7-5F32-466F-8CA5-C577C9400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2590800"/>
            <a:ext cx="7540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Plants</a:t>
            </a:r>
          </a:p>
        </p:txBody>
      </p:sp>
      <p:cxnSp>
        <p:nvCxnSpPr>
          <p:cNvPr id="6153" name="Straight Arrow Connector 39">
            <a:extLst>
              <a:ext uri="{FF2B5EF4-FFF2-40B4-BE49-F238E27FC236}">
                <a16:creationId xmlns:a16="http://schemas.microsoft.com/office/drawing/2014/main" id="{172B994B-1BF2-42F4-B309-5A2E9C4185F9}"/>
              </a:ext>
            </a:extLst>
          </p:cNvPr>
          <p:cNvCxnSpPr>
            <a:cxnSpLocks noChangeShapeType="1"/>
            <a:stCxn id="6147" idx="0"/>
            <a:endCxn id="6150" idx="2"/>
          </p:cNvCxnSpPr>
          <p:nvPr/>
        </p:nvCxnSpPr>
        <p:spPr bwMode="auto">
          <a:xfrm rot="5400000" flipH="1" flipV="1">
            <a:off x="4641850" y="2406650"/>
            <a:ext cx="304800" cy="1130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4" name="Rectangle 48">
            <a:extLst>
              <a:ext uri="{FF2B5EF4-FFF2-40B4-BE49-F238E27FC236}">
                <a16:creationId xmlns:a16="http://schemas.microsoft.com/office/drawing/2014/main" id="{ED010BB0-0D88-43E1-8C51-4FA22434F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419350"/>
            <a:ext cx="12954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Communication between cells</a:t>
            </a:r>
          </a:p>
        </p:txBody>
      </p:sp>
      <p:cxnSp>
        <p:nvCxnSpPr>
          <p:cNvPr id="6155" name="Straight Arrow Connector 44">
            <a:extLst>
              <a:ext uri="{FF2B5EF4-FFF2-40B4-BE49-F238E27FC236}">
                <a16:creationId xmlns:a16="http://schemas.microsoft.com/office/drawing/2014/main" id="{77E374C5-3094-4AFA-9C20-8B8E7B6B593B}"/>
              </a:ext>
            </a:extLst>
          </p:cNvPr>
          <p:cNvCxnSpPr>
            <a:cxnSpLocks noChangeShapeType="1"/>
            <a:stCxn id="6147" idx="0"/>
            <a:endCxn id="6154" idx="2"/>
          </p:cNvCxnSpPr>
          <p:nvPr/>
        </p:nvCxnSpPr>
        <p:spPr bwMode="auto">
          <a:xfrm rot="16200000" flipV="1">
            <a:off x="3381375" y="2276475"/>
            <a:ext cx="247650" cy="1447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6" name="Straight Arrow Connector 46">
            <a:extLst>
              <a:ext uri="{FF2B5EF4-FFF2-40B4-BE49-F238E27FC236}">
                <a16:creationId xmlns:a16="http://schemas.microsoft.com/office/drawing/2014/main" id="{E47636E1-E510-4CF2-B684-B2BB693B6013}"/>
              </a:ext>
            </a:extLst>
          </p:cNvPr>
          <p:cNvCxnSpPr>
            <a:cxnSpLocks noChangeShapeType="1"/>
            <a:stCxn id="6154" idx="0"/>
            <a:endCxn id="6148" idx="3"/>
          </p:cNvCxnSpPr>
          <p:nvPr/>
        </p:nvCxnSpPr>
        <p:spPr bwMode="auto">
          <a:xfrm rot="16200000" flipV="1">
            <a:off x="2120900" y="1758950"/>
            <a:ext cx="495300" cy="825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7" name="Rectangle 48">
            <a:extLst>
              <a:ext uri="{FF2B5EF4-FFF2-40B4-BE49-F238E27FC236}">
                <a16:creationId xmlns:a16="http://schemas.microsoft.com/office/drawing/2014/main" id="{2D6D3953-165A-490F-9E62-61C3AF7AE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1771650"/>
            <a:ext cx="12954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Middle lamellae</a:t>
            </a:r>
          </a:p>
        </p:txBody>
      </p:sp>
      <p:cxnSp>
        <p:nvCxnSpPr>
          <p:cNvPr id="6158" name="Straight Arrow Connector 51">
            <a:extLst>
              <a:ext uri="{FF2B5EF4-FFF2-40B4-BE49-F238E27FC236}">
                <a16:creationId xmlns:a16="http://schemas.microsoft.com/office/drawing/2014/main" id="{6D5C3973-795C-41C5-A0A4-822AEEAE9C7F}"/>
              </a:ext>
            </a:extLst>
          </p:cNvPr>
          <p:cNvCxnSpPr>
            <a:cxnSpLocks noChangeShapeType="1"/>
            <a:stCxn id="6150" idx="0"/>
            <a:endCxn id="6157" idx="2"/>
          </p:cNvCxnSpPr>
          <p:nvPr/>
        </p:nvCxnSpPr>
        <p:spPr bwMode="auto">
          <a:xfrm rot="5400000" flipH="1" flipV="1">
            <a:off x="5508625" y="1927225"/>
            <a:ext cx="400050" cy="698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59" name="TextBox 52">
            <a:extLst>
              <a:ext uri="{FF2B5EF4-FFF2-40B4-BE49-F238E27FC236}">
                <a16:creationId xmlns:a16="http://schemas.microsoft.com/office/drawing/2014/main" id="{C8E2BD57-363E-409C-A778-88B834468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929063"/>
            <a:ext cx="9128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Animals</a:t>
            </a:r>
          </a:p>
        </p:txBody>
      </p:sp>
      <p:cxnSp>
        <p:nvCxnSpPr>
          <p:cNvPr id="6160" name="Straight Connector 54">
            <a:extLst>
              <a:ext uri="{FF2B5EF4-FFF2-40B4-BE49-F238E27FC236}">
                <a16:creationId xmlns:a16="http://schemas.microsoft.com/office/drawing/2014/main" id="{86C177C0-8618-4DDE-9BF9-BB45A402672F}"/>
              </a:ext>
            </a:extLst>
          </p:cNvPr>
          <p:cNvCxnSpPr>
            <a:cxnSpLocks noChangeShapeType="1"/>
            <a:stCxn id="6147" idx="2"/>
            <a:endCxn id="6159" idx="0"/>
          </p:cNvCxnSpPr>
          <p:nvPr/>
        </p:nvCxnSpPr>
        <p:spPr bwMode="auto">
          <a:xfrm rot="16200000" flipH="1">
            <a:off x="4140200" y="3803650"/>
            <a:ext cx="214313" cy="36513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6161" name="Rectangle 48">
            <a:extLst>
              <a:ext uri="{FF2B5EF4-FFF2-40B4-BE49-F238E27FC236}">
                <a16:creationId xmlns:a16="http://schemas.microsoft.com/office/drawing/2014/main" id="{ADFD22CF-4762-4742-80F9-49D45EAF2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4196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Cell to cell </a:t>
            </a:r>
          </a:p>
        </p:txBody>
      </p:sp>
      <p:sp>
        <p:nvSpPr>
          <p:cNvPr id="6162" name="Rectangle 48">
            <a:extLst>
              <a:ext uri="{FF2B5EF4-FFF2-40B4-BE49-F238E27FC236}">
                <a16:creationId xmlns:a16="http://schemas.microsoft.com/office/drawing/2014/main" id="{0108DF6E-495B-4035-B8E8-C382E9DAA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4577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Cell to ECM</a:t>
            </a:r>
          </a:p>
        </p:txBody>
      </p:sp>
      <p:sp>
        <p:nvSpPr>
          <p:cNvPr id="6163" name="Rectangle 48">
            <a:extLst>
              <a:ext uri="{FF2B5EF4-FFF2-40B4-BE49-F238E27FC236}">
                <a16:creationId xmlns:a16="http://schemas.microsoft.com/office/drawing/2014/main" id="{9D38D1E1-7B92-43F1-AA98-F5653F898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5105400"/>
            <a:ext cx="1143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Adherens</a:t>
            </a:r>
          </a:p>
        </p:txBody>
      </p:sp>
      <p:sp>
        <p:nvSpPr>
          <p:cNvPr id="6164" name="Rectangle 48">
            <a:extLst>
              <a:ext uri="{FF2B5EF4-FFF2-40B4-BE49-F238E27FC236}">
                <a16:creationId xmlns:a16="http://schemas.microsoft.com/office/drawing/2014/main" id="{D35C4C8F-7CB8-4762-800B-3AEA55EE5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200" y="50673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I</a:t>
            </a:r>
            <a:endParaRPr lang="en-US" altLang="en-US" u="sng"/>
          </a:p>
        </p:txBody>
      </p:sp>
      <p:sp>
        <p:nvSpPr>
          <p:cNvPr id="6165" name="Rectangle 48">
            <a:extLst>
              <a:ext uri="{FF2B5EF4-FFF2-40B4-BE49-F238E27FC236}">
                <a16:creationId xmlns:a16="http://schemas.microsoft.com/office/drawing/2014/main" id="{9DAEF1E8-C420-4D05-8965-1F7E81043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00" y="56007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B</a:t>
            </a:r>
          </a:p>
        </p:txBody>
      </p:sp>
      <p:sp>
        <p:nvSpPr>
          <p:cNvPr id="6166" name="Rectangle 48">
            <a:extLst>
              <a:ext uri="{FF2B5EF4-FFF2-40B4-BE49-F238E27FC236}">
                <a16:creationId xmlns:a16="http://schemas.microsoft.com/office/drawing/2014/main" id="{1A0C1196-4D28-42F9-9143-84C8FBF04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0198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F</a:t>
            </a:r>
            <a:endParaRPr lang="en-US" altLang="en-US" u="sng"/>
          </a:p>
        </p:txBody>
      </p:sp>
      <p:sp>
        <p:nvSpPr>
          <p:cNvPr id="6167" name="Rectangle 48">
            <a:extLst>
              <a:ext uri="{FF2B5EF4-FFF2-40B4-BE49-F238E27FC236}">
                <a16:creationId xmlns:a16="http://schemas.microsoft.com/office/drawing/2014/main" id="{B441B98E-CBD5-4A23-BC22-6DF694C1F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0" y="64389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A</a:t>
            </a:r>
            <a:endParaRPr lang="en-US" altLang="en-US" u="sng"/>
          </a:p>
        </p:txBody>
      </p:sp>
      <p:sp>
        <p:nvSpPr>
          <p:cNvPr id="6168" name="Rectangle 48">
            <a:extLst>
              <a:ext uri="{FF2B5EF4-FFF2-40B4-BE49-F238E27FC236}">
                <a16:creationId xmlns:a16="http://schemas.microsoft.com/office/drawing/2014/main" id="{E9F1B838-9D3C-453E-94D7-BC0D60A09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9800" y="50292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G</a:t>
            </a:r>
            <a:endParaRPr lang="en-US" altLang="en-US" u="sng"/>
          </a:p>
        </p:txBody>
      </p:sp>
      <p:sp>
        <p:nvSpPr>
          <p:cNvPr id="6169" name="Rectangle 48">
            <a:extLst>
              <a:ext uri="{FF2B5EF4-FFF2-40B4-BE49-F238E27FC236}">
                <a16:creationId xmlns:a16="http://schemas.microsoft.com/office/drawing/2014/main" id="{13E22018-5DA6-432B-A887-32D101D971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5029200"/>
            <a:ext cx="15240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Focal adhesions</a:t>
            </a:r>
          </a:p>
        </p:txBody>
      </p:sp>
      <p:sp>
        <p:nvSpPr>
          <p:cNvPr id="6170" name="Rectangle 48">
            <a:extLst>
              <a:ext uri="{FF2B5EF4-FFF2-40B4-BE49-F238E27FC236}">
                <a16:creationId xmlns:a16="http://schemas.microsoft.com/office/drawing/2014/main" id="{B3FB0318-3558-48CD-BE3B-5160E9702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6438900"/>
            <a:ext cx="508000" cy="3429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u="sng"/>
              <a:t>H</a:t>
            </a:r>
          </a:p>
        </p:txBody>
      </p:sp>
      <p:sp>
        <p:nvSpPr>
          <p:cNvPr id="6171" name="Rectangle 48">
            <a:extLst>
              <a:ext uri="{FF2B5EF4-FFF2-40B4-BE49-F238E27FC236}">
                <a16:creationId xmlns:a16="http://schemas.microsoft.com/office/drawing/2014/main" id="{E027D23E-8E71-4EAA-93DA-E56B88D60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0200" y="5867400"/>
            <a:ext cx="736600" cy="3048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Actin</a:t>
            </a:r>
            <a:endParaRPr lang="en-US" altLang="en-US" sz="1600"/>
          </a:p>
        </p:txBody>
      </p:sp>
      <p:cxnSp>
        <p:nvCxnSpPr>
          <p:cNvPr id="6172" name="Straight Arrow Connector 71">
            <a:extLst>
              <a:ext uri="{FF2B5EF4-FFF2-40B4-BE49-F238E27FC236}">
                <a16:creationId xmlns:a16="http://schemas.microsoft.com/office/drawing/2014/main" id="{9B94CC77-180C-4FDE-AEA2-4EBA4BE42FCC}"/>
              </a:ext>
            </a:extLst>
          </p:cNvPr>
          <p:cNvCxnSpPr>
            <a:cxnSpLocks noChangeShapeType="1"/>
            <a:stCxn id="6161" idx="1"/>
            <a:endCxn id="6163" idx="0"/>
          </p:cNvCxnSpPr>
          <p:nvPr/>
        </p:nvCxnSpPr>
        <p:spPr bwMode="auto">
          <a:xfrm rot="10800000" flipV="1">
            <a:off x="1257300" y="4572000"/>
            <a:ext cx="647700" cy="533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3" name="Straight Arrow Connector 73">
            <a:extLst>
              <a:ext uri="{FF2B5EF4-FFF2-40B4-BE49-F238E27FC236}">
                <a16:creationId xmlns:a16="http://schemas.microsoft.com/office/drawing/2014/main" id="{742ED73F-5C79-4660-85DF-2834AA6CF1D4}"/>
              </a:ext>
            </a:extLst>
          </p:cNvPr>
          <p:cNvCxnSpPr>
            <a:cxnSpLocks noChangeShapeType="1"/>
            <a:stCxn id="6161" idx="3"/>
            <a:endCxn id="6164" idx="0"/>
          </p:cNvCxnSpPr>
          <p:nvPr/>
        </p:nvCxnSpPr>
        <p:spPr bwMode="auto">
          <a:xfrm>
            <a:off x="3048000" y="4572000"/>
            <a:ext cx="203200" cy="495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4" name="Straight Arrow Connector 75">
            <a:extLst>
              <a:ext uri="{FF2B5EF4-FFF2-40B4-BE49-F238E27FC236}">
                <a16:creationId xmlns:a16="http://schemas.microsoft.com/office/drawing/2014/main" id="{865AEA48-D466-41F3-B248-AED118E68DC0}"/>
              </a:ext>
            </a:extLst>
          </p:cNvPr>
          <p:cNvCxnSpPr>
            <a:cxnSpLocks noChangeShapeType="1"/>
            <a:stCxn id="6163" idx="2"/>
            <a:endCxn id="6167" idx="0"/>
          </p:cNvCxnSpPr>
          <p:nvPr/>
        </p:nvCxnSpPr>
        <p:spPr bwMode="auto">
          <a:xfrm rot="16200000" flipH="1">
            <a:off x="1320800" y="5346700"/>
            <a:ext cx="1028700" cy="1155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5" name="Straight Arrow Connector 77">
            <a:extLst>
              <a:ext uri="{FF2B5EF4-FFF2-40B4-BE49-F238E27FC236}">
                <a16:creationId xmlns:a16="http://schemas.microsoft.com/office/drawing/2014/main" id="{85D6F7A9-A434-4A80-B465-6A1677075BDC}"/>
              </a:ext>
            </a:extLst>
          </p:cNvPr>
          <p:cNvCxnSpPr>
            <a:cxnSpLocks noChangeShapeType="1"/>
            <a:stCxn id="6164" idx="2"/>
            <a:endCxn id="6167" idx="0"/>
          </p:cNvCxnSpPr>
          <p:nvPr/>
        </p:nvCxnSpPr>
        <p:spPr bwMode="auto">
          <a:xfrm rot="5400000">
            <a:off x="2317750" y="5505450"/>
            <a:ext cx="1028700" cy="838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6" name="Straight Arrow Connector 79">
            <a:extLst>
              <a:ext uri="{FF2B5EF4-FFF2-40B4-BE49-F238E27FC236}">
                <a16:creationId xmlns:a16="http://schemas.microsoft.com/office/drawing/2014/main" id="{C3AE482E-40F7-44DC-9696-72FA493D710F}"/>
              </a:ext>
            </a:extLst>
          </p:cNvPr>
          <p:cNvCxnSpPr>
            <a:cxnSpLocks noChangeShapeType="1"/>
            <a:stCxn id="6168" idx="2"/>
            <a:endCxn id="6170" idx="0"/>
          </p:cNvCxnSpPr>
          <p:nvPr/>
        </p:nvCxnSpPr>
        <p:spPr bwMode="auto">
          <a:xfrm rot="16200000" flipH="1">
            <a:off x="5041900" y="5334000"/>
            <a:ext cx="1066800" cy="1143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7" name="Straight Arrow Connector 81">
            <a:extLst>
              <a:ext uri="{FF2B5EF4-FFF2-40B4-BE49-F238E27FC236}">
                <a16:creationId xmlns:a16="http://schemas.microsoft.com/office/drawing/2014/main" id="{7AE5E95C-3426-429A-BB2D-7F84DEC3B533}"/>
              </a:ext>
            </a:extLst>
          </p:cNvPr>
          <p:cNvCxnSpPr>
            <a:cxnSpLocks noChangeShapeType="1"/>
            <a:stCxn id="6169" idx="2"/>
            <a:endCxn id="6170" idx="0"/>
          </p:cNvCxnSpPr>
          <p:nvPr/>
        </p:nvCxnSpPr>
        <p:spPr bwMode="auto">
          <a:xfrm flipH="1">
            <a:off x="6146800" y="5348288"/>
            <a:ext cx="787400" cy="10763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8" name="Straight Arrow Connector 83">
            <a:extLst>
              <a:ext uri="{FF2B5EF4-FFF2-40B4-BE49-F238E27FC236}">
                <a16:creationId xmlns:a16="http://schemas.microsoft.com/office/drawing/2014/main" id="{4E03CF95-C802-4716-A1EE-98C350152892}"/>
              </a:ext>
            </a:extLst>
          </p:cNvPr>
          <p:cNvCxnSpPr>
            <a:cxnSpLocks noChangeShapeType="1"/>
            <a:stCxn id="6162" idx="2"/>
            <a:endCxn id="6168" idx="0"/>
          </p:cNvCxnSpPr>
          <p:nvPr/>
        </p:nvCxnSpPr>
        <p:spPr bwMode="auto">
          <a:xfrm rot="5400000">
            <a:off x="5435600" y="4330700"/>
            <a:ext cx="266700" cy="11303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9" name="Straight Arrow Connector 85">
            <a:extLst>
              <a:ext uri="{FF2B5EF4-FFF2-40B4-BE49-F238E27FC236}">
                <a16:creationId xmlns:a16="http://schemas.microsoft.com/office/drawing/2014/main" id="{7927A73F-A9DB-414C-B2DF-6FBA7E0AFB68}"/>
              </a:ext>
            </a:extLst>
          </p:cNvPr>
          <p:cNvCxnSpPr>
            <a:cxnSpLocks noChangeShapeType="1"/>
            <a:stCxn id="6162" idx="2"/>
          </p:cNvCxnSpPr>
          <p:nvPr/>
        </p:nvCxnSpPr>
        <p:spPr bwMode="auto">
          <a:xfrm rot="16200000" flipH="1">
            <a:off x="6515100" y="4381500"/>
            <a:ext cx="266700" cy="1028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80" name="TextBox 86">
            <a:extLst>
              <a:ext uri="{FF2B5EF4-FFF2-40B4-BE49-F238E27FC236}">
                <a16:creationId xmlns:a16="http://schemas.microsoft.com/office/drawing/2014/main" id="{D08D16BE-647C-46B8-8692-36FDE2290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3438" y="5681663"/>
            <a:ext cx="639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CAM</a:t>
            </a:r>
          </a:p>
        </p:txBody>
      </p:sp>
      <p:sp>
        <p:nvSpPr>
          <p:cNvPr id="6181" name="TextBox 87">
            <a:extLst>
              <a:ext uri="{FF2B5EF4-FFF2-40B4-BE49-F238E27FC236}">
                <a16:creationId xmlns:a16="http://schemas.microsoft.com/office/drawing/2014/main" id="{69933647-4033-4C20-B1A7-C2FF8C686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638800"/>
            <a:ext cx="6397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/>
              <a:t>CAM</a:t>
            </a:r>
          </a:p>
        </p:txBody>
      </p:sp>
      <p:cxnSp>
        <p:nvCxnSpPr>
          <p:cNvPr id="6182" name="Shape 89">
            <a:extLst>
              <a:ext uri="{FF2B5EF4-FFF2-40B4-BE49-F238E27FC236}">
                <a16:creationId xmlns:a16="http://schemas.microsoft.com/office/drawing/2014/main" id="{7D77DE89-5144-4DA0-8668-43FC2E2A9C86}"/>
              </a:ext>
            </a:extLst>
          </p:cNvPr>
          <p:cNvCxnSpPr>
            <a:cxnSpLocks noChangeShapeType="1"/>
            <a:stCxn id="6167" idx="1"/>
            <a:endCxn id="6166" idx="2"/>
          </p:cNvCxnSpPr>
          <p:nvPr/>
        </p:nvCxnSpPr>
        <p:spPr bwMode="auto">
          <a:xfrm rot="10800000">
            <a:off x="254000" y="6362700"/>
            <a:ext cx="1905000" cy="2476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3" name="Shape 91">
            <a:extLst>
              <a:ext uri="{FF2B5EF4-FFF2-40B4-BE49-F238E27FC236}">
                <a16:creationId xmlns:a16="http://schemas.microsoft.com/office/drawing/2014/main" id="{C5A35E88-0911-4E9F-BA66-A9CE06E35EB3}"/>
              </a:ext>
            </a:extLst>
          </p:cNvPr>
          <p:cNvCxnSpPr>
            <a:cxnSpLocks noChangeShapeType="1"/>
            <a:stCxn id="6166" idx="0"/>
            <a:endCxn id="6163" idx="1"/>
          </p:cNvCxnSpPr>
          <p:nvPr/>
        </p:nvCxnSpPr>
        <p:spPr bwMode="auto">
          <a:xfrm rot="5400000" flipH="1" flipV="1">
            <a:off x="88900" y="5422900"/>
            <a:ext cx="762000" cy="4318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4" name="Shape 93">
            <a:extLst>
              <a:ext uri="{FF2B5EF4-FFF2-40B4-BE49-F238E27FC236}">
                <a16:creationId xmlns:a16="http://schemas.microsoft.com/office/drawing/2014/main" id="{28308DEF-24E2-4525-B354-6EC1C91A4E91}"/>
              </a:ext>
            </a:extLst>
          </p:cNvPr>
          <p:cNvCxnSpPr>
            <a:cxnSpLocks noChangeShapeType="1"/>
            <a:stCxn id="6167" idx="3"/>
            <a:endCxn id="6165" idx="2"/>
          </p:cNvCxnSpPr>
          <p:nvPr/>
        </p:nvCxnSpPr>
        <p:spPr bwMode="auto">
          <a:xfrm flipV="1">
            <a:off x="2667000" y="5943600"/>
            <a:ext cx="1574800" cy="666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5" name="Shape 95">
            <a:extLst>
              <a:ext uri="{FF2B5EF4-FFF2-40B4-BE49-F238E27FC236}">
                <a16:creationId xmlns:a16="http://schemas.microsoft.com/office/drawing/2014/main" id="{34461B15-E4D3-4B4A-8B62-38E7D7E79349}"/>
              </a:ext>
            </a:extLst>
          </p:cNvPr>
          <p:cNvCxnSpPr>
            <a:cxnSpLocks noChangeShapeType="1"/>
            <a:stCxn id="6165" idx="0"/>
            <a:endCxn id="6164" idx="3"/>
          </p:cNvCxnSpPr>
          <p:nvPr/>
        </p:nvCxnSpPr>
        <p:spPr bwMode="auto">
          <a:xfrm rot="16200000" flipV="1">
            <a:off x="3692525" y="5051425"/>
            <a:ext cx="361950" cy="7366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6" name="Curved Connector 97">
            <a:extLst>
              <a:ext uri="{FF2B5EF4-FFF2-40B4-BE49-F238E27FC236}">
                <a16:creationId xmlns:a16="http://schemas.microsoft.com/office/drawing/2014/main" id="{57A7C1EB-CAFB-4751-9D1C-07DC1659428E}"/>
              </a:ext>
            </a:extLst>
          </p:cNvPr>
          <p:cNvCxnSpPr>
            <a:cxnSpLocks noChangeShapeType="1"/>
            <a:stCxn id="6170" idx="1"/>
            <a:endCxn id="6165" idx="2"/>
          </p:cNvCxnSpPr>
          <p:nvPr/>
        </p:nvCxnSpPr>
        <p:spPr bwMode="auto">
          <a:xfrm rot="10800000">
            <a:off x="4241800" y="5943600"/>
            <a:ext cx="1651000" cy="666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7" name="Shape 100">
            <a:extLst>
              <a:ext uri="{FF2B5EF4-FFF2-40B4-BE49-F238E27FC236}">
                <a16:creationId xmlns:a16="http://schemas.microsoft.com/office/drawing/2014/main" id="{848DCF5F-8B5C-4663-861B-5AFD9EA1E61F}"/>
              </a:ext>
            </a:extLst>
          </p:cNvPr>
          <p:cNvCxnSpPr>
            <a:cxnSpLocks noChangeShapeType="1"/>
            <a:stCxn id="6170" idx="3"/>
            <a:endCxn id="6171" idx="2"/>
          </p:cNvCxnSpPr>
          <p:nvPr/>
        </p:nvCxnSpPr>
        <p:spPr bwMode="auto">
          <a:xfrm flipV="1">
            <a:off x="6400800" y="6172200"/>
            <a:ext cx="1917700" cy="4381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8" name="Shape 102">
            <a:extLst>
              <a:ext uri="{FF2B5EF4-FFF2-40B4-BE49-F238E27FC236}">
                <a16:creationId xmlns:a16="http://schemas.microsoft.com/office/drawing/2014/main" id="{7384B055-E0AB-4E77-84DB-62D8EBC7BE03}"/>
              </a:ext>
            </a:extLst>
          </p:cNvPr>
          <p:cNvCxnSpPr>
            <a:cxnSpLocks noChangeShapeType="1"/>
            <a:stCxn id="6171" idx="0"/>
            <a:endCxn id="6169" idx="3"/>
          </p:cNvCxnSpPr>
          <p:nvPr/>
        </p:nvCxnSpPr>
        <p:spPr bwMode="auto">
          <a:xfrm rot="5400000" flipH="1">
            <a:off x="7678737" y="5213351"/>
            <a:ext cx="671513" cy="608012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89" name="Shape 104">
            <a:extLst>
              <a:ext uri="{FF2B5EF4-FFF2-40B4-BE49-F238E27FC236}">
                <a16:creationId xmlns:a16="http://schemas.microsoft.com/office/drawing/2014/main" id="{7252F441-2FA7-4BED-958E-16D9DE48F882}"/>
              </a:ext>
            </a:extLst>
          </p:cNvPr>
          <p:cNvCxnSpPr>
            <a:cxnSpLocks noChangeShapeType="1"/>
            <a:stCxn id="6165" idx="0"/>
            <a:endCxn id="6168" idx="1"/>
          </p:cNvCxnSpPr>
          <p:nvPr/>
        </p:nvCxnSpPr>
        <p:spPr bwMode="auto">
          <a:xfrm rot="5400000" flipH="1" flipV="1">
            <a:off x="4295775" y="5146675"/>
            <a:ext cx="400050" cy="5080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90" name="Straight Arrow Connector 106">
            <a:extLst>
              <a:ext uri="{FF2B5EF4-FFF2-40B4-BE49-F238E27FC236}">
                <a16:creationId xmlns:a16="http://schemas.microsoft.com/office/drawing/2014/main" id="{35F6276B-1CF2-48C7-BE90-4667FF8BC810}"/>
              </a:ext>
            </a:extLst>
          </p:cNvPr>
          <p:cNvCxnSpPr>
            <a:cxnSpLocks noChangeShapeType="1"/>
            <a:stCxn id="6147" idx="2"/>
            <a:endCxn id="6161" idx="0"/>
          </p:cNvCxnSpPr>
          <p:nvPr/>
        </p:nvCxnSpPr>
        <p:spPr bwMode="auto">
          <a:xfrm rot="5400000">
            <a:off x="3000375" y="3190875"/>
            <a:ext cx="704850" cy="1752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91" name="Straight Arrow Connector 108">
            <a:extLst>
              <a:ext uri="{FF2B5EF4-FFF2-40B4-BE49-F238E27FC236}">
                <a16:creationId xmlns:a16="http://schemas.microsoft.com/office/drawing/2014/main" id="{41615F36-C79C-42C9-A4B5-95587270DDA6}"/>
              </a:ext>
            </a:extLst>
          </p:cNvPr>
          <p:cNvCxnSpPr>
            <a:cxnSpLocks noChangeShapeType="1"/>
            <a:stCxn id="6147" idx="2"/>
            <a:endCxn id="6162" idx="0"/>
          </p:cNvCxnSpPr>
          <p:nvPr/>
        </p:nvCxnSpPr>
        <p:spPr bwMode="auto">
          <a:xfrm rot="16200000" flipH="1">
            <a:off x="4810125" y="3133725"/>
            <a:ext cx="742950" cy="1905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92" name="Straight Arrow Connector 110">
            <a:extLst>
              <a:ext uri="{FF2B5EF4-FFF2-40B4-BE49-F238E27FC236}">
                <a16:creationId xmlns:a16="http://schemas.microsoft.com/office/drawing/2014/main" id="{0DA37B0D-1856-4B90-BD24-41D044A7C417}"/>
              </a:ext>
            </a:extLst>
          </p:cNvPr>
          <p:cNvCxnSpPr>
            <a:cxnSpLocks noChangeShapeType="1"/>
            <a:stCxn id="6147" idx="1"/>
            <a:endCxn id="6195" idx="3"/>
          </p:cNvCxnSpPr>
          <p:nvPr/>
        </p:nvCxnSpPr>
        <p:spPr bwMode="auto">
          <a:xfrm rot="10800000" flipV="1">
            <a:off x="2438400" y="3419475"/>
            <a:ext cx="1219200" cy="95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93" name="Straight Arrow Connector 111">
            <a:extLst>
              <a:ext uri="{FF2B5EF4-FFF2-40B4-BE49-F238E27FC236}">
                <a16:creationId xmlns:a16="http://schemas.microsoft.com/office/drawing/2014/main" id="{414F88BD-ED71-4F62-B5E3-11A5D6E235A0}"/>
              </a:ext>
            </a:extLst>
          </p:cNvPr>
          <p:cNvCxnSpPr>
            <a:cxnSpLocks noChangeShapeType="1"/>
            <a:stCxn id="6147" idx="3"/>
            <a:endCxn id="6194" idx="1"/>
          </p:cNvCxnSpPr>
          <p:nvPr/>
        </p:nvCxnSpPr>
        <p:spPr bwMode="auto">
          <a:xfrm>
            <a:off x="4800600" y="3419475"/>
            <a:ext cx="457200" cy="95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94" name="Rectangle 48">
            <a:extLst>
              <a:ext uri="{FF2B5EF4-FFF2-40B4-BE49-F238E27FC236}">
                <a16:creationId xmlns:a16="http://schemas.microsoft.com/office/drawing/2014/main" id="{C49FFF42-EA8C-4894-8A58-98D671D1A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00400"/>
            <a:ext cx="13716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Communication between cells = </a:t>
            </a:r>
            <a:r>
              <a:rPr lang="en-US" altLang="en-US" sz="1200" u="sng"/>
              <a:t>J</a:t>
            </a:r>
          </a:p>
        </p:txBody>
      </p:sp>
      <p:sp>
        <p:nvSpPr>
          <p:cNvPr id="6195" name="Rectangle 48">
            <a:extLst>
              <a:ext uri="{FF2B5EF4-FFF2-40B4-BE49-F238E27FC236}">
                <a16:creationId xmlns:a16="http://schemas.microsoft.com/office/drawing/2014/main" id="{90E36E98-6F56-498C-8A78-B16BE6719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00400"/>
            <a:ext cx="1371600" cy="4572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200"/>
              <a:t>Small intestines = </a:t>
            </a:r>
            <a:r>
              <a:rPr lang="en-US" altLang="en-US" sz="1200" u="sng"/>
              <a:t>C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31"/>
  <p:tag name="MMPROD_UIDATA" val="&lt;database version=&quot;7.0&quot;&gt;&lt;object type=&quot;1&quot; unique_id=&quot;10001&quot;&gt;&lt;object type=&quot;2&quot; unique_id=&quot;10334&quot;&gt;&lt;object type=&quot;3&quot; unique_id=&quot;10335&quot;&gt;&lt;property id=&quot;20148&quot; value=&quot;5&quot;/&gt;&lt;property id=&quot;20300&quot; value=&quot;Slide 1&quot;/&gt;&lt;property id=&quot;20307&quot; value=&quot;317&quot;/&gt;&lt;/object&gt;&lt;object type=&quot;3&quot; unique_id=&quot;10336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33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338&quot;&gt;&lt;property id=&quot;20148&quot; value=&quot;5&quot;/&gt;&lt;property id=&quot;20300&quot; value=&quot;Slide 4 - &amp;quot;Multicellularity-Cell Junctions&amp;quot;&quot;/&gt;&lt;property id=&quot;20307&quot; value=&quot;338&quot;/&gt;&lt;/object&gt;&lt;object type=&quot;3&quot; unique_id=&quot;10339&quot;&gt;&lt;property id=&quot;20148&quot; value=&quot;5&quot;/&gt;&lt;property id=&quot;20300&quot; value=&quot;Slide 5 - &amp;quot;Multicellularity-Cell Junctions Key&amp;quot;&quot;/&gt;&lt;property id=&quot;20307&quot; value=&quot;337&quot;/&gt;&lt;/object&gt;&lt;/object&gt;&lt;object type=&quot;8&quot; unique_id=&quot;1034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204</Words>
  <Application>Microsoft Office PowerPoint</Application>
  <PresentationFormat>On-screen Show (4:3)</PresentationFormat>
  <Paragraphs>67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Multicellularity-Cell Junctions</vt:lpstr>
      <vt:lpstr>Multicellularity-Cell Junctions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176</cp:revision>
  <dcterms:created xsi:type="dcterms:W3CDTF">2005-04-19T02:46:41Z</dcterms:created>
  <dcterms:modified xsi:type="dcterms:W3CDTF">2019-04-25T21:11:16Z</dcterms:modified>
</cp:coreProperties>
</file>