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30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77E816BC-0663-482A-A033-82E978A0340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9CF2C64A-7C6B-4548-B59C-F32263DE242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A77EE34-7300-483B-ABFC-122263E796F8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25CD86E5-7A12-4557-9724-29D940BE2A2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F8829BDD-871C-4828-9049-9BDD472BD8D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62E63C9B-5A75-4B82-8FDA-CB86BF6C0E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2652B66-D9C1-44BA-859C-4C3459D94E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7F6A5939-1E8B-4267-8128-8A677549A2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CBAFD5A-D926-427E-8501-63AFE649F731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CBE15B97-17C2-4C29-9EF1-6D99BF9D9FD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1586BC78-DAC5-44FE-8ABF-48A30A0B83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A090430B-7A94-4717-8DAF-6EF2C5DCFB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2D5A2D63-65BB-437C-8569-EF0EBFE74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4CA023BA-BBA4-492D-A28E-64482B131E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3B530E-CE9F-420E-A83B-32B16BD9671A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967349AA-1D8B-4928-8BB7-88569C21EE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21754C10-2CBE-4E21-B336-07651D0104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3C6F0C00-FE4C-4005-AD44-BDAC34DE18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297C3F-937A-4A25-8622-025C732ACAF7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1430E48-C787-4131-9D2A-567F6C3B1C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00D1707-E1C1-4F5E-9BD1-124749784D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34E151D-98C8-4D5F-B8D6-E33ADE4DD8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B9028-43F5-4B79-9E0A-D8C8EEB7C1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6085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DC34206-D712-4D34-B4CE-F1D3DD7589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9E25261-3F52-4B48-A7C7-9CF74CF718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D738FBA-6DED-485D-A62A-4B31DD0402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13F65-7B5F-4D1F-A1A7-6DE1A490CD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5702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1F25B-7416-4C08-AEC6-DF4EABF908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28720-F44A-4F0E-9E03-647977F340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180987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3B2E7-1DCF-49E5-BD7B-DA5AD3108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B50EB3-D8E4-43EF-AC38-D5353E72F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114302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A9BB0-927E-48CA-8A1D-11DE069FA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2EFA36-1F21-4495-85D8-B4BBD8C2F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205773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B829B-05F4-4240-8E3B-DAEE05E51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FBE7FE-2467-4851-BB1E-09E3D3D5A7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DFD23F-0BA1-48B2-BD53-83E2F0DAEC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366366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9D567-533C-4CD5-8EF4-D404BEE70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86349-CDD3-428C-B658-DE9E8B6B66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FBAAE5-F56C-4C08-A049-ED347B13F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36D737-4D2E-4B70-AAD5-6001ACA267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60618E-3340-43F4-BA3A-9692D7C4C9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79432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0C31C-4592-4DB7-9C59-A0E2848F1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158625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07496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4D9F9-713D-49DE-8060-BC5733A7D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D8F0F3-4175-487A-992F-FF43C2E48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41A56B-FB33-4FB7-99A6-A947865454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48094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A0D45-A4F8-4E2C-AED8-46C1F6FF6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4D21B0-4E4C-48FD-9E65-884C74457B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649067-162B-427D-83A2-F17C5C30E2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526783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8B9D45B-C8CC-4EDB-B4E0-BEEDEBD389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427227F-16C8-4141-B0BF-16CC96CA19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49A50E6-B951-4FE5-95A1-83A90256B1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569D6-57C0-49BA-B0BE-9B67E70C06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40893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C49A2-86F7-4D18-923C-2BB997FBD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8A3325-02F8-4E5A-921A-C5E8D7C16D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41181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A3898D-66FC-46FF-AE9D-DAED151DCF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B7623A-CBC3-4809-9AC3-3E0DAAAED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25482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E79A58D-472B-4D1C-A973-54D3D6CF26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55BA968-1A00-49C0-BBF1-E6E939B9BF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5571CC2-47E3-41A4-A651-1850DA4DF2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F8F44-CDC2-4ED3-AD97-98348EC182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060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7D2A93-80A9-41B1-A60E-72C5D76DE3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A36E0C6-AF6B-4558-AE93-B8E3732202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88C1C79-ED64-4F79-A8D1-FF761EC6E9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06E44-DCB2-4D0F-A372-DA7B6AA953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6305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07C07211-4F2B-4E4C-998B-646FBF7CA2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E6075BF-C1E7-4B87-AC34-B1D9B0C93E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062619A-6B06-4521-9352-A1C23B823D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1CABF-B7B9-4689-B2E5-6DA2639757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939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5C787069-AA9E-4A21-B0F5-9605635A56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19EEC191-8E5E-465C-8253-E87EFD1045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3B8FCDE9-1A52-46A4-B472-3A19DDE3CA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EF998-291E-45A6-A5F2-4A6FE61C2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839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D18A434-7B0E-4891-9247-A90512BD7A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E970E00-A45D-4EF8-9718-6E047930CA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C664E64-2727-49B2-B168-0BBD9A8DBF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72E0C-0E4F-4229-910B-E1BABE56BB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2104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3493A48-4571-4EF3-A68E-7096AEC47D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07C2B5F-4362-44F3-AFD2-EB418DE01E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EB75AA6-D553-4A6F-A697-90CBBE78A2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D1866-CCC6-4ED3-A292-4D0943F7D3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3205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8BA9D23-0B82-4CCC-A291-6ADDF12A6F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9053178-182B-43F5-BBE0-57CCC057A5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6739A03-525F-4098-88F8-1881BBF68D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52095-158A-45D6-A2E5-DC2455E7D4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6575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C384B78-A1AA-43BC-87D1-BF7E1FE8F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92323AD-59C6-416F-AF9F-CC2923665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F6D3775-EC94-4824-9A6C-3688F879F1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27FB0BD-C09F-473A-AEEE-9404215CB1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F024F001-6CE5-4E61-8763-EC9502FE1E5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7D9FF76A-3950-48E2-A9E5-D5F5E41DAB0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83D5CF3-D89F-446A-9E7A-0199BCD57C5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194AF2AD-2C06-40A5-967C-FE8B639459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A580010E-E21E-4555-B1A6-66CF6594F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000 w 1000"/>
              <a:gd name="T1" fmla="*/ 1000 h 1000"/>
              <a:gd name="T2" fmla="*/ 0 w 1000"/>
              <a:gd name="T3" fmla="*/ 1000 h 1000"/>
              <a:gd name="T4" fmla="*/ 0 w 1000"/>
              <a:gd name="T5" fmla="*/ 0 h 1000"/>
              <a:gd name="T6" fmla="*/ 10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6176E99F-DD22-415D-99DB-75C29D914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000 w 1000"/>
              <a:gd name="T3" fmla="*/ 0 h 1000"/>
              <a:gd name="T4" fmla="*/ 1000 w 1000"/>
              <a:gd name="T5" fmla="*/ 1000 h 1000"/>
              <a:gd name="T6" fmla="*/ 0 w 1000"/>
              <a:gd name="T7" fmla="*/ 100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85C16BAB-2BC5-4571-85D7-0BF8BFC10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2B776A-0E16-4E0B-9322-D1CC70E540C1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D869979-4D08-4065-B809-C81A42F9CC17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DC2E3987-31A7-40D5-9089-59DFA3FD32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15256306-D8DD-439B-8E4D-15E2C99E334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EE2D2B5E-65B1-4DFB-9358-9C6AA97BF0F5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2AFFB505-1C39-4E9F-866E-2195A41958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52FB453E-F977-47F9-9C64-23AA7D49B8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FEBC9875-4656-4A85-83D8-D35F1A5441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000" i="1"/>
              <a:t>Copyright © 2020 McGraw-Hill Education. All rights reserved. No reproduction or distribution without the prior written consent of McGraw-Hill Education</a:t>
            </a:r>
            <a:r>
              <a:rPr lang="en-US" altLang="en-US" sz="1000"/>
              <a:t>.</a:t>
            </a:r>
          </a:p>
        </p:txBody>
      </p:sp>
      <p:sp>
        <p:nvSpPr>
          <p:cNvPr id="4099" name="Rectangle 5">
            <a:extLst>
              <a:ext uri="{FF2B5EF4-FFF2-40B4-BE49-F238E27FC236}">
                <a16:creationId xmlns:a16="http://schemas.microsoft.com/office/drawing/2014/main" id="{3E20AF30-1AE0-4D5D-8C0F-C41C0CB8C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4100" name="Title 2">
            <a:extLst>
              <a:ext uri="{FF2B5EF4-FFF2-40B4-BE49-F238E27FC236}">
                <a16:creationId xmlns:a16="http://schemas.microsoft.com/office/drawing/2014/main" id="{E280C8A9-FCC3-4BEF-94D1-D8ED4B989A53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Concept Map</a:t>
            </a:r>
            <a:endParaRPr lang="en-US" altLang="en-US" sz="3600" b="1"/>
          </a:p>
        </p:txBody>
      </p:sp>
      <p:sp>
        <p:nvSpPr>
          <p:cNvPr id="4101" name="Text Box 9">
            <a:extLst>
              <a:ext uri="{FF2B5EF4-FFF2-40B4-BE49-F238E27FC236}">
                <a16:creationId xmlns:a16="http://schemas.microsoft.com/office/drawing/2014/main" id="{8D6C7183-A659-4B19-AFC2-61C53E953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Heredity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7A3C8D1-CDDF-4454-8043-B6216637CA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04CB65D-2964-4E34-8095-899B7464D0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3E90D07-2D36-4A91-9299-77E5C471A9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90773CF3-57F8-49EB-A91B-950794E058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809AAD9A-4B39-46D2-A704-A941D1362ED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228600"/>
            <a:ext cx="7158038" cy="652463"/>
          </a:xfrm>
        </p:spPr>
        <p:txBody>
          <a:bodyPr/>
          <a:lstStyle/>
          <a:p>
            <a:r>
              <a:rPr lang="en-US" altLang="en-US" sz="3200"/>
              <a:t>Heredity</a:t>
            </a:r>
          </a:p>
        </p:txBody>
      </p:sp>
      <p:sp>
        <p:nvSpPr>
          <p:cNvPr id="8195" name="TextBox 99">
            <a:extLst>
              <a:ext uri="{FF2B5EF4-FFF2-40B4-BE49-F238E27FC236}">
                <a16:creationId xmlns:a16="http://schemas.microsoft.com/office/drawing/2014/main" id="{BC7F7041-AE2F-4AA3-9180-7B4ECCCF6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191000"/>
            <a:ext cx="5080000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	   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Allele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Homozygous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Recessive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Phenotype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Haploid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Dominant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Diploid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Genotype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Heterozygous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Mendel’s first law</a:t>
            </a:r>
          </a:p>
          <a:p>
            <a:pPr lvl="1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lvl="1"/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196" name="Group 40">
            <a:extLst>
              <a:ext uri="{FF2B5EF4-FFF2-40B4-BE49-F238E27FC236}">
                <a16:creationId xmlns:a16="http://schemas.microsoft.com/office/drawing/2014/main" id="{15765F37-17C7-43FA-A4B9-AABAD66EAB08}"/>
              </a:ext>
            </a:extLst>
          </p:cNvPr>
          <p:cNvGrpSpPr>
            <a:grpSpLocks/>
          </p:cNvGrpSpPr>
          <p:nvPr/>
        </p:nvGrpSpPr>
        <p:grpSpPr bwMode="auto">
          <a:xfrm>
            <a:off x="1270000" y="304800"/>
            <a:ext cx="7721600" cy="3979863"/>
            <a:chOff x="96" y="1392"/>
            <a:chExt cx="4128" cy="2544"/>
          </a:xfrm>
        </p:grpSpPr>
        <p:sp>
          <p:nvSpPr>
            <p:cNvPr id="8197" name="Oval 3">
              <a:extLst>
                <a:ext uri="{FF2B5EF4-FFF2-40B4-BE49-F238E27FC236}">
                  <a16:creationId xmlns:a16="http://schemas.microsoft.com/office/drawing/2014/main" id="{190C6905-05FF-4AAD-A2CE-0BE3DC18B4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880"/>
              <a:ext cx="816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198" name="Oval 5">
              <a:extLst>
                <a:ext uri="{FF2B5EF4-FFF2-40B4-BE49-F238E27FC236}">
                  <a16:creationId xmlns:a16="http://schemas.microsoft.com/office/drawing/2014/main" id="{E33A058A-258B-4B41-BE68-9811111D35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2160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199" name="Oval 88">
              <a:extLst>
                <a:ext uri="{FF2B5EF4-FFF2-40B4-BE49-F238E27FC236}">
                  <a16:creationId xmlns:a16="http://schemas.microsoft.com/office/drawing/2014/main" id="{D2D84309-A489-42C8-9079-9B008C12D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784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00" name="TextBox 462">
              <a:extLst>
                <a:ext uri="{FF2B5EF4-FFF2-40B4-BE49-F238E27FC236}">
                  <a16:creationId xmlns:a16="http://schemas.microsoft.com/office/drawing/2014/main" id="{389E82D4-12B2-4ACA-9B20-71A7CE995C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2304"/>
              <a:ext cx="576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Heredity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201" name="Straight Connector 467">
              <a:extLst>
                <a:ext uri="{FF2B5EF4-FFF2-40B4-BE49-F238E27FC236}">
                  <a16:creationId xmlns:a16="http://schemas.microsoft.com/office/drawing/2014/main" id="{4C26DCE6-CC6A-46A8-96E0-4001BC136DEA}"/>
                </a:ext>
              </a:extLst>
            </p:cNvPr>
            <p:cNvCxnSpPr>
              <a:cxnSpLocks noChangeShapeType="1"/>
              <a:stCxn id="8198" idx="0"/>
              <a:endCxn id="8206" idx="5"/>
            </p:cNvCxnSpPr>
            <p:nvPr/>
          </p:nvCxnSpPr>
          <p:spPr bwMode="auto">
            <a:xfrm rot="16200000" flipV="1">
              <a:off x="1530" y="1866"/>
              <a:ext cx="399" cy="18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2" name="Straight Connector 468">
              <a:extLst>
                <a:ext uri="{FF2B5EF4-FFF2-40B4-BE49-F238E27FC236}">
                  <a16:creationId xmlns:a16="http://schemas.microsoft.com/office/drawing/2014/main" id="{444096D1-6B7A-4165-A702-B2936924D470}"/>
                </a:ext>
              </a:extLst>
            </p:cNvPr>
            <p:cNvCxnSpPr>
              <a:cxnSpLocks noChangeShapeType="1"/>
              <a:stCxn id="8198" idx="7"/>
              <a:endCxn id="8205" idx="3"/>
            </p:cNvCxnSpPr>
            <p:nvPr/>
          </p:nvCxnSpPr>
          <p:spPr bwMode="auto">
            <a:xfrm rot="5400000" flipH="1" flipV="1">
              <a:off x="2341" y="1631"/>
              <a:ext cx="428" cy="78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3" name="Straight Connector 469">
              <a:extLst>
                <a:ext uri="{FF2B5EF4-FFF2-40B4-BE49-F238E27FC236}">
                  <a16:creationId xmlns:a16="http://schemas.microsoft.com/office/drawing/2014/main" id="{E63B188E-83E0-4D16-82B3-C17EB86E76A2}"/>
                </a:ext>
              </a:extLst>
            </p:cNvPr>
            <p:cNvCxnSpPr>
              <a:cxnSpLocks noChangeShapeType="1"/>
              <a:stCxn id="8217" idx="0"/>
              <a:endCxn id="8205" idx="4"/>
            </p:cNvCxnSpPr>
            <p:nvPr/>
          </p:nvCxnSpPr>
          <p:spPr bwMode="auto">
            <a:xfrm rot="5400000" flipH="1" flipV="1">
              <a:off x="3000" y="1824"/>
              <a:ext cx="288" cy="3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4" name="Straight Connector 478">
              <a:extLst>
                <a:ext uri="{FF2B5EF4-FFF2-40B4-BE49-F238E27FC236}">
                  <a16:creationId xmlns:a16="http://schemas.microsoft.com/office/drawing/2014/main" id="{920E769A-D769-40C4-8EFA-9DDAC2AEB9DF}"/>
                </a:ext>
              </a:extLst>
            </p:cNvPr>
            <p:cNvCxnSpPr>
              <a:cxnSpLocks noChangeShapeType="1"/>
              <a:stCxn id="8198" idx="5"/>
              <a:endCxn id="8197" idx="1"/>
            </p:cNvCxnSpPr>
            <p:nvPr/>
          </p:nvCxnSpPr>
          <p:spPr bwMode="auto">
            <a:xfrm rot="16200000" flipH="1">
              <a:off x="2399" y="2375"/>
              <a:ext cx="318" cy="78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05" name="Oval 481">
              <a:extLst>
                <a:ext uri="{FF2B5EF4-FFF2-40B4-BE49-F238E27FC236}">
                  <a16:creationId xmlns:a16="http://schemas.microsoft.com/office/drawing/2014/main" id="{332BF316-68D3-439E-97F7-7D64F2DFE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440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06" name="Oval 489">
              <a:extLst>
                <a:ext uri="{FF2B5EF4-FFF2-40B4-BE49-F238E27FC236}">
                  <a16:creationId xmlns:a16="http://schemas.microsoft.com/office/drawing/2014/main" id="{69FC272E-CB3A-485F-ADA5-609007DE7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392"/>
              <a:ext cx="96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07" name="TextBox 501">
              <a:extLst>
                <a:ext uri="{FF2B5EF4-FFF2-40B4-BE49-F238E27FC236}">
                  <a16:creationId xmlns:a16="http://schemas.microsoft.com/office/drawing/2014/main" id="{5F171FAF-CECF-4BFE-8A49-86D2CFCDB1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" y="1440"/>
              <a:ext cx="105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Physical form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________ </a:t>
              </a:r>
            </a:p>
          </p:txBody>
        </p:sp>
        <p:sp>
          <p:nvSpPr>
            <p:cNvPr id="8208" name="TextBox 504">
              <a:extLst>
                <a:ext uri="{FF2B5EF4-FFF2-40B4-BE49-F238E27FC236}">
                  <a16:creationId xmlns:a16="http://schemas.microsoft.com/office/drawing/2014/main" id="{CA13BA04-47D7-42E4-A715-9CE30FFEDD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1536"/>
              <a:ext cx="1152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Form of a gene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______ </a:t>
              </a:r>
            </a:p>
          </p:txBody>
        </p:sp>
        <p:sp>
          <p:nvSpPr>
            <p:cNvPr id="565" name="TextBox 564">
              <a:extLst>
                <a:ext uri="{FF2B5EF4-FFF2-40B4-BE49-F238E27FC236}">
                  <a16:creationId xmlns:a16="http://schemas.microsoft.com/office/drawing/2014/main" id="{4A76C9C7-0F5C-4DD7-AD6F-5593589A9346}"/>
                </a:ext>
              </a:extLst>
            </p:cNvPr>
            <p:cNvSpPr txBox="1"/>
            <p:nvPr/>
          </p:nvSpPr>
          <p:spPr>
            <a:xfrm>
              <a:off x="432" y="2832"/>
              <a:ext cx="528" cy="3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Segregation 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of alleles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________</a:t>
              </a:r>
              <a:endParaRPr lang="en-US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10" name="Oval 585">
              <a:extLst>
                <a:ext uri="{FF2B5EF4-FFF2-40B4-BE49-F238E27FC236}">
                  <a16:creationId xmlns:a16="http://schemas.microsoft.com/office/drawing/2014/main" id="{B5BC499B-687F-4C34-AFC9-D4B319EE0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3456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87" name="TextBox 586">
              <a:extLst>
                <a:ext uri="{FF2B5EF4-FFF2-40B4-BE49-F238E27FC236}">
                  <a16:creationId xmlns:a16="http://schemas.microsoft.com/office/drawing/2014/main" id="{11FB72B0-958A-4663-B816-5A3DE373B2C7}"/>
                </a:ext>
              </a:extLst>
            </p:cNvPr>
            <p:cNvSpPr txBox="1"/>
            <p:nvPr/>
          </p:nvSpPr>
          <p:spPr>
            <a:xfrm>
              <a:off x="2400" y="3504"/>
              <a:ext cx="575" cy="3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Expressed in </a:t>
              </a:r>
            </a:p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heterozygote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______</a:t>
              </a:r>
            </a:p>
          </p:txBody>
        </p:sp>
        <p:cxnSp>
          <p:nvCxnSpPr>
            <p:cNvPr id="8212" name="Straight Connector 596">
              <a:extLst>
                <a:ext uri="{FF2B5EF4-FFF2-40B4-BE49-F238E27FC236}">
                  <a16:creationId xmlns:a16="http://schemas.microsoft.com/office/drawing/2014/main" id="{692D740A-9E7B-4F2F-A34E-759395366712}"/>
                </a:ext>
              </a:extLst>
            </p:cNvPr>
            <p:cNvCxnSpPr>
              <a:cxnSpLocks noChangeShapeType="1"/>
              <a:stCxn id="8210" idx="0"/>
              <a:endCxn id="8197" idx="3"/>
            </p:cNvCxnSpPr>
            <p:nvPr/>
          </p:nvCxnSpPr>
          <p:spPr bwMode="auto">
            <a:xfrm rot="5400000" flipH="1" flipV="1">
              <a:off x="2675" y="3180"/>
              <a:ext cx="289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13" name="TextBox 616">
              <a:extLst>
                <a:ext uri="{FF2B5EF4-FFF2-40B4-BE49-F238E27FC236}">
                  <a16:creationId xmlns:a16="http://schemas.microsoft.com/office/drawing/2014/main" id="{6036E308-42FC-4F9D-92D9-BF2EB0537E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016"/>
              <a:ext cx="105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Genes for a trait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________ </a:t>
              </a:r>
            </a:p>
          </p:txBody>
        </p:sp>
        <p:sp>
          <p:nvSpPr>
            <p:cNvPr id="8214" name="Oval 617">
              <a:extLst>
                <a:ext uri="{FF2B5EF4-FFF2-40B4-BE49-F238E27FC236}">
                  <a16:creationId xmlns:a16="http://schemas.microsoft.com/office/drawing/2014/main" id="{C29C81F9-C5B5-4A5A-B3FB-42EAED756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968"/>
              <a:ext cx="96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8215" name="Straight Connector 618">
              <a:extLst>
                <a:ext uri="{FF2B5EF4-FFF2-40B4-BE49-F238E27FC236}">
                  <a16:creationId xmlns:a16="http://schemas.microsoft.com/office/drawing/2014/main" id="{29DD1E82-DA73-4F40-943F-4DADDA2271F9}"/>
                </a:ext>
              </a:extLst>
            </p:cNvPr>
            <p:cNvCxnSpPr>
              <a:cxnSpLocks noChangeShapeType="1"/>
              <a:stCxn id="8198" idx="2"/>
              <a:endCxn id="8214" idx="5"/>
            </p:cNvCxnSpPr>
            <p:nvPr/>
          </p:nvCxnSpPr>
          <p:spPr bwMode="auto">
            <a:xfrm rot="10800000">
              <a:off x="963" y="2337"/>
              <a:ext cx="381" cy="8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16" name="Straight Connector 627">
              <a:extLst>
                <a:ext uri="{FF2B5EF4-FFF2-40B4-BE49-F238E27FC236}">
                  <a16:creationId xmlns:a16="http://schemas.microsoft.com/office/drawing/2014/main" id="{5F90E99A-CB9C-4DBD-8824-BECB28EF7FA4}"/>
                </a:ext>
              </a:extLst>
            </p:cNvPr>
            <p:cNvCxnSpPr>
              <a:cxnSpLocks noChangeShapeType="1"/>
              <a:stCxn id="8218" idx="0"/>
              <a:endCxn id="8205" idx="4"/>
            </p:cNvCxnSpPr>
            <p:nvPr/>
          </p:nvCxnSpPr>
          <p:spPr bwMode="auto">
            <a:xfrm rot="16200000" flipV="1">
              <a:off x="3384" y="1824"/>
              <a:ext cx="288" cy="3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17" name="Oval 630">
              <a:extLst>
                <a:ext uri="{FF2B5EF4-FFF2-40B4-BE49-F238E27FC236}">
                  <a16:creationId xmlns:a16="http://schemas.microsoft.com/office/drawing/2014/main" id="{4171DBA8-40B8-4382-A061-61421CB2D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2160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18" name="Oval 632">
              <a:extLst>
                <a:ext uri="{FF2B5EF4-FFF2-40B4-BE49-F238E27FC236}">
                  <a16:creationId xmlns:a16="http://schemas.microsoft.com/office/drawing/2014/main" id="{21926C91-A47B-4554-AEDF-25C22DFC7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2160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19" name="TextBox 638">
              <a:extLst>
                <a:ext uri="{FF2B5EF4-FFF2-40B4-BE49-F238E27FC236}">
                  <a16:creationId xmlns:a16="http://schemas.microsoft.com/office/drawing/2014/main" id="{C70F5186-E168-4CBA-8A02-D7D0E15168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6" y="2256"/>
              <a:ext cx="432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Same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____   </a:t>
              </a:r>
            </a:p>
          </p:txBody>
        </p:sp>
        <p:sp>
          <p:nvSpPr>
            <p:cNvPr id="8220" name="TextBox 639">
              <a:extLst>
                <a:ext uri="{FF2B5EF4-FFF2-40B4-BE49-F238E27FC236}">
                  <a16:creationId xmlns:a16="http://schemas.microsoft.com/office/drawing/2014/main" id="{48285370-59A9-449E-B68F-65796487B5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2256"/>
              <a:ext cx="528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Different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____   </a:t>
              </a:r>
            </a:p>
          </p:txBody>
        </p:sp>
        <p:sp>
          <p:nvSpPr>
            <p:cNvPr id="8221" name="TextBox 648">
              <a:extLst>
                <a:ext uri="{FF2B5EF4-FFF2-40B4-BE49-F238E27FC236}">
                  <a16:creationId xmlns:a16="http://schemas.microsoft.com/office/drawing/2014/main" id="{D0839A10-1DD3-49E6-8453-C7D8AC8B02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2976"/>
              <a:ext cx="624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Expression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22" name="Oval 654">
              <a:extLst>
                <a:ext uri="{FF2B5EF4-FFF2-40B4-BE49-F238E27FC236}">
                  <a16:creationId xmlns:a16="http://schemas.microsoft.com/office/drawing/2014/main" id="{140922E6-A4D8-48EB-BC07-FB8716FB22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3456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2E07F6A8-AF27-44D2-B1F2-3378861B8F5A}"/>
                </a:ext>
              </a:extLst>
            </p:cNvPr>
            <p:cNvSpPr txBox="1"/>
            <p:nvPr/>
          </p:nvSpPr>
          <p:spPr>
            <a:xfrm>
              <a:off x="3552" y="3504"/>
              <a:ext cx="576" cy="3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Hidden in </a:t>
              </a:r>
            </a:p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heterozygote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______</a:t>
              </a:r>
            </a:p>
          </p:txBody>
        </p:sp>
        <p:cxnSp>
          <p:nvCxnSpPr>
            <p:cNvPr id="8224" name="Straight Connector 656">
              <a:extLst>
                <a:ext uri="{FF2B5EF4-FFF2-40B4-BE49-F238E27FC236}">
                  <a16:creationId xmlns:a16="http://schemas.microsoft.com/office/drawing/2014/main" id="{40C24783-4587-419E-AD6A-AC34BB612837}"/>
                </a:ext>
              </a:extLst>
            </p:cNvPr>
            <p:cNvCxnSpPr>
              <a:cxnSpLocks noChangeShapeType="1"/>
              <a:stCxn id="8222" idx="0"/>
              <a:endCxn id="8197" idx="5"/>
            </p:cNvCxnSpPr>
            <p:nvPr/>
          </p:nvCxnSpPr>
          <p:spPr bwMode="auto">
            <a:xfrm rot="16200000" flipV="1">
              <a:off x="3516" y="3180"/>
              <a:ext cx="289" cy="26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25" name="Straight Connector 663">
              <a:extLst>
                <a:ext uri="{FF2B5EF4-FFF2-40B4-BE49-F238E27FC236}">
                  <a16:creationId xmlns:a16="http://schemas.microsoft.com/office/drawing/2014/main" id="{40F64249-6CA9-4F97-82EB-BC602C89BF8D}"/>
                </a:ext>
              </a:extLst>
            </p:cNvPr>
            <p:cNvCxnSpPr>
              <a:cxnSpLocks noChangeShapeType="1"/>
              <a:stCxn id="8198" idx="3"/>
              <a:endCxn id="8199" idx="0"/>
            </p:cNvCxnSpPr>
            <p:nvPr/>
          </p:nvCxnSpPr>
          <p:spPr bwMode="auto">
            <a:xfrm rot="5400000">
              <a:off x="1016" y="2315"/>
              <a:ext cx="173" cy="76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26" name="Oval 671">
              <a:extLst>
                <a:ext uri="{FF2B5EF4-FFF2-40B4-BE49-F238E27FC236}">
                  <a16:creationId xmlns:a16="http://schemas.microsoft.com/office/drawing/2014/main" id="{7840CD81-153E-4766-98C6-E9644F282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3504"/>
              <a:ext cx="91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7" name="Oval 672">
              <a:extLst>
                <a:ext uri="{FF2B5EF4-FFF2-40B4-BE49-F238E27FC236}">
                  <a16:creationId xmlns:a16="http://schemas.microsoft.com/office/drawing/2014/main" id="{CFB54F92-0531-4B3C-9457-ACACF6CAD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3504"/>
              <a:ext cx="86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28" name="TextBox 673">
              <a:extLst>
                <a:ext uri="{FF2B5EF4-FFF2-40B4-BE49-F238E27FC236}">
                  <a16:creationId xmlns:a16="http://schemas.microsoft.com/office/drawing/2014/main" id="{40A3BA00-297C-42D7-9A7C-ED6AA07A10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" y="3537"/>
              <a:ext cx="864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1 copy of each gene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_______</a:t>
              </a:r>
            </a:p>
          </p:txBody>
        </p:sp>
        <p:sp>
          <p:nvSpPr>
            <p:cNvPr id="675" name="TextBox 674">
              <a:extLst>
                <a:ext uri="{FF2B5EF4-FFF2-40B4-BE49-F238E27FC236}">
                  <a16:creationId xmlns:a16="http://schemas.microsoft.com/office/drawing/2014/main" id="{E2B26568-D8BC-44AF-B551-77E467615915}"/>
                </a:ext>
              </a:extLst>
            </p:cNvPr>
            <p:cNvSpPr txBox="1"/>
            <p:nvPr/>
          </p:nvSpPr>
          <p:spPr>
            <a:xfrm>
              <a:off x="1296" y="3552"/>
              <a:ext cx="864" cy="2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2 copies of each gene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________ </a:t>
              </a:r>
            </a:p>
          </p:txBody>
        </p:sp>
        <p:cxnSp>
          <p:nvCxnSpPr>
            <p:cNvPr id="8230" name="Straight Connector 676">
              <a:extLst>
                <a:ext uri="{FF2B5EF4-FFF2-40B4-BE49-F238E27FC236}">
                  <a16:creationId xmlns:a16="http://schemas.microsoft.com/office/drawing/2014/main" id="{13BD46AB-1419-4F79-9B03-5368885F183B}"/>
                </a:ext>
              </a:extLst>
            </p:cNvPr>
            <p:cNvCxnSpPr>
              <a:cxnSpLocks noChangeShapeType="1"/>
              <a:stCxn id="8198" idx="4"/>
              <a:endCxn id="8227" idx="0"/>
            </p:cNvCxnSpPr>
            <p:nvPr/>
          </p:nvCxnSpPr>
          <p:spPr bwMode="auto">
            <a:xfrm rot="5400000">
              <a:off x="1344" y="3024"/>
              <a:ext cx="816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31" name="Straight Connector 679">
              <a:extLst>
                <a:ext uri="{FF2B5EF4-FFF2-40B4-BE49-F238E27FC236}">
                  <a16:creationId xmlns:a16="http://schemas.microsoft.com/office/drawing/2014/main" id="{611CBE3C-B36A-4748-A1AE-066F61690F50}"/>
                </a:ext>
              </a:extLst>
            </p:cNvPr>
            <p:cNvCxnSpPr>
              <a:cxnSpLocks noChangeShapeType="1"/>
              <a:stCxn id="8198" idx="4"/>
              <a:endCxn id="8226" idx="7"/>
            </p:cNvCxnSpPr>
            <p:nvPr/>
          </p:nvCxnSpPr>
          <p:spPr bwMode="auto">
            <a:xfrm rot="5400000">
              <a:off x="988" y="2718"/>
              <a:ext cx="865" cy="80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30BEDFC-3771-4AD1-B868-66FCD6B3CF9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57163" y="152400"/>
            <a:ext cx="7158037" cy="652463"/>
          </a:xfrm>
        </p:spPr>
        <p:txBody>
          <a:bodyPr/>
          <a:lstStyle/>
          <a:p>
            <a:r>
              <a:rPr lang="en-US" altLang="en-US" sz="3200"/>
              <a:t>Heredity Key</a:t>
            </a:r>
          </a:p>
        </p:txBody>
      </p:sp>
      <p:sp>
        <p:nvSpPr>
          <p:cNvPr id="10243" name="TextBox 99">
            <a:extLst>
              <a:ext uri="{FF2B5EF4-FFF2-40B4-BE49-F238E27FC236}">
                <a16:creationId xmlns:a16="http://schemas.microsoft.com/office/drawing/2014/main" id="{B6214012-6F83-4C0B-993D-44343E4B6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267200"/>
            <a:ext cx="5080000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	   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Allele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Homozygous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Recessive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Phenotype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Haploid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Dominant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Diploid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Genotype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Heterozygous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Mendel’s first law</a:t>
            </a:r>
          </a:p>
          <a:p>
            <a:pPr lvl="1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lvl="1"/>
            <a:endParaRPr lang="en-US" altLang="en-US" sz="15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244" name="Group 40">
            <a:extLst>
              <a:ext uri="{FF2B5EF4-FFF2-40B4-BE49-F238E27FC236}">
                <a16:creationId xmlns:a16="http://schemas.microsoft.com/office/drawing/2014/main" id="{2E154B7A-A34C-4502-B27A-7370ED7FA861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304800"/>
            <a:ext cx="7721600" cy="4203700"/>
            <a:chOff x="96" y="1392"/>
            <a:chExt cx="4128" cy="2544"/>
          </a:xfrm>
        </p:grpSpPr>
        <p:sp>
          <p:nvSpPr>
            <p:cNvPr id="10245" name="Oval 3">
              <a:extLst>
                <a:ext uri="{FF2B5EF4-FFF2-40B4-BE49-F238E27FC236}">
                  <a16:creationId xmlns:a16="http://schemas.microsoft.com/office/drawing/2014/main" id="{00295994-701E-446A-8C34-3DCBFEC99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880"/>
              <a:ext cx="816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246" name="Oval 5">
              <a:extLst>
                <a:ext uri="{FF2B5EF4-FFF2-40B4-BE49-F238E27FC236}">
                  <a16:creationId xmlns:a16="http://schemas.microsoft.com/office/drawing/2014/main" id="{FB738A74-ABF4-406B-8F2D-50D5B889E4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2160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247" name="Oval 88">
              <a:extLst>
                <a:ext uri="{FF2B5EF4-FFF2-40B4-BE49-F238E27FC236}">
                  <a16:creationId xmlns:a16="http://schemas.microsoft.com/office/drawing/2014/main" id="{D355A8C8-13C1-4311-AB61-359B69F4EA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784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248" name="TextBox 462">
              <a:extLst>
                <a:ext uri="{FF2B5EF4-FFF2-40B4-BE49-F238E27FC236}">
                  <a16:creationId xmlns:a16="http://schemas.microsoft.com/office/drawing/2014/main" id="{B69AC5A5-5AE8-4CE8-AA46-D9C0BC332E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2304"/>
              <a:ext cx="576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Heredity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249" name="Straight Connector 467">
              <a:extLst>
                <a:ext uri="{FF2B5EF4-FFF2-40B4-BE49-F238E27FC236}">
                  <a16:creationId xmlns:a16="http://schemas.microsoft.com/office/drawing/2014/main" id="{4A2F38F8-1CEE-4979-B96C-D7BB5335EB65}"/>
                </a:ext>
              </a:extLst>
            </p:cNvPr>
            <p:cNvCxnSpPr>
              <a:cxnSpLocks noChangeShapeType="1"/>
              <a:stCxn id="10246" idx="0"/>
              <a:endCxn id="10254" idx="5"/>
            </p:cNvCxnSpPr>
            <p:nvPr/>
          </p:nvCxnSpPr>
          <p:spPr bwMode="auto">
            <a:xfrm rot="16200000" flipV="1">
              <a:off x="1530" y="1866"/>
              <a:ext cx="399" cy="18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50" name="Straight Connector 468">
              <a:extLst>
                <a:ext uri="{FF2B5EF4-FFF2-40B4-BE49-F238E27FC236}">
                  <a16:creationId xmlns:a16="http://schemas.microsoft.com/office/drawing/2014/main" id="{354497DC-0A35-4758-AF7F-15BD936B53EE}"/>
                </a:ext>
              </a:extLst>
            </p:cNvPr>
            <p:cNvCxnSpPr>
              <a:cxnSpLocks noChangeShapeType="1"/>
              <a:stCxn id="10246" idx="7"/>
              <a:endCxn id="10253" idx="3"/>
            </p:cNvCxnSpPr>
            <p:nvPr/>
          </p:nvCxnSpPr>
          <p:spPr bwMode="auto">
            <a:xfrm rot="5400000" flipH="1" flipV="1">
              <a:off x="2341" y="1631"/>
              <a:ext cx="428" cy="78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51" name="Straight Connector 469">
              <a:extLst>
                <a:ext uri="{FF2B5EF4-FFF2-40B4-BE49-F238E27FC236}">
                  <a16:creationId xmlns:a16="http://schemas.microsoft.com/office/drawing/2014/main" id="{9C762BAD-E18F-4193-815E-C061C49614C7}"/>
                </a:ext>
              </a:extLst>
            </p:cNvPr>
            <p:cNvCxnSpPr>
              <a:cxnSpLocks noChangeShapeType="1"/>
              <a:stCxn id="10265" idx="0"/>
              <a:endCxn id="10253" idx="4"/>
            </p:cNvCxnSpPr>
            <p:nvPr/>
          </p:nvCxnSpPr>
          <p:spPr bwMode="auto">
            <a:xfrm rot="5400000" flipH="1" flipV="1">
              <a:off x="3000" y="1824"/>
              <a:ext cx="288" cy="3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52" name="Straight Connector 478">
              <a:extLst>
                <a:ext uri="{FF2B5EF4-FFF2-40B4-BE49-F238E27FC236}">
                  <a16:creationId xmlns:a16="http://schemas.microsoft.com/office/drawing/2014/main" id="{EAE974FA-6A55-410A-AAAA-5DA025CB9BFE}"/>
                </a:ext>
              </a:extLst>
            </p:cNvPr>
            <p:cNvCxnSpPr>
              <a:cxnSpLocks noChangeShapeType="1"/>
              <a:stCxn id="10246" idx="5"/>
              <a:endCxn id="10245" idx="1"/>
            </p:cNvCxnSpPr>
            <p:nvPr/>
          </p:nvCxnSpPr>
          <p:spPr bwMode="auto">
            <a:xfrm rot="16200000" flipH="1">
              <a:off x="2399" y="2375"/>
              <a:ext cx="318" cy="78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53" name="Oval 481">
              <a:extLst>
                <a:ext uri="{FF2B5EF4-FFF2-40B4-BE49-F238E27FC236}">
                  <a16:creationId xmlns:a16="http://schemas.microsoft.com/office/drawing/2014/main" id="{E0097ED4-281E-45FF-BFB4-4FB0110DF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440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254" name="Oval 489">
              <a:extLst>
                <a:ext uri="{FF2B5EF4-FFF2-40B4-BE49-F238E27FC236}">
                  <a16:creationId xmlns:a16="http://schemas.microsoft.com/office/drawing/2014/main" id="{E87014C9-10BE-4A85-9F29-0C22751C4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392"/>
              <a:ext cx="96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255" name="TextBox 501">
              <a:extLst>
                <a:ext uri="{FF2B5EF4-FFF2-40B4-BE49-F238E27FC236}">
                  <a16:creationId xmlns:a16="http://schemas.microsoft.com/office/drawing/2014/main" id="{D36B646C-9164-48EF-8244-31DDF21F9A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" y="1440"/>
              <a:ext cx="1056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Physical form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256" name="TextBox 504">
              <a:extLst>
                <a:ext uri="{FF2B5EF4-FFF2-40B4-BE49-F238E27FC236}">
                  <a16:creationId xmlns:a16="http://schemas.microsoft.com/office/drawing/2014/main" id="{184E801E-63EE-4FBC-8C66-54C6097D6D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1536"/>
              <a:ext cx="1152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Form of a gene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565" name="TextBox 564">
              <a:extLst>
                <a:ext uri="{FF2B5EF4-FFF2-40B4-BE49-F238E27FC236}">
                  <a16:creationId xmlns:a16="http://schemas.microsoft.com/office/drawing/2014/main" id="{0691ED8A-9E18-42D1-BD60-455FAD00305D}"/>
                </a:ext>
              </a:extLst>
            </p:cNvPr>
            <p:cNvSpPr txBox="1"/>
            <p:nvPr/>
          </p:nvSpPr>
          <p:spPr>
            <a:xfrm>
              <a:off x="432" y="2832"/>
              <a:ext cx="528" cy="3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Segregation 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of alleles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J</a:t>
              </a:r>
              <a:endParaRPr lang="en-US" sz="10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258" name="Oval 585">
              <a:extLst>
                <a:ext uri="{FF2B5EF4-FFF2-40B4-BE49-F238E27FC236}">
                  <a16:creationId xmlns:a16="http://schemas.microsoft.com/office/drawing/2014/main" id="{4B0C2EB1-9FE2-4E09-99CF-6576AFC34A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3456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87" name="TextBox 586">
              <a:extLst>
                <a:ext uri="{FF2B5EF4-FFF2-40B4-BE49-F238E27FC236}">
                  <a16:creationId xmlns:a16="http://schemas.microsoft.com/office/drawing/2014/main" id="{3717D37A-B8C1-479D-A8A1-739B7E6A05AA}"/>
                </a:ext>
              </a:extLst>
            </p:cNvPr>
            <p:cNvSpPr txBox="1"/>
            <p:nvPr/>
          </p:nvSpPr>
          <p:spPr>
            <a:xfrm>
              <a:off x="2400" y="3504"/>
              <a:ext cx="575" cy="3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Expressed in </a:t>
              </a:r>
            </a:p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heterozygote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D</a:t>
              </a:r>
            </a:p>
          </p:txBody>
        </p:sp>
        <p:cxnSp>
          <p:nvCxnSpPr>
            <p:cNvPr id="10260" name="Straight Connector 596">
              <a:extLst>
                <a:ext uri="{FF2B5EF4-FFF2-40B4-BE49-F238E27FC236}">
                  <a16:creationId xmlns:a16="http://schemas.microsoft.com/office/drawing/2014/main" id="{EE8DB9A2-88B2-4BB4-981D-EBB97C51EBEF}"/>
                </a:ext>
              </a:extLst>
            </p:cNvPr>
            <p:cNvCxnSpPr>
              <a:cxnSpLocks noChangeShapeType="1"/>
              <a:stCxn id="10258" idx="0"/>
              <a:endCxn id="10245" idx="3"/>
            </p:cNvCxnSpPr>
            <p:nvPr/>
          </p:nvCxnSpPr>
          <p:spPr bwMode="auto">
            <a:xfrm rot="5400000" flipH="1" flipV="1">
              <a:off x="2675" y="3180"/>
              <a:ext cx="289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61" name="TextBox 616">
              <a:extLst>
                <a:ext uri="{FF2B5EF4-FFF2-40B4-BE49-F238E27FC236}">
                  <a16:creationId xmlns:a16="http://schemas.microsoft.com/office/drawing/2014/main" id="{C90C155A-64D8-439E-BDC8-0F1D9357ED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016"/>
              <a:ext cx="1056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Genes for a trait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10262" name="Oval 617">
              <a:extLst>
                <a:ext uri="{FF2B5EF4-FFF2-40B4-BE49-F238E27FC236}">
                  <a16:creationId xmlns:a16="http://schemas.microsoft.com/office/drawing/2014/main" id="{EDC22652-131C-4B84-87ED-556E8DDC3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968"/>
              <a:ext cx="96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10263" name="Straight Connector 618">
              <a:extLst>
                <a:ext uri="{FF2B5EF4-FFF2-40B4-BE49-F238E27FC236}">
                  <a16:creationId xmlns:a16="http://schemas.microsoft.com/office/drawing/2014/main" id="{4173A815-F7F2-41E5-8A44-9C0F24C44244}"/>
                </a:ext>
              </a:extLst>
            </p:cNvPr>
            <p:cNvCxnSpPr>
              <a:cxnSpLocks noChangeShapeType="1"/>
              <a:stCxn id="10246" idx="2"/>
              <a:endCxn id="10262" idx="5"/>
            </p:cNvCxnSpPr>
            <p:nvPr/>
          </p:nvCxnSpPr>
          <p:spPr bwMode="auto">
            <a:xfrm rot="10800000">
              <a:off x="963" y="2337"/>
              <a:ext cx="381" cy="8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64" name="Straight Connector 627">
              <a:extLst>
                <a:ext uri="{FF2B5EF4-FFF2-40B4-BE49-F238E27FC236}">
                  <a16:creationId xmlns:a16="http://schemas.microsoft.com/office/drawing/2014/main" id="{E5CD2249-6F32-4EE1-A63F-6EC6762DE355}"/>
                </a:ext>
              </a:extLst>
            </p:cNvPr>
            <p:cNvCxnSpPr>
              <a:cxnSpLocks noChangeShapeType="1"/>
              <a:stCxn id="10266" idx="0"/>
              <a:endCxn id="10253" idx="4"/>
            </p:cNvCxnSpPr>
            <p:nvPr/>
          </p:nvCxnSpPr>
          <p:spPr bwMode="auto">
            <a:xfrm rot="16200000" flipV="1">
              <a:off x="3384" y="1824"/>
              <a:ext cx="288" cy="3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65" name="Oval 630">
              <a:extLst>
                <a:ext uri="{FF2B5EF4-FFF2-40B4-BE49-F238E27FC236}">
                  <a16:creationId xmlns:a16="http://schemas.microsoft.com/office/drawing/2014/main" id="{5FBB6DAD-705F-4307-83B0-95CCE8BB3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2160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266" name="Oval 632">
              <a:extLst>
                <a:ext uri="{FF2B5EF4-FFF2-40B4-BE49-F238E27FC236}">
                  <a16:creationId xmlns:a16="http://schemas.microsoft.com/office/drawing/2014/main" id="{B0418D13-7605-4334-8109-818BE416B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2160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267" name="TextBox 638">
              <a:extLst>
                <a:ext uri="{FF2B5EF4-FFF2-40B4-BE49-F238E27FC236}">
                  <a16:creationId xmlns:a16="http://schemas.microsoft.com/office/drawing/2014/main" id="{23E208D3-C7A0-4C3A-946C-D004FADC33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6" y="2256"/>
              <a:ext cx="432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Same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</a:p>
          </p:txBody>
        </p:sp>
        <p:sp>
          <p:nvSpPr>
            <p:cNvPr id="10268" name="TextBox 639">
              <a:extLst>
                <a:ext uri="{FF2B5EF4-FFF2-40B4-BE49-F238E27FC236}">
                  <a16:creationId xmlns:a16="http://schemas.microsoft.com/office/drawing/2014/main" id="{74AC0983-E36E-4C96-91DE-69B24AD6A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2256"/>
              <a:ext cx="528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Different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</a:p>
          </p:txBody>
        </p:sp>
        <p:sp>
          <p:nvSpPr>
            <p:cNvPr id="10269" name="TextBox 648">
              <a:extLst>
                <a:ext uri="{FF2B5EF4-FFF2-40B4-BE49-F238E27FC236}">
                  <a16:creationId xmlns:a16="http://schemas.microsoft.com/office/drawing/2014/main" id="{3B6AC5C9-A4C6-469D-83A3-42A1A3589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2976"/>
              <a:ext cx="624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Expression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70" name="Oval 654">
              <a:extLst>
                <a:ext uri="{FF2B5EF4-FFF2-40B4-BE49-F238E27FC236}">
                  <a16:creationId xmlns:a16="http://schemas.microsoft.com/office/drawing/2014/main" id="{40EAE800-CDB3-4253-BA89-BA6005DB9F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3456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E7DD1621-A20B-407B-9C8A-A611D98089A7}"/>
                </a:ext>
              </a:extLst>
            </p:cNvPr>
            <p:cNvSpPr txBox="1"/>
            <p:nvPr/>
          </p:nvSpPr>
          <p:spPr>
            <a:xfrm>
              <a:off x="3552" y="3504"/>
              <a:ext cx="576" cy="3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Hidden in </a:t>
              </a:r>
            </a:p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heterozygote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10272" name="Straight Connector 656">
              <a:extLst>
                <a:ext uri="{FF2B5EF4-FFF2-40B4-BE49-F238E27FC236}">
                  <a16:creationId xmlns:a16="http://schemas.microsoft.com/office/drawing/2014/main" id="{AA987196-11B3-484D-878C-BB7714AE4B97}"/>
                </a:ext>
              </a:extLst>
            </p:cNvPr>
            <p:cNvCxnSpPr>
              <a:cxnSpLocks noChangeShapeType="1"/>
              <a:stCxn id="10270" idx="0"/>
              <a:endCxn id="10245" idx="5"/>
            </p:cNvCxnSpPr>
            <p:nvPr/>
          </p:nvCxnSpPr>
          <p:spPr bwMode="auto">
            <a:xfrm rot="16200000" flipV="1">
              <a:off x="3516" y="3180"/>
              <a:ext cx="289" cy="26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73" name="Straight Connector 663">
              <a:extLst>
                <a:ext uri="{FF2B5EF4-FFF2-40B4-BE49-F238E27FC236}">
                  <a16:creationId xmlns:a16="http://schemas.microsoft.com/office/drawing/2014/main" id="{E0BB854B-A3C9-4DD5-832B-351F1A888421}"/>
                </a:ext>
              </a:extLst>
            </p:cNvPr>
            <p:cNvCxnSpPr>
              <a:cxnSpLocks noChangeShapeType="1"/>
              <a:stCxn id="10246" idx="3"/>
              <a:endCxn id="10247" idx="0"/>
            </p:cNvCxnSpPr>
            <p:nvPr/>
          </p:nvCxnSpPr>
          <p:spPr bwMode="auto">
            <a:xfrm rot="5400000">
              <a:off x="1016" y="2315"/>
              <a:ext cx="173" cy="76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74" name="Oval 671">
              <a:extLst>
                <a:ext uri="{FF2B5EF4-FFF2-40B4-BE49-F238E27FC236}">
                  <a16:creationId xmlns:a16="http://schemas.microsoft.com/office/drawing/2014/main" id="{6A924BDF-6CEB-458D-B9EF-9591360399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3504"/>
              <a:ext cx="912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275" name="Oval 672">
              <a:extLst>
                <a:ext uri="{FF2B5EF4-FFF2-40B4-BE49-F238E27FC236}">
                  <a16:creationId xmlns:a16="http://schemas.microsoft.com/office/drawing/2014/main" id="{32D10204-CABE-47C7-A794-F5D6F0C3E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3504"/>
              <a:ext cx="86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276" name="TextBox 673">
              <a:extLst>
                <a:ext uri="{FF2B5EF4-FFF2-40B4-BE49-F238E27FC236}">
                  <a16:creationId xmlns:a16="http://schemas.microsoft.com/office/drawing/2014/main" id="{81F785C0-CE01-46DD-B29E-F20F7B72A8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3552"/>
              <a:ext cx="864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1 copy of each gene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675" name="TextBox 674">
              <a:extLst>
                <a:ext uri="{FF2B5EF4-FFF2-40B4-BE49-F238E27FC236}">
                  <a16:creationId xmlns:a16="http://schemas.microsoft.com/office/drawing/2014/main" id="{7E806915-052A-4712-A841-5FEC5C212F17}"/>
                </a:ext>
              </a:extLst>
            </p:cNvPr>
            <p:cNvSpPr txBox="1"/>
            <p:nvPr/>
          </p:nvSpPr>
          <p:spPr>
            <a:xfrm>
              <a:off x="1296" y="3552"/>
              <a:ext cx="864" cy="2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2 copies of each gene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cxnSp>
          <p:nvCxnSpPr>
            <p:cNvPr id="10278" name="Straight Connector 676">
              <a:extLst>
                <a:ext uri="{FF2B5EF4-FFF2-40B4-BE49-F238E27FC236}">
                  <a16:creationId xmlns:a16="http://schemas.microsoft.com/office/drawing/2014/main" id="{812962E6-F18D-4FD5-B339-313D410BD50A}"/>
                </a:ext>
              </a:extLst>
            </p:cNvPr>
            <p:cNvCxnSpPr>
              <a:cxnSpLocks noChangeShapeType="1"/>
              <a:stCxn id="10246" idx="4"/>
              <a:endCxn id="10275" idx="0"/>
            </p:cNvCxnSpPr>
            <p:nvPr/>
          </p:nvCxnSpPr>
          <p:spPr bwMode="auto">
            <a:xfrm rot="5400000">
              <a:off x="1344" y="3024"/>
              <a:ext cx="816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79" name="Straight Connector 679">
              <a:extLst>
                <a:ext uri="{FF2B5EF4-FFF2-40B4-BE49-F238E27FC236}">
                  <a16:creationId xmlns:a16="http://schemas.microsoft.com/office/drawing/2014/main" id="{F5CE6EFD-6011-4A55-9FCA-CB465FCB798F}"/>
                </a:ext>
              </a:extLst>
            </p:cNvPr>
            <p:cNvCxnSpPr>
              <a:cxnSpLocks noChangeShapeType="1"/>
              <a:stCxn id="10246" idx="4"/>
              <a:endCxn id="10274" idx="7"/>
            </p:cNvCxnSpPr>
            <p:nvPr/>
          </p:nvCxnSpPr>
          <p:spPr bwMode="auto">
            <a:xfrm rot="5400000">
              <a:off x="988" y="2718"/>
              <a:ext cx="865" cy="80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5"/>
  <p:tag name="MMPROD_UIDATA" val="&lt;database version=&quot;7.0&quot;&gt;&lt;object type=&quot;1&quot; unique_id=&quot;10001&quot;&gt;&lt;object type=&quot;2&quot; unique_id=&quot;10256&quot;&gt;&lt;object type=&quot;3&quot; unique_id=&quot;10257&quot;&gt;&lt;property id=&quot;20148&quot; value=&quot;5&quot;/&gt;&lt;property id=&quot;20300&quot; value=&quot;Slide 1&quot;/&gt;&lt;property id=&quot;20307&quot; value=&quot;317&quot;/&gt;&lt;/object&gt;&lt;object type=&quot;3&quot; unique_id=&quot;10258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259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60&quot;&gt;&lt;property id=&quot;20148&quot; value=&quot;5&quot;/&gt;&lt;property id=&quot;20300&quot; value=&quot;Slide 4 - &amp;quot;Heredity&amp;quot;&quot;/&gt;&lt;property id=&quot;20307&quot; value=&quot;334&quot;/&gt;&lt;/object&gt;&lt;object type=&quot;3&quot; unique_id=&quot;10261&quot;&gt;&lt;property id=&quot;20148&quot; value=&quot;5&quot;/&gt;&lt;property id=&quot;20300&quot; value=&quot;Slide 5 - &amp;quot;Heredity Key&amp;quot;&quot;/&gt;&lt;property id=&quot;20307&quot; value=&quot;335&quot;/&gt;&lt;/object&gt;&lt;/object&gt;&lt;object type=&quot;8&quot; unique_id=&quot;1026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1444</TotalTime>
  <Words>229</Words>
  <Application>Microsoft Office PowerPoint</Application>
  <PresentationFormat>On-screen Show (4:3)</PresentationFormat>
  <Paragraphs>87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Heredity</vt:lpstr>
      <vt:lpstr>Heredity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199</cp:revision>
  <dcterms:created xsi:type="dcterms:W3CDTF">2005-04-19T02:46:41Z</dcterms:created>
  <dcterms:modified xsi:type="dcterms:W3CDTF">2019-04-26T16:17:13Z</dcterms:modified>
</cp:coreProperties>
</file>