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0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8AA6358-D942-4508-AB5D-66EDE40269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FF8578A-DF65-4BEC-9B62-876D6E553F1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73CF446-B232-476A-9D3D-F43974AE875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28A5E81-91E3-4972-9AB4-D337C934931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242F52C-A94E-4F3C-B93E-12D1BCBB2E6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5733DDE-A9B1-4D2C-99F0-C4A8116A0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B24D0D-CF6E-406D-B2AD-F45220673A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F1385FF9-A691-4540-8131-A5DF07834A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89AFD9-5961-4248-A6C5-4336A419FBC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035A6B0-07DF-48E1-8E4D-01B65920C99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77F4F059-9E67-46E3-8EE5-D7500EBE2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380351D1-BBD1-42F0-80A6-BE2EC5242A7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17DBD4C-50EC-42C0-A152-18E68630A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C58639ED-3233-46A0-9FB9-E3045F01C9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9F7064-B083-42AB-8437-0B16584679A4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15AC603F-2751-4182-9E34-E14983BFA6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2BA452B7-8243-4C1E-9C32-10A2BCC11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75993B2A-72CC-4861-85D3-291321C56F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84625A-9C14-4688-97CA-F12AC0A8100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9E81D21-053E-4DA7-886A-DAF7693DD6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6692AA4-B98A-4424-AAF5-6064A58898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460FBC3-6794-4671-9411-76505DC16C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35F974-681B-4D7E-8C85-32CC431B0C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5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F8ECA2-D300-4848-B279-701A581FA7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C72A7AF-F37A-4E84-879E-8DD2184301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16C809C-8403-4BF4-A9C7-455F71C468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E2CE7E-0140-4B3B-AABE-471499DCC9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706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F6709-E709-4BC2-8554-84456E1F2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97CD29-A597-4792-BD74-4C578B91C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954629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2B9B3-0BAE-410D-AE85-5BD24C34D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083C6-C853-41A2-AB84-ACC2347A1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270299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22DAB-8BA2-45D8-948F-24C8F281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B64B7-ED8D-4859-AF07-FF4C5139A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6953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7A9D2-97CC-426B-A053-CA585EBC8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BCC7E-D207-4AB2-B4A8-41B174537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273ED6-57C0-4103-AD33-102B5595E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65425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2D8C8-9181-437E-AEE4-22907F4B1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FCD56-8900-4306-A1A9-B10949264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6D712-295B-43C1-8461-8A83C7B661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A75D9A-50F6-48BC-90E8-D0B7083386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AF35F-A246-4AAE-A413-29F9BF0179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979392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6C002-4812-4EFD-87CB-AA34D1B45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977286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60033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8738-E03B-4587-9F57-A7A783357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67227-ECED-416B-9D7B-2448D4A76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503EA2-FD65-437E-897A-D2E222EB7C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492038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B8117-2EC8-40F9-B5F9-34D3C01C8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EA21BF-4B63-4829-AD36-51D01C6339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1D10D6-7863-4571-AED8-4C23AFB45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43928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0CBE9D-3E72-471F-9C6D-4EE91E6A77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3131968-3FAA-4BDE-83DA-F09FF6BE8E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9A02689-D90F-430A-A530-1CD9AF7E16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4BC45A-9380-4F6B-BD0E-5DBD74FC43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198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DBFA7-494B-4CBD-B51A-FB81C817E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66D451-6FD7-4894-94C3-AB55409AF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3603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77B307-422D-4938-B37B-AA97C195F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01234-DB9A-40BC-805E-6FEE0AB3E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368062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56A183A-4F25-438E-A602-801BEB5E84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22F8F3B-812C-42F2-8395-CF0E13E463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7BF9E2A-9664-4AC7-8E1C-924BC82730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832BD3-0E01-436B-8778-EC1170A8B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5427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47299E-BB8C-49D8-97AE-45F01A167C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F96249-5381-4F7B-9B8F-DD7F5CCCD2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2E22AA-AA07-4880-8482-2116CCB6D8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0D45-B4A6-4B7E-A5F3-0CC0720550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9242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D56DEAE-1E97-4467-A280-AEA6C04FC7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306A041-FCC0-49ED-9451-116E9074A1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461E4559-3946-4967-A49B-D92DD10779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AD18C-AF97-4C93-BBCC-AAD0BB6ED4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98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3EC74E7-C5E3-48D8-B0C2-0B0FF2A476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6842817-EF6F-4C4A-800B-62F3ED7F9D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EAFAC43-60CF-48A6-B573-06403E7F5F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93C97-90DE-4E92-8DDD-1251890070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531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2B6623B-77D8-48BF-9A4C-04BFDFDC0B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3B62C4F-6FD1-42FA-9C6C-207F4007D9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E33F2F1-096B-499B-B3A4-62E8C3A949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8794F0-434E-430A-9A97-1444114213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3949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E48365D-620D-44B8-A5D5-90211C055B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2A339FA-A2D4-4315-9C4F-EE31D5C108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0D4A20B-038D-488A-AB12-500B984FC1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8441AD-5C96-4551-99C0-AF7E6E1B68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240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B34B2EC-6B56-49B7-B405-F9578DDE0B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E18CF4B-667F-4369-BD48-78F4234718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3C324E-3CD6-4A2B-B03F-5B23EA3BF7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610598-F060-429B-95C7-963428AE60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3242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A69343D-BB60-4D81-9598-855674DEE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1B0AA63-2A86-4289-A889-BAB00C166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2F58C4F-0F70-4B7F-B397-827FE045A4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0241C42-CE94-47D2-89B2-D0CCD90E21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16345367-10B2-462F-ADD1-0D59A195C69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B50EE9C-5BDC-4701-853A-BCB4F9EE144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BAA6A8B-7128-4AE0-A5E6-986F512338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30E998CD-5A79-40CB-B333-2894D86EED8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8B90323-1A8C-4B22-98D9-7ACE2FE09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EACBDB3-61A6-4A8C-B8E3-33875E84E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39" r:id="rId2"/>
    <p:sldLayoutId id="2147483838" r:id="rId3"/>
    <p:sldLayoutId id="2147483837" r:id="rId4"/>
    <p:sldLayoutId id="2147483836" r:id="rId5"/>
    <p:sldLayoutId id="2147483835" r:id="rId6"/>
    <p:sldLayoutId id="2147483834" r:id="rId7"/>
    <p:sldLayoutId id="2147483833" r:id="rId8"/>
    <p:sldLayoutId id="2147483832" r:id="rId9"/>
    <p:sldLayoutId id="2147483831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E62175B-7F56-4BE4-BCD4-8BCA139EC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D752A9-602B-47ED-9C3C-D97A68336A9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7A2E47-26D4-4E75-990F-EBFE4C8AC09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96E06723-F548-465D-9AD0-909CA086B9E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83075628-DD8A-450D-9347-77DFF5B016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FCFB8F1-B345-4EBB-923B-C70F27402EF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5D87048C-6AEA-44AE-B83A-09DDA125A7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0799009-8355-405A-A53D-A1B338E5D4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DAF5226D-27B4-4160-97F5-E9FEEA44D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24B431-3155-4334-BCF4-1004276A0448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3600">
                <a:solidFill>
                  <a:schemeClr val="tx1"/>
                </a:solidFill>
              </a:rPr>
              <a:t>CONCEPT MAP</a:t>
            </a:r>
            <a:br>
              <a:rPr lang="en-US" altLang="en-US" sz="3600">
                <a:solidFill>
                  <a:schemeClr val="tx1"/>
                </a:solidFill>
              </a:rPr>
            </a:br>
            <a:br>
              <a:rPr lang="en-US" altLang="en-US" sz="3600">
                <a:solidFill>
                  <a:schemeClr val="tx1"/>
                </a:solidFill>
              </a:rPr>
            </a:br>
            <a:r>
              <a:rPr lang="en-US" altLang="en-US" sz="3600">
                <a:solidFill>
                  <a:schemeClr val="tx1"/>
                </a:solidFill>
              </a:rPr>
              <a:t>Cell Meiosis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FB95E86F-94AA-44A6-84A9-C75B18153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3D947C8-1E48-4FBF-AABA-06D9C104A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83A0B75-A183-4C8D-B8EF-F880950AB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D8753D6-030E-4901-9A27-3F2D3C4D3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046CEAA-E903-44CF-8023-CE12773343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r>
              <a:rPr lang="en-US" altLang="en-US" sz="3200"/>
              <a:t>Meiosis</a:t>
            </a:r>
          </a:p>
        </p:txBody>
      </p:sp>
      <p:sp>
        <p:nvSpPr>
          <p:cNvPr id="6151" name="TextBox 99">
            <a:extLst>
              <a:ext uri="{FF2B5EF4-FFF2-40B4-BE49-F238E27FC236}">
                <a16:creationId xmlns:a16="http://schemas.microsoft.com/office/drawing/2014/main" id="{C6CF3CC3-6C4A-49F2-AD5E-F4BB7A49D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4784725"/>
            <a:ext cx="35052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Telophase II 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Diploid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Haploid  	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Anaphase I	</a:t>
            </a:r>
            <a:endParaRPr lang="en-US" altLang="en-US" sz="15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Metaphase II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Metaphase I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Prophase I 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87" name="Group 43">
            <a:extLst>
              <a:ext uri="{FF2B5EF4-FFF2-40B4-BE49-F238E27FC236}">
                <a16:creationId xmlns:a16="http://schemas.microsoft.com/office/drawing/2014/main" id="{1D56700E-6050-434D-A3FA-C71808A434B2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534400" cy="4953000"/>
            <a:chOff x="128" y="972"/>
            <a:chExt cx="5376" cy="2304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BF1006E6-E598-4B0E-BE76-DB674F7BC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8" y="1980"/>
              <a:ext cx="1408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48" name="Oval 5">
              <a:extLst>
                <a:ext uri="{FF2B5EF4-FFF2-40B4-BE49-F238E27FC236}">
                  <a16:creationId xmlns:a16="http://schemas.microsoft.com/office/drawing/2014/main" id="{EC4EF758-D692-4014-B9FE-D653C8297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476"/>
              <a:ext cx="1280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49" name="Oval 88">
              <a:extLst>
                <a:ext uri="{FF2B5EF4-FFF2-40B4-BE49-F238E27FC236}">
                  <a16:creationId xmlns:a16="http://schemas.microsoft.com/office/drawing/2014/main" id="{333BB3CF-889B-40C9-87DF-C523F8CC7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" y="2448"/>
              <a:ext cx="1280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0" name="Straight Connector 89">
              <a:extLst>
                <a:ext uri="{FF2B5EF4-FFF2-40B4-BE49-F238E27FC236}">
                  <a16:creationId xmlns:a16="http://schemas.microsoft.com/office/drawing/2014/main" id="{E6362715-A290-4CF3-A6EF-B8DFF2EA67B1}"/>
                </a:ext>
              </a:extLst>
            </p:cNvPr>
            <p:cNvCxnSpPr>
              <a:cxnSpLocks noChangeShapeType="1"/>
              <a:stCxn id="6149" idx="7"/>
              <a:endCxn id="6147" idx="3"/>
            </p:cNvCxnSpPr>
            <p:nvPr/>
          </p:nvCxnSpPr>
          <p:spPr bwMode="auto">
            <a:xfrm flipV="1">
              <a:off x="1925" y="2324"/>
              <a:ext cx="329" cy="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2" name="Oval 443">
              <a:extLst>
                <a:ext uri="{FF2B5EF4-FFF2-40B4-BE49-F238E27FC236}">
                  <a16:creationId xmlns:a16="http://schemas.microsoft.com/office/drawing/2014/main" id="{105ECD9E-8197-492D-89BB-2092B2802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024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TextBox 444">
              <a:extLst>
                <a:ext uri="{FF2B5EF4-FFF2-40B4-BE49-F238E27FC236}">
                  <a16:creationId xmlns:a16="http://schemas.microsoft.com/office/drawing/2014/main" id="{E02D2780-3052-46B7-BC7C-E7EA335978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" y="3060"/>
              <a:ext cx="70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Prophase II</a:t>
              </a:r>
            </a:p>
          </p:txBody>
        </p:sp>
        <p:cxnSp>
          <p:nvCxnSpPr>
            <p:cNvPr id="6154" name="Straight Connector 445">
              <a:extLst>
                <a:ext uri="{FF2B5EF4-FFF2-40B4-BE49-F238E27FC236}">
                  <a16:creationId xmlns:a16="http://schemas.microsoft.com/office/drawing/2014/main" id="{BD7EE9C0-6C6D-45B4-AC80-8620AF4F76B9}"/>
                </a:ext>
              </a:extLst>
            </p:cNvPr>
            <p:cNvCxnSpPr>
              <a:cxnSpLocks noChangeShapeType="1"/>
              <a:stCxn id="6149" idx="4"/>
              <a:endCxn id="6152" idx="7"/>
            </p:cNvCxnSpPr>
            <p:nvPr/>
          </p:nvCxnSpPr>
          <p:spPr bwMode="auto">
            <a:xfrm flipH="1">
              <a:off x="729" y="2850"/>
              <a:ext cx="743" cy="1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5" name="TextBox 462">
              <a:extLst>
                <a:ext uri="{FF2B5EF4-FFF2-40B4-BE49-F238E27FC236}">
                  <a16:creationId xmlns:a16="http://schemas.microsoft.com/office/drawing/2014/main" id="{3327356A-86DF-4EA5-8DAF-1F1EFA73B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584"/>
              <a:ext cx="768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Meiosis I</a:t>
              </a:r>
            </a:p>
          </p:txBody>
        </p:sp>
        <p:cxnSp>
          <p:nvCxnSpPr>
            <p:cNvPr id="6156" name="Straight Connector 467">
              <a:extLst>
                <a:ext uri="{FF2B5EF4-FFF2-40B4-BE49-F238E27FC236}">
                  <a16:creationId xmlns:a16="http://schemas.microsoft.com/office/drawing/2014/main" id="{CC5E6B80-612A-4C71-A1B8-1E2386BFE758}"/>
                </a:ext>
              </a:extLst>
            </p:cNvPr>
            <p:cNvCxnSpPr>
              <a:cxnSpLocks noChangeShapeType="1"/>
              <a:stCxn id="6148" idx="0"/>
              <a:endCxn id="6163" idx="5"/>
            </p:cNvCxnSpPr>
            <p:nvPr/>
          </p:nvCxnSpPr>
          <p:spPr bwMode="auto">
            <a:xfrm flipH="1" flipV="1">
              <a:off x="1733" y="1255"/>
              <a:ext cx="379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7" name="Straight Connector 468">
              <a:extLst>
                <a:ext uri="{FF2B5EF4-FFF2-40B4-BE49-F238E27FC236}">
                  <a16:creationId xmlns:a16="http://schemas.microsoft.com/office/drawing/2014/main" id="{AC368753-4A96-488C-A309-EBEC3D9BE4C4}"/>
                </a:ext>
              </a:extLst>
            </p:cNvPr>
            <p:cNvCxnSpPr>
              <a:cxnSpLocks noChangeShapeType="1"/>
              <a:stCxn id="6148" idx="6"/>
              <a:endCxn id="6161" idx="2"/>
            </p:cNvCxnSpPr>
            <p:nvPr/>
          </p:nvCxnSpPr>
          <p:spPr bwMode="auto">
            <a:xfrm flipV="1">
              <a:off x="2758" y="1170"/>
              <a:ext cx="308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8" name="Straight Connector 469">
              <a:extLst>
                <a:ext uri="{FF2B5EF4-FFF2-40B4-BE49-F238E27FC236}">
                  <a16:creationId xmlns:a16="http://schemas.microsoft.com/office/drawing/2014/main" id="{3DD4A6B3-49DE-4596-9265-0DEEC68D641E}"/>
                </a:ext>
              </a:extLst>
            </p:cNvPr>
            <p:cNvCxnSpPr>
              <a:cxnSpLocks noChangeShapeType="1"/>
              <a:stCxn id="6148" idx="6"/>
              <a:endCxn id="6162" idx="2"/>
            </p:cNvCxnSpPr>
            <p:nvPr/>
          </p:nvCxnSpPr>
          <p:spPr bwMode="auto">
            <a:xfrm flipV="1">
              <a:off x="2758" y="1458"/>
              <a:ext cx="1332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9" name="Straight Connector 470">
              <a:extLst>
                <a:ext uri="{FF2B5EF4-FFF2-40B4-BE49-F238E27FC236}">
                  <a16:creationId xmlns:a16="http://schemas.microsoft.com/office/drawing/2014/main" id="{0C7D56DF-D9F3-4C0E-BA6C-E0F48E84B417}"/>
                </a:ext>
              </a:extLst>
            </p:cNvPr>
            <p:cNvCxnSpPr>
              <a:cxnSpLocks noChangeShapeType="1"/>
              <a:stCxn id="6148" idx="6"/>
              <a:endCxn id="6164" idx="2"/>
            </p:cNvCxnSpPr>
            <p:nvPr/>
          </p:nvCxnSpPr>
          <p:spPr bwMode="auto">
            <a:xfrm>
              <a:off x="2758" y="1674"/>
              <a:ext cx="1268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60" name="Straight Connector 478">
              <a:extLst>
                <a:ext uri="{FF2B5EF4-FFF2-40B4-BE49-F238E27FC236}">
                  <a16:creationId xmlns:a16="http://schemas.microsoft.com/office/drawing/2014/main" id="{1FE8D8B8-8E39-42B1-9AA8-BCC1700806BB}"/>
                </a:ext>
              </a:extLst>
            </p:cNvPr>
            <p:cNvCxnSpPr>
              <a:cxnSpLocks noChangeShapeType="1"/>
              <a:stCxn id="6148" idx="4"/>
              <a:endCxn id="6147" idx="1"/>
            </p:cNvCxnSpPr>
            <p:nvPr/>
          </p:nvCxnSpPr>
          <p:spPr bwMode="auto">
            <a:xfrm>
              <a:off x="2112" y="1878"/>
              <a:ext cx="142" cy="1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1" name="Oval 481">
              <a:extLst>
                <a:ext uri="{FF2B5EF4-FFF2-40B4-BE49-F238E27FC236}">
                  <a16:creationId xmlns:a16="http://schemas.microsoft.com/office/drawing/2014/main" id="{F0FFA5B9-CB08-43B6-A415-F4D043368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008"/>
              <a:ext cx="147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2" name="Oval 487">
              <a:extLst>
                <a:ext uri="{FF2B5EF4-FFF2-40B4-BE49-F238E27FC236}">
                  <a16:creationId xmlns:a16="http://schemas.microsoft.com/office/drawing/2014/main" id="{3FCDEA1B-B5E5-4C73-8E9A-EF4CF37C4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" y="1296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3" name="Oval 489">
              <a:extLst>
                <a:ext uri="{FF2B5EF4-FFF2-40B4-BE49-F238E27FC236}">
                  <a16:creationId xmlns:a16="http://schemas.microsoft.com/office/drawing/2014/main" id="{D2050146-9D3F-42F9-8C28-1F0E723C4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" y="972"/>
              <a:ext cx="1280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4" name="Oval 493">
              <a:extLst>
                <a:ext uri="{FF2B5EF4-FFF2-40B4-BE49-F238E27FC236}">
                  <a16:creationId xmlns:a16="http://schemas.microsoft.com/office/drawing/2014/main" id="{B8DA1B54-F3A6-4003-BD88-B15CE2561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656"/>
              <a:ext cx="147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5" name="TextBox 501">
              <a:extLst>
                <a:ext uri="{FF2B5EF4-FFF2-40B4-BE49-F238E27FC236}">
                  <a16:creationId xmlns:a16="http://schemas.microsoft.com/office/drawing/2014/main" id="{4D8807E2-E8F3-4219-9E4A-BFF632176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1008"/>
              <a:ext cx="1408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Germ-line cell</a:t>
              </a:r>
            </a:p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________ </a:t>
              </a:r>
            </a:p>
          </p:txBody>
        </p:sp>
        <p:sp>
          <p:nvSpPr>
            <p:cNvPr id="6166" name="TextBox 504">
              <a:extLst>
                <a:ext uri="{FF2B5EF4-FFF2-40B4-BE49-F238E27FC236}">
                  <a16:creationId xmlns:a16="http://schemas.microsoft.com/office/drawing/2014/main" id="{2302A714-BA24-444C-B7AF-F568E834BB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1044"/>
              <a:ext cx="1536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Synapsis and crossing over</a:t>
              </a:r>
            </a:p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9F9A6FAC-1B56-47B7-9351-53D498BD9A8E}"/>
                </a:ext>
              </a:extLst>
            </p:cNvPr>
            <p:cNvSpPr txBox="1"/>
            <p:nvPr/>
          </p:nvSpPr>
          <p:spPr>
            <a:xfrm>
              <a:off x="4096" y="1368"/>
              <a:ext cx="1408" cy="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Homologous pairs align</a:t>
              </a:r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514" name="TextBox 513">
              <a:extLst>
                <a:ext uri="{FF2B5EF4-FFF2-40B4-BE49-F238E27FC236}">
                  <a16:creationId xmlns:a16="http://schemas.microsoft.com/office/drawing/2014/main" id="{8C16E9C2-874F-4D88-B466-18E3D53AB2B9}"/>
                </a:ext>
              </a:extLst>
            </p:cNvPr>
            <p:cNvSpPr txBox="1"/>
            <p:nvPr/>
          </p:nvSpPr>
          <p:spPr>
            <a:xfrm>
              <a:off x="4096" y="1728"/>
              <a:ext cx="1408" cy="2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Separate homologous pairs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6169" name="Oval 543">
              <a:extLst>
                <a:ext uri="{FF2B5EF4-FFF2-40B4-BE49-F238E27FC236}">
                  <a16:creationId xmlns:a16="http://schemas.microsoft.com/office/drawing/2014/main" id="{CA0D41F2-6FE2-4D03-939B-526F9444F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2016"/>
              <a:ext cx="1152" cy="21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0" name="Straight Connector 544">
              <a:extLst>
                <a:ext uri="{FF2B5EF4-FFF2-40B4-BE49-F238E27FC236}">
                  <a16:creationId xmlns:a16="http://schemas.microsoft.com/office/drawing/2014/main" id="{0AD66A6B-83C2-4C5D-841E-81D9981571E0}"/>
                </a:ext>
              </a:extLst>
            </p:cNvPr>
            <p:cNvCxnSpPr>
              <a:cxnSpLocks noChangeShapeType="1"/>
              <a:stCxn id="6148" idx="6"/>
              <a:endCxn id="6169" idx="2"/>
            </p:cNvCxnSpPr>
            <p:nvPr/>
          </p:nvCxnSpPr>
          <p:spPr bwMode="auto">
            <a:xfrm>
              <a:off x="2758" y="1674"/>
              <a:ext cx="1076" cy="4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1" name="TextBox 549">
              <a:extLst>
                <a:ext uri="{FF2B5EF4-FFF2-40B4-BE49-F238E27FC236}">
                  <a16:creationId xmlns:a16="http://schemas.microsoft.com/office/drawing/2014/main" id="{62F058DC-32AE-4779-BF2D-C3B4E3A3A3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2052"/>
              <a:ext cx="896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Telophase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I</a:t>
              </a:r>
              <a:endPara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2" name="TextBox 561">
              <a:extLst>
                <a:ext uri="{FF2B5EF4-FFF2-40B4-BE49-F238E27FC236}">
                  <a16:creationId xmlns:a16="http://schemas.microsoft.com/office/drawing/2014/main" id="{8266B319-6976-41B9-826C-027E03AA8E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" y="2052"/>
              <a:ext cx="1088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 not replicate</a:t>
              </a:r>
            </a:p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Chromosomes</a:t>
              </a:r>
            </a:p>
          </p:txBody>
        </p:sp>
        <p:sp>
          <p:nvSpPr>
            <p:cNvPr id="6173" name="TextBox 564">
              <a:extLst>
                <a:ext uri="{FF2B5EF4-FFF2-40B4-BE49-F238E27FC236}">
                  <a16:creationId xmlns:a16="http://schemas.microsoft.com/office/drawing/2014/main" id="{F5EE50CD-7B0B-4A59-807E-B0767286C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4" y="2556"/>
              <a:ext cx="768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Meiosis II</a:t>
              </a:r>
            </a:p>
          </p:txBody>
        </p:sp>
        <p:sp>
          <p:nvSpPr>
            <p:cNvPr id="6174" name="Oval 576">
              <a:extLst>
                <a:ext uri="{FF2B5EF4-FFF2-40B4-BE49-F238E27FC236}">
                  <a16:creationId xmlns:a16="http://schemas.microsoft.com/office/drawing/2014/main" id="{3D021941-C58C-4678-80CB-F895BE44A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3096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5" name="Oval 577">
              <a:extLst>
                <a:ext uri="{FF2B5EF4-FFF2-40B4-BE49-F238E27FC236}">
                  <a16:creationId xmlns:a16="http://schemas.microsoft.com/office/drawing/2014/main" id="{6EBBCA83-5ECC-48B4-9F81-9D8249E12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" y="3096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6" name="Oval 578">
              <a:extLst>
                <a:ext uri="{FF2B5EF4-FFF2-40B4-BE49-F238E27FC236}">
                  <a16:creationId xmlns:a16="http://schemas.microsoft.com/office/drawing/2014/main" id="{5233C0D5-A981-461B-A1D2-1D01E2E5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060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582" name="TextBox 581">
              <a:extLst>
                <a:ext uri="{FF2B5EF4-FFF2-40B4-BE49-F238E27FC236}">
                  <a16:creationId xmlns:a16="http://schemas.microsoft.com/office/drawing/2014/main" id="{D32463CE-7D7D-440D-8A74-1AB5EA695F14}"/>
                </a:ext>
              </a:extLst>
            </p:cNvPr>
            <p:cNvSpPr txBox="1"/>
            <p:nvPr/>
          </p:nvSpPr>
          <p:spPr>
            <a:xfrm>
              <a:off x="1792" y="3132"/>
              <a:ext cx="768" cy="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Anaphase II</a:t>
              </a:r>
            </a:p>
          </p:txBody>
        </p:sp>
        <p:sp>
          <p:nvSpPr>
            <p:cNvPr id="584" name="TextBox 583">
              <a:extLst>
                <a:ext uri="{FF2B5EF4-FFF2-40B4-BE49-F238E27FC236}">
                  <a16:creationId xmlns:a16="http://schemas.microsoft.com/office/drawing/2014/main" id="{16C17F48-DDA9-4402-B246-A8E07F4AB42D}"/>
                </a:ext>
              </a:extLst>
            </p:cNvPr>
            <p:cNvSpPr txBox="1"/>
            <p:nvPr/>
          </p:nvSpPr>
          <p:spPr>
            <a:xfrm>
              <a:off x="896" y="3132"/>
              <a:ext cx="768" cy="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_______</a:t>
              </a:r>
            </a:p>
          </p:txBody>
        </p:sp>
        <p:sp>
          <p:nvSpPr>
            <p:cNvPr id="585" name="TextBox 584">
              <a:extLst>
                <a:ext uri="{FF2B5EF4-FFF2-40B4-BE49-F238E27FC236}">
                  <a16:creationId xmlns:a16="http://schemas.microsoft.com/office/drawing/2014/main" id="{34C9A4B3-0CF5-4FD3-A3F2-C426CC4AA7B7}"/>
                </a:ext>
              </a:extLst>
            </p:cNvPr>
            <p:cNvSpPr txBox="1"/>
            <p:nvPr/>
          </p:nvSpPr>
          <p:spPr>
            <a:xfrm>
              <a:off x="2624" y="3097"/>
              <a:ext cx="768" cy="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_______</a:t>
              </a:r>
            </a:p>
          </p:txBody>
        </p:sp>
        <p:sp>
          <p:nvSpPr>
            <p:cNvPr id="6180" name="Oval 585">
              <a:extLst>
                <a:ext uri="{FF2B5EF4-FFF2-40B4-BE49-F238E27FC236}">
                  <a16:creationId xmlns:a16="http://schemas.microsoft.com/office/drawing/2014/main" id="{40B0B561-A2AE-41B7-93F7-48BA535C6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" y="2592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81" name="TextBox 586">
              <a:extLst>
                <a:ext uri="{FF2B5EF4-FFF2-40B4-BE49-F238E27FC236}">
                  <a16:creationId xmlns:a16="http://schemas.microsoft.com/office/drawing/2014/main" id="{89E1F78C-BC7F-4EFF-8A87-7E5194B7BB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0" y="2664"/>
              <a:ext cx="768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Gametes</a:t>
              </a:r>
            </a:p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______</a:t>
              </a:r>
            </a:p>
          </p:txBody>
        </p:sp>
        <p:cxnSp>
          <p:nvCxnSpPr>
            <p:cNvPr id="6182" name="Straight Connector 587">
              <a:extLst>
                <a:ext uri="{FF2B5EF4-FFF2-40B4-BE49-F238E27FC236}">
                  <a16:creationId xmlns:a16="http://schemas.microsoft.com/office/drawing/2014/main" id="{2362C4B1-F59F-41BD-8BA9-F28C0D317B33}"/>
                </a:ext>
              </a:extLst>
            </p:cNvPr>
            <p:cNvCxnSpPr>
              <a:cxnSpLocks noChangeShapeType="1"/>
              <a:stCxn id="6149" idx="4"/>
              <a:endCxn id="6174" idx="0"/>
            </p:cNvCxnSpPr>
            <p:nvPr/>
          </p:nvCxnSpPr>
          <p:spPr bwMode="auto">
            <a:xfrm flipH="1">
              <a:off x="1312" y="2850"/>
              <a:ext cx="16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3" name="Straight Connector 590">
              <a:extLst>
                <a:ext uri="{FF2B5EF4-FFF2-40B4-BE49-F238E27FC236}">
                  <a16:creationId xmlns:a16="http://schemas.microsoft.com/office/drawing/2014/main" id="{D6852CF4-9113-48AF-9B72-E453023276AF}"/>
                </a:ext>
              </a:extLst>
            </p:cNvPr>
            <p:cNvCxnSpPr>
              <a:cxnSpLocks noChangeShapeType="1"/>
              <a:stCxn id="6175" idx="0"/>
              <a:endCxn id="6149" idx="4"/>
            </p:cNvCxnSpPr>
            <p:nvPr/>
          </p:nvCxnSpPr>
          <p:spPr bwMode="auto">
            <a:xfrm flipH="1" flipV="1">
              <a:off x="1472" y="2850"/>
              <a:ext cx="672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4" name="Straight Connector 593">
              <a:extLst>
                <a:ext uri="{FF2B5EF4-FFF2-40B4-BE49-F238E27FC236}">
                  <a16:creationId xmlns:a16="http://schemas.microsoft.com/office/drawing/2014/main" id="{E1263D40-AB5B-4EFE-AE26-BE7BC105FEC5}"/>
                </a:ext>
              </a:extLst>
            </p:cNvPr>
            <p:cNvCxnSpPr>
              <a:cxnSpLocks noChangeShapeType="1"/>
              <a:stCxn id="6149" idx="4"/>
              <a:endCxn id="6176" idx="1"/>
            </p:cNvCxnSpPr>
            <p:nvPr/>
          </p:nvCxnSpPr>
          <p:spPr bwMode="auto">
            <a:xfrm>
              <a:off x="1472" y="2850"/>
              <a:ext cx="1319" cy="2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5" name="Straight Connector 596">
              <a:extLst>
                <a:ext uri="{FF2B5EF4-FFF2-40B4-BE49-F238E27FC236}">
                  <a16:creationId xmlns:a16="http://schemas.microsoft.com/office/drawing/2014/main" id="{26CBB80F-F563-49BD-A79A-3D57651DF294}"/>
                </a:ext>
              </a:extLst>
            </p:cNvPr>
            <p:cNvCxnSpPr>
              <a:cxnSpLocks noChangeShapeType="1"/>
              <a:stCxn id="6180" idx="2"/>
              <a:endCxn id="6149" idx="6"/>
            </p:cNvCxnSpPr>
            <p:nvPr/>
          </p:nvCxnSpPr>
          <p:spPr bwMode="auto">
            <a:xfrm flipH="1" flipV="1">
              <a:off x="2118" y="2646"/>
              <a:ext cx="884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85142C-3DBB-4EAB-9DBE-86AD3A6C16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r>
              <a:rPr lang="en-US" altLang="en-US" sz="3200"/>
              <a:t>Meiosis Key</a:t>
            </a:r>
          </a:p>
        </p:txBody>
      </p:sp>
      <p:grpSp>
        <p:nvGrpSpPr>
          <p:cNvPr id="7211" name="Group 43">
            <a:extLst>
              <a:ext uri="{FF2B5EF4-FFF2-40B4-BE49-F238E27FC236}">
                <a16:creationId xmlns:a16="http://schemas.microsoft.com/office/drawing/2014/main" id="{9837465C-99EA-4645-992F-D623044C0EB8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85800"/>
            <a:ext cx="8534400" cy="4800600"/>
            <a:chOff x="128" y="972"/>
            <a:chExt cx="5376" cy="2304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C1C27001-C84C-45A4-9B8F-636FF12F5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8" y="1980"/>
              <a:ext cx="1408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2" name="Oval 5">
              <a:extLst>
                <a:ext uri="{FF2B5EF4-FFF2-40B4-BE49-F238E27FC236}">
                  <a16:creationId xmlns:a16="http://schemas.microsoft.com/office/drawing/2014/main" id="{AEAFDE27-6C42-478C-86AC-C887E1C90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476"/>
              <a:ext cx="1280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Oval 88">
              <a:extLst>
                <a:ext uri="{FF2B5EF4-FFF2-40B4-BE49-F238E27FC236}">
                  <a16:creationId xmlns:a16="http://schemas.microsoft.com/office/drawing/2014/main" id="{DB090DAC-31BB-4542-B828-D11A60726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" y="2448"/>
              <a:ext cx="1280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4" name="Straight Connector 89">
              <a:extLst>
                <a:ext uri="{FF2B5EF4-FFF2-40B4-BE49-F238E27FC236}">
                  <a16:creationId xmlns:a16="http://schemas.microsoft.com/office/drawing/2014/main" id="{BBF98777-44E0-4955-857D-AB34D0128751}"/>
                </a:ext>
              </a:extLst>
            </p:cNvPr>
            <p:cNvCxnSpPr>
              <a:cxnSpLocks noChangeShapeType="1"/>
              <a:stCxn id="7173" idx="7"/>
              <a:endCxn id="7171" idx="3"/>
            </p:cNvCxnSpPr>
            <p:nvPr/>
          </p:nvCxnSpPr>
          <p:spPr bwMode="auto">
            <a:xfrm flipV="1">
              <a:off x="1925" y="2324"/>
              <a:ext cx="329" cy="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76" name="Oval 443">
              <a:extLst>
                <a:ext uri="{FF2B5EF4-FFF2-40B4-BE49-F238E27FC236}">
                  <a16:creationId xmlns:a16="http://schemas.microsoft.com/office/drawing/2014/main" id="{64A4A27B-1137-4B18-A120-98D9839D0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3024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TextBox 444">
              <a:extLst>
                <a:ext uri="{FF2B5EF4-FFF2-40B4-BE49-F238E27FC236}">
                  <a16:creationId xmlns:a16="http://schemas.microsoft.com/office/drawing/2014/main" id="{B829B52F-6C68-4D36-B3D3-8759A41589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" y="3060"/>
              <a:ext cx="704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Prophase II</a:t>
              </a:r>
            </a:p>
          </p:txBody>
        </p:sp>
        <p:cxnSp>
          <p:nvCxnSpPr>
            <p:cNvPr id="7178" name="Straight Connector 445">
              <a:extLst>
                <a:ext uri="{FF2B5EF4-FFF2-40B4-BE49-F238E27FC236}">
                  <a16:creationId xmlns:a16="http://schemas.microsoft.com/office/drawing/2014/main" id="{C1DF1057-6148-4DB4-AC11-D3B567642576}"/>
                </a:ext>
              </a:extLst>
            </p:cNvPr>
            <p:cNvCxnSpPr>
              <a:cxnSpLocks noChangeShapeType="1"/>
              <a:stCxn id="7173" idx="4"/>
              <a:endCxn id="7176" idx="7"/>
            </p:cNvCxnSpPr>
            <p:nvPr/>
          </p:nvCxnSpPr>
          <p:spPr bwMode="auto">
            <a:xfrm flipH="1">
              <a:off x="729" y="2850"/>
              <a:ext cx="743" cy="1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79" name="TextBox 462">
              <a:extLst>
                <a:ext uri="{FF2B5EF4-FFF2-40B4-BE49-F238E27FC236}">
                  <a16:creationId xmlns:a16="http://schemas.microsoft.com/office/drawing/2014/main" id="{AEAC70A8-C547-4421-A51A-14D88845D3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584"/>
              <a:ext cx="768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Meiosis I</a:t>
              </a:r>
            </a:p>
          </p:txBody>
        </p:sp>
        <p:cxnSp>
          <p:nvCxnSpPr>
            <p:cNvPr id="7180" name="Straight Connector 467">
              <a:extLst>
                <a:ext uri="{FF2B5EF4-FFF2-40B4-BE49-F238E27FC236}">
                  <a16:creationId xmlns:a16="http://schemas.microsoft.com/office/drawing/2014/main" id="{B29D9152-1CD8-4F45-AFC6-87155C7FD0A3}"/>
                </a:ext>
              </a:extLst>
            </p:cNvPr>
            <p:cNvCxnSpPr>
              <a:cxnSpLocks noChangeShapeType="1"/>
              <a:stCxn id="7172" idx="0"/>
              <a:endCxn id="7187" idx="5"/>
            </p:cNvCxnSpPr>
            <p:nvPr/>
          </p:nvCxnSpPr>
          <p:spPr bwMode="auto">
            <a:xfrm flipH="1" flipV="1">
              <a:off x="1733" y="1255"/>
              <a:ext cx="379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1" name="Straight Connector 468">
              <a:extLst>
                <a:ext uri="{FF2B5EF4-FFF2-40B4-BE49-F238E27FC236}">
                  <a16:creationId xmlns:a16="http://schemas.microsoft.com/office/drawing/2014/main" id="{A098FE1C-A185-414F-88BA-2F9DAAEACCDF}"/>
                </a:ext>
              </a:extLst>
            </p:cNvPr>
            <p:cNvCxnSpPr>
              <a:cxnSpLocks noChangeShapeType="1"/>
              <a:stCxn id="7172" idx="6"/>
              <a:endCxn id="7185" idx="2"/>
            </p:cNvCxnSpPr>
            <p:nvPr/>
          </p:nvCxnSpPr>
          <p:spPr bwMode="auto">
            <a:xfrm flipV="1">
              <a:off x="2758" y="1170"/>
              <a:ext cx="308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2" name="Straight Connector 469">
              <a:extLst>
                <a:ext uri="{FF2B5EF4-FFF2-40B4-BE49-F238E27FC236}">
                  <a16:creationId xmlns:a16="http://schemas.microsoft.com/office/drawing/2014/main" id="{A39231C0-ED17-464D-8E72-06CA01FAF127}"/>
                </a:ext>
              </a:extLst>
            </p:cNvPr>
            <p:cNvCxnSpPr>
              <a:cxnSpLocks noChangeShapeType="1"/>
              <a:stCxn id="7172" idx="6"/>
              <a:endCxn id="7186" idx="2"/>
            </p:cNvCxnSpPr>
            <p:nvPr/>
          </p:nvCxnSpPr>
          <p:spPr bwMode="auto">
            <a:xfrm flipV="1">
              <a:off x="2758" y="1458"/>
              <a:ext cx="1332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3" name="Straight Connector 470">
              <a:extLst>
                <a:ext uri="{FF2B5EF4-FFF2-40B4-BE49-F238E27FC236}">
                  <a16:creationId xmlns:a16="http://schemas.microsoft.com/office/drawing/2014/main" id="{BF2E29CD-632C-4D04-AD16-AA9BAED18F44}"/>
                </a:ext>
              </a:extLst>
            </p:cNvPr>
            <p:cNvCxnSpPr>
              <a:cxnSpLocks noChangeShapeType="1"/>
              <a:stCxn id="7172" idx="6"/>
              <a:endCxn id="7188" idx="2"/>
            </p:cNvCxnSpPr>
            <p:nvPr/>
          </p:nvCxnSpPr>
          <p:spPr bwMode="auto">
            <a:xfrm>
              <a:off x="2758" y="1674"/>
              <a:ext cx="1268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4" name="Straight Connector 478">
              <a:extLst>
                <a:ext uri="{FF2B5EF4-FFF2-40B4-BE49-F238E27FC236}">
                  <a16:creationId xmlns:a16="http://schemas.microsoft.com/office/drawing/2014/main" id="{AFA182DC-E527-46E4-9ED7-F7F5AFC96A9D}"/>
                </a:ext>
              </a:extLst>
            </p:cNvPr>
            <p:cNvCxnSpPr>
              <a:cxnSpLocks noChangeShapeType="1"/>
              <a:stCxn id="7172" idx="4"/>
              <a:endCxn id="7171" idx="1"/>
            </p:cNvCxnSpPr>
            <p:nvPr/>
          </p:nvCxnSpPr>
          <p:spPr bwMode="auto">
            <a:xfrm>
              <a:off x="2112" y="1878"/>
              <a:ext cx="142" cy="1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5" name="Oval 481">
              <a:extLst>
                <a:ext uri="{FF2B5EF4-FFF2-40B4-BE49-F238E27FC236}">
                  <a16:creationId xmlns:a16="http://schemas.microsoft.com/office/drawing/2014/main" id="{6EA20895-6748-494F-82DB-A28FBCD0E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008"/>
              <a:ext cx="147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6" name="Oval 487">
              <a:extLst>
                <a:ext uri="{FF2B5EF4-FFF2-40B4-BE49-F238E27FC236}">
                  <a16:creationId xmlns:a16="http://schemas.microsoft.com/office/drawing/2014/main" id="{0511376E-9846-491F-AB33-68F289C66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6" y="1296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7" name="Oval 489">
              <a:extLst>
                <a:ext uri="{FF2B5EF4-FFF2-40B4-BE49-F238E27FC236}">
                  <a16:creationId xmlns:a16="http://schemas.microsoft.com/office/drawing/2014/main" id="{FD52AEC2-37B2-4DC0-A29B-E49C3253C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" y="972"/>
              <a:ext cx="1280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8" name="Oval 493">
              <a:extLst>
                <a:ext uri="{FF2B5EF4-FFF2-40B4-BE49-F238E27FC236}">
                  <a16:creationId xmlns:a16="http://schemas.microsoft.com/office/drawing/2014/main" id="{E94A758F-C72B-4E60-BF5C-FE4FF3009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656"/>
              <a:ext cx="1472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9" name="TextBox 501">
              <a:extLst>
                <a:ext uri="{FF2B5EF4-FFF2-40B4-BE49-F238E27FC236}">
                  <a16:creationId xmlns:a16="http://schemas.microsoft.com/office/drawing/2014/main" id="{60F99A6D-6CB3-4EB0-B2C8-1BD0229E8C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1008"/>
              <a:ext cx="1408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Germ-line cell</a:t>
              </a:r>
            </a:p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</a:t>
              </a:r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67962886-7F83-40D1-A580-02F455DE80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1080"/>
              <a:ext cx="1536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Synapsis and crossing over</a:t>
              </a:r>
            </a:p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</a:t>
              </a:r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E2F14446-EE74-414B-8D10-B333D131F39A}"/>
                </a:ext>
              </a:extLst>
            </p:cNvPr>
            <p:cNvSpPr txBox="1"/>
            <p:nvPr/>
          </p:nvSpPr>
          <p:spPr>
            <a:xfrm>
              <a:off x="4096" y="1368"/>
              <a:ext cx="1408" cy="2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Homologous pairs align</a:t>
              </a:r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514" name="TextBox 513">
              <a:extLst>
                <a:ext uri="{FF2B5EF4-FFF2-40B4-BE49-F238E27FC236}">
                  <a16:creationId xmlns:a16="http://schemas.microsoft.com/office/drawing/2014/main" id="{8D61B382-CD0E-4C0A-BC74-CB7392ACEE90}"/>
                </a:ext>
              </a:extLst>
            </p:cNvPr>
            <p:cNvSpPr txBox="1"/>
            <p:nvPr/>
          </p:nvSpPr>
          <p:spPr>
            <a:xfrm>
              <a:off x="4096" y="1728"/>
              <a:ext cx="1408" cy="2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Separate homologous pairs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93" name="Oval 543">
              <a:extLst>
                <a:ext uri="{FF2B5EF4-FFF2-40B4-BE49-F238E27FC236}">
                  <a16:creationId xmlns:a16="http://schemas.microsoft.com/office/drawing/2014/main" id="{95476DC6-0170-4374-87A4-29ED3EFDF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2016"/>
              <a:ext cx="1152" cy="21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4" name="Straight Connector 544">
              <a:extLst>
                <a:ext uri="{FF2B5EF4-FFF2-40B4-BE49-F238E27FC236}">
                  <a16:creationId xmlns:a16="http://schemas.microsoft.com/office/drawing/2014/main" id="{DF22BFF8-665D-4174-915B-5D51479DFCD3}"/>
                </a:ext>
              </a:extLst>
            </p:cNvPr>
            <p:cNvCxnSpPr>
              <a:cxnSpLocks noChangeShapeType="1"/>
              <a:stCxn id="7172" idx="6"/>
              <a:endCxn id="7193" idx="2"/>
            </p:cNvCxnSpPr>
            <p:nvPr/>
          </p:nvCxnSpPr>
          <p:spPr bwMode="auto">
            <a:xfrm>
              <a:off x="2758" y="1674"/>
              <a:ext cx="1076" cy="4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5" name="TextBox 549">
              <a:extLst>
                <a:ext uri="{FF2B5EF4-FFF2-40B4-BE49-F238E27FC236}">
                  <a16:creationId xmlns:a16="http://schemas.microsoft.com/office/drawing/2014/main" id="{5C178C45-06F2-45E1-B762-D0C16A9448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2052"/>
              <a:ext cx="896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Telophase</a:t>
              </a:r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 I</a:t>
              </a:r>
              <a:endPara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96" name="TextBox 561">
              <a:extLst>
                <a:ext uri="{FF2B5EF4-FFF2-40B4-BE49-F238E27FC236}">
                  <a16:creationId xmlns:a16="http://schemas.microsoft.com/office/drawing/2014/main" id="{72CF15B2-F30A-4FAD-B68E-E7CA951758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" y="2052"/>
              <a:ext cx="1088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 not replicate</a:t>
              </a:r>
            </a:p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Chromosomes</a:t>
              </a:r>
            </a:p>
          </p:txBody>
        </p:sp>
        <p:sp>
          <p:nvSpPr>
            <p:cNvPr id="7197" name="TextBox 564">
              <a:extLst>
                <a:ext uri="{FF2B5EF4-FFF2-40B4-BE49-F238E27FC236}">
                  <a16:creationId xmlns:a16="http://schemas.microsoft.com/office/drawing/2014/main" id="{DCE71880-1CEA-4AAC-A06D-DAE0D89B0A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4" y="2556"/>
              <a:ext cx="768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Meiosis II</a:t>
              </a:r>
            </a:p>
          </p:txBody>
        </p:sp>
        <p:sp>
          <p:nvSpPr>
            <p:cNvPr id="7198" name="Oval 576">
              <a:extLst>
                <a:ext uri="{FF2B5EF4-FFF2-40B4-BE49-F238E27FC236}">
                  <a16:creationId xmlns:a16="http://schemas.microsoft.com/office/drawing/2014/main" id="{83FB8CFC-98ED-455F-A245-A4DB1EE51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3096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9" name="Oval 577">
              <a:extLst>
                <a:ext uri="{FF2B5EF4-FFF2-40B4-BE49-F238E27FC236}">
                  <a16:creationId xmlns:a16="http://schemas.microsoft.com/office/drawing/2014/main" id="{DCABA6D4-5375-48C5-AA36-6475A86EB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2" y="3096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0" name="Oval 578">
              <a:extLst>
                <a:ext uri="{FF2B5EF4-FFF2-40B4-BE49-F238E27FC236}">
                  <a16:creationId xmlns:a16="http://schemas.microsoft.com/office/drawing/2014/main" id="{5FEB1475-4875-40DD-9943-5A8CF8011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060"/>
              <a:ext cx="704" cy="1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582" name="TextBox 581">
              <a:extLst>
                <a:ext uri="{FF2B5EF4-FFF2-40B4-BE49-F238E27FC236}">
                  <a16:creationId xmlns:a16="http://schemas.microsoft.com/office/drawing/2014/main" id="{B48F463E-B414-48DD-AA01-6D0537E26EE6}"/>
                </a:ext>
              </a:extLst>
            </p:cNvPr>
            <p:cNvSpPr txBox="1"/>
            <p:nvPr/>
          </p:nvSpPr>
          <p:spPr>
            <a:xfrm>
              <a:off x="1792" y="3132"/>
              <a:ext cx="768" cy="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Anaphase II</a:t>
              </a:r>
            </a:p>
          </p:txBody>
        </p:sp>
        <p:sp>
          <p:nvSpPr>
            <p:cNvPr id="584" name="TextBox 583">
              <a:extLst>
                <a:ext uri="{FF2B5EF4-FFF2-40B4-BE49-F238E27FC236}">
                  <a16:creationId xmlns:a16="http://schemas.microsoft.com/office/drawing/2014/main" id="{572779E3-CBA6-41EF-BFD4-4F52DBB64BB2}"/>
                </a:ext>
              </a:extLst>
            </p:cNvPr>
            <p:cNvSpPr txBox="1"/>
            <p:nvPr/>
          </p:nvSpPr>
          <p:spPr>
            <a:xfrm>
              <a:off x="896" y="3132"/>
              <a:ext cx="768" cy="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585" name="TextBox 584">
              <a:extLst>
                <a:ext uri="{FF2B5EF4-FFF2-40B4-BE49-F238E27FC236}">
                  <a16:creationId xmlns:a16="http://schemas.microsoft.com/office/drawing/2014/main" id="{E97F71B5-6BC5-4FCB-A239-65B6AC26A92E}"/>
                </a:ext>
              </a:extLst>
            </p:cNvPr>
            <p:cNvSpPr txBox="1"/>
            <p:nvPr/>
          </p:nvSpPr>
          <p:spPr>
            <a:xfrm>
              <a:off x="2624" y="3096"/>
              <a:ext cx="768" cy="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04" name="Oval 585">
              <a:extLst>
                <a:ext uri="{FF2B5EF4-FFF2-40B4-BE49-F238E27FC236}">
                  <a16:creationId xmlns:a16="http://schemas.microsoft.com/office/drawing/2014/main" id="{B62670DD-0C59-4885-832C-61009A346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" y="2592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5" name="TextBox 586">
              <a:extLst>
                <a:ext uri="{FF2B5EF4-FFF2-40B4-BE49-F238E27FC236}">
                  <a16:creationId xmlns:a16="http://schemas.microsoft.com/office/drawing/2014/main" id="{C850E687-8819-4D86-961E-C75260DE92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0" y="2664"/>
              <a:ext cx="768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Gametes</a:t>
              </a:r>
            </a:p>
            <a:p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06" name="Straight Connector 587">
              <a:extLst>
                <a:ext uri="{FF2B5EF4-FFF2-40B4-BE49-F238E27FC236}">
                  <a16:creationId xmlns:a16="http://schemas.microsoft.com/office/drawing/2014/main" id="{36FB0C7A-B84B-49AF-8DAA-49ACB1FB8A09}"/>
                </a:ext>
              </a:extLst>
            </p:cNvPr>
            <p:cNvCxnSpPr>
              <a:cxnSpLocks noChangeShapeType="1"/>
              <a:stCxn id="7173" idx="4"/>
              <a:endCxn id="7198" idx="0"/>
            </p:cNvCxnSpPr>
            <p:nvPr/>
          </p:nvCxnSpPr>
          <p:spPr bwMode="auto">
            <a:xfrm flipH="1">
              <a:off x="1312" y="2850"/>
              <a:ext cx="16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7" name="Straight Connector 590">
              <a:extLst>
                <a:ext uri="{FF2B5EF4-FFF2-40B4-BE49-F238E27FC236}">
                  <a16:creationId xmlns:a16="http://schemas.microsoft.com/office/drawing/2014/main" id="{2F710E53-DCA7-4BBA-BBD9-74450EC91DE9}"/>
                </a:ext>
              </a:extLst>
            </p:cNvPr>
            <p:cNvCxnSpPr>
              <a:cxnSpLocks noChangeShapeType="1"/>
              <a:stCxn id="7199" idx="0"/>
              <a:endCxn id="7173" idx="4"/>
            </p:cNvCxnSpPr>
            <p:nvPr/>
          </p:nvCxnSpPr>
          <p:spPr bwMode="auto">
            <a:xfrm flipH="1" flipV="1">
              <a:off x="1472" y="2850"/>
              <a:ext cx="672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8" name="Straight Connector 593">
              <a:extLst>
                <a:ext uri="{FF2B5EF4-FFF2-40B4-BE49-F238E27FC236}">
                  <a16:creationId xmlns:a16="http://schemas.microsoft.com/office/drawing/2014/main" id="{2D99AFBA-0490-478E-8B39-4F3A30F1F070}"/>
                </a:ext>
              </a:extLst>
            </p:cNvPr>
            <p:cNvCxnSpPr>
              <a:cxnSpLocks noChangeShapeType="1"/>
              <a:stCxn id="7173" idx="4"/>
              <a:endCxn id="7200" idx="1"/>
            </p:cNvCxnSpPr>
            <p:nvPr/>
          </p:nvCxnSpPr>
          <p:spPr bwMode="auto">
            <a:xfrm>
              <a:off x="1472" y="2850"/>
              <a:ext cx="1319" cy="2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9" name="Straight Connector 596">
              <a:extLst>
                <a:ext uri="{FF2B5EF4-FFF2-40B4-BE49-F238E27FC236}">
                  <a16:creationId xmlns:a16="http://schemas.microsoft.com/office/drawing/2014/main" id="{97F10AD5-A8AB-4E02-AB0C-ABDE2AF55909}"/>
                </a:ext>
              </a:extLst>
            </p:cNvPr>
            <p:cNvCxnSpPr>
              <a:cxnSpLocks noChangeShapeType="1"/>
              <a:stCxn id="7204" idx="2"/>
              <a:endCxn id="7173" idx="6"/>
            </p:cNvCxnSpPr>
            <p:nvPr/>
          </p:nvCxnSpPr>
          <p:spPr bwMode="auto">
            <a:xfrm flipH="1" flipV="1">
              <a:off x="2118" y="2646"/>
              <a:ext cx="884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7212" name="TextBox 99">
            <a:extLst>
              <a:ext uri="{FF2B5EF4-FFF2-40B4-BE49-F238E27FC236}">
                <a16:creationId xmlns:a16="http://schemas.microsoft.com/office/drawing/2014/main" id="{37A50181-7713-4CDC-8A39-A938DE36D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4784725"/>
            <a:ext cx="35052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Telophase II 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Diploid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Haploid  		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Anaphase I	</a:t>
            </a:r>
            <a:endParaRPr lang="en-US" altLang="en-US" sz="15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Metaphase II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Metaphase I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Prophase I 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37&quot;&gt;&lt;/object&gt;&lt;object type=&quot;2&quot; unique_id=&quot;10038&quot;&gt;&lt;object type=&quot;3&quot; unique_id=&quot;10039&quot;&gt;&lt;property id=&quot;20148&quot; value=&quot;5&quot;/&gt;&lt;property id=&quot;20300&quot; value=&quot;Slide 1&quot;/&gt;&lt;property id=&quot;20307&quot; value=&quot;317&quot;/&gt;&lt;/object&gt;&lt;object type=&quot;3&quot; unique_id=&quot;10040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41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42&quot;&gt;&lt;property id=&quot;20148&quot; value=&quot;5&quot;/&gt;&lt;property id=&quot;20300&quot; value=&quot;Slide 4 - &amp;quot;Meiosis&amp;quot;&quot;/&gt;&lt;property id=&quot;20307&quot; value=&quot;334&quot;/&gt;&lt;/object&gt;&lt;object type=&quot;3&quot; unique_id=&quot;10043&quot;&gt;&lt;property id=&quot;20148&quot; value=&quot;5&quot;/&gt;&lt;property id=&quot;20300&quot; value=&quot;Slide 5 - &amp;quot;Meiosis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1333</TotalTime>
  <Words>208</Words>
  <Application>Microsoft Office PowerPoint</Application>
  <PresentationFormat>On-screen Show (4:3)</PresentationFormat>
  <Paragraphs>66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Meiosis</vt:lpstr>
      <vt:lpstr>Meiosis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195</cp:revision>
  <dcterms:created xsi:type="dcterms:W3CDTF">2005-04-19T02:46:41Z</dcterms:created>
  <dcterms:modified xsi:type="dcterms:W3CDTF">2019-04-25T22:14:24Z</dcterms:modified>
</cp:coreProperties>
</file>