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5DEAF4BF-FF1A-4AA7-AE98-08D4B54817F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19F37A99-47C1-470B-BA9F-14C4A0BAFA7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AE69CE0-2113-41E3-80F4-F22D7883E8D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68F4F2F-3DF0-49D8-9616-4C42C3F972B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0BD72AD-4D83-47EB-B8C7-E643233B94C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923454E-8665-4638-8CAC-7A7B0EB0ED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C640F91-7209-40FE-B54A-872C2CFEA82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88765794-5367-4C8E-82F7-7330464CEB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CC1067-59A4-4CEA-83AD-7EF8A7664BA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F252B157-3BBC-4B7B-BA9A-252A7F05DFA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583FEB3-B5EF-4E3E-BCF0-FA27C3CCDD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0D8D858-7347-4DB9-92B4-4A64A8CCC3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F3D2BB0-F018-4E16-A594-EB8637BD2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794175A-3B95-43CB-BA96-B749F31760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08B7C2F-7083-4515-9EE1-6566A2586971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6B52EE01-B7D9-4B2E-9C84-A363108A56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F1806138-36F9-4FCF-B4E8-3CC9355C8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D189485-0172-4942-A20D-1DEC84DC54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EC0C9D-5115-4212-A6D7-63459EF66AEA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7B0BF85-B7DC-4CE2-8B0F-CF5CBC8A5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2DE1FF7-1727-44F5-B79A-07C2AEE7D4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7900152-6275-44BE-9425-9CAE0F0A7B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FA4D51-9B5D-467F-9613-1AE0C4F593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9077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F19FD5-EEE3-4451-A29D-D34E94F922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0D7F253-8619-47C0-8852-B3EA4BD7A8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8EA5452-DBAC-4E7A-9DA7-CF13E1A593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6C58FD-F54E-40A0-ADED-2E801482F6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955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31999-35C8-434E-932B-A54C15BBD5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9060F0-9CF0-4CC4-A704-F006F359F1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6304853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2E1AB-1488-48AF-A8C8-2795B4486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8B9B-EDC2-4EBF-B6D7-C1AE37216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764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822E0-8475-4AC7-947F-CE8175D57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BB5B6-7A21-467E-B0F7-DEE6606EA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291911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BD182-E7B0-4E5E-A344-6E5A05BD2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01D32-F28A-4923-AEB4-3B6AB6BED6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C1B792-AC30-4680-BB22-CD7492AB2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984374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3A035-2E70-43DC-8C65-1A1D0E711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161643-EB3E-4DAC-98D5-4B950E0C2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6D970-1EA1-49DE-BFBA-36CBF982C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673053-85BB-447C-BCF1-66F2775116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AB713D-9BFC-4B82-A5A3-07AD3A4B41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642174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629DF-BFFC-45C2-92ED-D32B7081C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837532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53204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75E6A-110A-49F5-80A7-6BFEA35F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623D1E-AC8D-4E89-BCAE-DD3ABDD7F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1B75E0-2FDB-4AA0-BC44-CABCC9883C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556318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4E42F-6F01-4C47-BBB2-5AA4A0EB2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6D6C07-B879-4BB2-BABA-1B1CDD6608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B09CC0-CD2E-4A0C-863D-11115BF69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322720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3B85663-D6CB-4367-A0E0-5AF059C725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6C763A3-45C6-4BD1-97B2-9DEAC40D12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8CDCF84-7CA8-4320-9ABA-65CD2F2A5F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5B0F4-B690-4324-A249-3ACD0DFD48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064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1E159-ABB4-4A92-8736-79CEA48E5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9F7AFD-4A0D-411B-8A83-70B366313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069667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84BBCB-165D-4959-839B-80B7E1AA22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80B400-C2D8-4625-94CF-335CA41E9F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853575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E96B55-6A8D-4691-8FE1-F026D22881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AC2DCB3-3F4C-443C-AE3D-25D4FED42A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EA5D4F5-D010-42A4-A67F-536B0C35AD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4828D2-E993-46CF-ADA8-49FF8323E3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0001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43B6C1-7011-4534-9774-91585A859F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DEAFFB-DC9A-4A45-9173-17AF7047DD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7D891F-7A06-4B3F-87BB-6F29EF5BBF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9E4598-BC5C-40AB-AAF4-74059C7D97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9285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4F7D59B-0926-4250-8883-6247FA8C07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2782214-5527-447A-8E69-674B92BFD3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890A288-C5DC-4E30-AC3F-9123FAE1F5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251476-FFAA-4612-9F76-3A3A2F2560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547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350BAA3-9BA4-4499-9223-EA72AA4C9D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67D7D39-8F8C-4B50-850D-911E64CD6F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EBF8357-0E66-4D58-BA8B-2A58F1839C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6D2545-03B3-4741-8F7A-8354ED5306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72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631F0BC-F3F4-4F50-AC57-EF28179F27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603ED21-61FD-424F-8F82-436F59D50C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ED7C36D-7072-471D-90A1-BA148C6260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846229-35EC-47ED-842C-035E8D0693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2802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E7B5515-56CC-402F-BB65-07C3FE1241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1FD74C9-B03E-438E-9029-3003F15607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A2EF14C-6F21-4A43-AAE5-20DB17C918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110370-A043-480E-8FC7-F4E35A7DF3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1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C4CBB48-10C2-49FE-8F1E-60E11ED0C0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B85FE4B-6838-486B-9BF2-3F51C287E1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4AB13F4-DF1E-45EC-8152-192851C72F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688FD5-7124-4366-8835-B7C3A14EB2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670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800BFA7-F47E-49D3-BA7A-45BBC25AF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3CB51FF-B130-4AD5-A5FA-9585856A7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2BD2DAD-9268-4B7C-B863-07CFE2DDC0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E93B8EB-B8F6-4B0C-9ED3-B91441F500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83D2F4C-B982-4E37-BC11-7A930DBECC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ED97462A-706A-44A2-A322-C629527B5CD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2FA7ABF-250B-4BD5-99EF-005CB8A0E1D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7C16DBA-EA06-406C-88DB-1E9F282A0B2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56589BF5-00C8-4E76-BCFB-72BD84FA8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06AB0292-3923-414B-BBA5-B8E653F28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44CEA633-60DF-4746-A3C4-743735356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5E89A7-4422-4DB4-BBFF-7D410DFDA9D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46D47C-FCF9-4E06-96E1-F151E24B28C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820D6D18-FE66-4658-A9C9-225DC6E1707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8F7DFC3-6298-4EAA-8C6D-721F7E2BE6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802325EC-0A33-4037-9A77-8CA59AAD038C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44B16268-5138-4A92-87C9-DF855557AC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BB154C5-A96F-43E9-A12D-54143E7AAC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3CE78A6A-09E3-4BEE-8DAD-9AA634241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1CC2521-0951-46C5-9C11-EB4FD221F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D67F4C-7050-440C-9230-B1BBD8469A8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4A8E09BE-0546-4DAB-93F7-34A775052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Lytic </a:t>
            </a:r>
            <a:r>
              <a:rPr lang="en-US" altLang="en-US" sz="3600" dirty="0"/>
              <a:t>&amp; Lysogenic Cycles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1D9B575-2F03-48E7-AFF2-399165D4D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8DD3DD9C-4837-460B-B06E-A913FE704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5E15893-2F23-48A9-B128-BC458EA5D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5274B5B-369D-453E-897A-D6545EC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BA53E71-CF30-4517-83AC-534816A47D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3363" y="0"/>
            <a:ext cx="7158037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Lytic &amp; Lysogenic cycles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4E099693-00D4-46F0-8AAF-1DF9CB1B5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4025900"/>
            <a:ext cx="38608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Lytic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Formation of Prophage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Attachment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Lysogenic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Induction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Uncoating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Lysis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Viral protein synthesis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Propagation</a:t>
            </a:r>
          </a:p>
        </p:txBody>
      </p:sp>
      <p:grpSp>
        <p:nvGrpSpPr>
          <p:cNvPr id="6175" name="Group 31">
            <a:extLst>
              <a:ext uri="{FF2B5EF4-FFF2-40B4-BE49-F238E27FC236}">
                <a16:creationId xmlns:a16="http://schemas.microsoft.com/office/drawing/2014/main" id="{34B8DC90-1630-42B7-9A51-A3445D0EF42B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838200"/>
            <a:ext cx="7721600" cy="5668963"/>
            <a:chOff x="96" y="1584"/>
            <a:chExt cx="4128" cy="3888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24C8B9EF-FC82-4695-9B56-34D7559AB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640"/>
              <a:ext cx="1008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9" name="Oval 489">
              <a:extLst>
                <a:ext uri="{FF2B5EF4-FFF2-40B4-BE49-F238E27FC236}">
                  <a16:creationId xmlns:a16="http://schemas.microsoft.com/office/drawing/2014/main" id="{6A4E837B-813F-42A4-801C-7729A1197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552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Oval 489">
              <a:extLst>
                <a:ext uri="{FF2B5EF4-FFF2-40B4-BE49-F238E27FC236}">
                  <a16:creationId xmlns:a16="http://schemas.microsoft.com/office/drawing/2014/main" id="{A0A21D75-9683-42E9-9325-1E5671758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58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68FC39EA-FCB5-451B-AD55-B4DE1DE474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680"/>
              <a:ext cx="960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Virus bind to host cell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2" name="Oval 489">
              <a:extLst>
                <a:ext uri="{FF2B5EF4-FFF2-40B4-BE49-F238E27FC236}">
                  <a16:creationId xmlns:a16="http://schemas.microsoft.com/office/drawing/2014/main" id="{3B26BEDE-3164-410F-846A-B216DA200F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00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3" name="TextBox 504">
              <a:extLst>
                <a:ext uri="{FF2B5EF4-FFF2-40B4-BE49-F238E27FC236}">
                  <a16:creationId xmlns:a16="http://schemas.microsoft.com/office/drawing/2014/main" id="{F1A57B8D-D5AE-4513-9C17-8F186046C0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496"/>
              <a:ext cx="960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enter cytoplasm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D2C097F7-54B2-4154-8424-88C4F47D7F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2736"/>
              <a:ext cx="960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 cycle</a:t>
              </a:r>
            </a:p>
          </p:txBody>
        </p:sp>
        <p:sp>
          <p:nvSpPr>
            <p:cNvPr id="6155" name="TextBox 504">
              <a:extLst>
                <a:ext uri="{FF2B5EF4-FFF2-40B4-BE49-F238E27FC236}">
                  <a16:creationId xmlns:a16="http://schemas.microsoft.com/office/drawing/2014/main" id="{A9B19126-9760-49DC-810B-691AD050A5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3552"/>
              <a:ext cx="960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bind to host’s ribosomes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6" name="Oval 630">
              <a:extLst>
                <a:ext uri="{FF2B5EF4-FFF2-40B4-BE49-F238E27FC236}">
                  <a16:creationId xmlns:a16="http://schemas.microsoft.com/office/drawing/2014/main" id="{C454BD19-8CB9-4149-B550-436F98D67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456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TextBox 504">
              <a:extLst>
                <a:ext uri="{FF2B5EF4-FFF2-40B4-BE49-F238E27FC236}">
                  <a16:creationId xmlns:a16="http://schemas.microsoft.com/office/drawing/2014/main" id="{92A2B553-9133-4834-8E93-BF48428E6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648"/>
              <a:ext cx="960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integrated in host’s genome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8" name="Oval 630">
              <a:extLst>
                <a:ext uri="{FF2B5EF4-FFF2-40B4-BE49-F238E27FC236}">
                  <a16:creationId xmlns:a16="http://schemas.microsoft.com/office/drawing/2014/main" id="{117440A9-A641-4DE0-80E8-F53183ED36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451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ED2B5A7B-6236-4027-A4FB-D96DB1DB3FB3}"/>
                </a:ext>
              </a:extLst>
            </p:cNvPr>
            <p:cNvCxnSpPr>
              <a:cxnSpLocks noChangeShapeType="1"/>
              <a:stCxn id="6158" idx="0"/>
              <a:endCxn id="6156" idx="5"/>
            </p:cNvCxnSpPr>
            <p:nvPr/>
          </p:nvCxnSpPr>
          <p:spPr bwMode="auto">
            <a:xfrm rot="5400000" flipH="1" flipV="1">
              <a:off x="1924" y="4136"/>
              <a:ext cx="564" cy="1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Oval 630">
              <a:extLst>
                <a:ext uri="{FF2B5EF4-FFF2-40B4-BE49-F238E27FC236}">
                  <a16:creationId xmlns:a16="http://schemas.microsoft.com/office/drawing/2014/main" id="{230074AB-CFC6-46D0-9B5A-C490D5676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4896"/>
              <a:ext cx="1200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FFD8A7B1-0C63-4C91-92B5-47559E5A47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4992"/>
              <a:ext cx="1104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copied during host cell replication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9F498BC2-2B28-4004-980E-6CCA455CCB97}"/>
                </a:ext>
              </a:extLst>
            </p:cNvPr>
            <p:cNvCxnSpPr>
              <a:cxnSpLocks noChangeShapeType="1"/>
              <a:stCxn id="6158" idx="5"/>
              <a:endCxn id="6160" idx="1"/>
            </p:cNvCxnSpPr>
            <p:nvPr/>
          </p:nvCxnSpPr>
          <p:spPr bwMode="auto">
            <a:xfrm rot="16200000" flipH="1">
              <a:off x="2588" y="4703"/>
              <a:ext cx="140" cy="41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Oval 672">
              <a:extLst>
                <a:ext uri="{FF2B5EF4-FFF2-40B4-BE49-F238E27FC236}">
                  <a16:creationId xmlns:a16="http://schemas.microsoft.com/office/drawing/2014/main" id="{9EDC7F5E-A9CB-48F6-A8F7-5AABF8084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4368"/>
              <a:ext cx="67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127CD8B0-A7B7-4208-AA12-52771F2978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4464"/>
              <a:ext cx="528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 cycle</a:t>
              </a:r>
            </a:p>
          </p:txBody>
        </p:sp>
        <p:sp>
          <p:nvSpPr>
            <p:cNvPr id="6165" name="Oval 630">
              <a:extLst>
                <a:ext uri="{FF2B5EF4-FFF2-40B4-BE49-F238E27FC236}">
                  <a16:creationId xmlns:a16="http://schemas.microsoft.com/office/drawing/2014/main" id="{401EE85E-D4ED-4FED-B554-EA4756568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592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6" name="TextBox 504">
              <a:extLst>
                <a:ext uri="{FF2B5EF4-FFF2-40B4-BE49-F238E27FC236}">
                  <a16:creationId xmlns:a16="http://schemas.microsoft.com/office/drawing/2014/main" id="{1C509AD5-AE27-4886-BC30-70493606A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688"/>
              <a:ext cx="960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assembly 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and eventual cell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71EF28C1-758C-4F18-83A3-7C840729F34A}"/>
                </a:ext>
              </a:extLst>
            </p:cNvPr>
            <p:cNvCxnSpPr>
              <a:cxnSpLocks noChangeShapeType="1"/>
              <a:stCxn id="6165" idx="4"/>
              <a:endCxn id="6156" idx="1"/>
            </p:cNvCxnSpPr>
            <p:nvPr/>
          </p:nvCxnSpPr>
          <p:spPr bwMode="auto">
            <a:xfrm rot="16200000" flipH="1">
              <a:off x="896" y="2848"/>
              <a:ext cx="372" cy="10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Connector 676">
              <a:extLst>
                <a:ext uri="{FF2B5EF4-FFF2-40B4-BE49-F238E27FC236}">
                  <a16:creationId xmlns:a16="http://schemas.microsoft.com/office/drawing/2014/main" id="{7B07D1EC-4024-4280-A3CB-D8829E917CC0}"/>
                </a:ext>
              </a:extLst>
            </p:cNvPr>
            <p:cNvCxnSpPr>
              <a:cxnSpLocks noChangeShapeType="1"/>
              <a:stCxn id="6150" idx="3"/>
              <a:endCxn id="6165" idx="0"/>
            </p:cNvCxnSpPr>
            <p:nvPr/>
          </p:nvCxnSpPr>
          <p:spPr bwMode="auto">
            <a:xfrm rot="5400000">
              <a:off x="790" y="1780"/>
              <a:ext cx="598" cy="10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9" name="Straight Connector 676">
              <a:extLst>
                <a:ext uri="{FF2B5EF4-FFF2-40B4-BE49-F238E27FC236}">
                  <a16:creationId xmlns:a16="http://schemas.microsoft.com/office/drawing/2014/main" id="{CB684BC8-25B6-4833-9D85-8D3197F92E6F}"/>
                </a:ext>
              </a:extLst>
            </p:cNvPr>
            <p:cNvCxnSpPr>
              <a:cxnSpLocks noChangeShapeType="1"/>
              <a:stCxn id="6150" idx="5"/>
              <a:endCxn id="6152" idx="1"/>
            </p:cNvCxnSpPr>
            <p:nvPr/>
          </p:nvCxnSpPr>
          <p:spPr bwMode="auto">
            <a:xfrm rot="16200000" flipH="1">
              <a:off x="2515" y="1861"/>
              <a:ext cx="476" cy="74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660394BD-D9C1-4F82-89ED-DE141D53BD3A}"/>
                </a:ext>
              </a:extLst>
            </p:cNvPr>
            <p:cNvCxnSpPr>
              <a:cxnSpLocks noChangeShapeType="1"/>
              <a:stCxn id="6156" idx="7"/>
              <a:endCxn id="6152" idx="3"/>
            </p:cNvCxnSpPr>
            <p:nvPr/>
          </p:nvCxnSpPr>
          <p:spPr bwMode="auto">
            <a:xfrm rot="5400000" flipH="1" flipV="1">
              <a:off x="2347" y="2763"/>
              <a:ext cx="730" cy="8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1" name="Straight Connector 676">
              <a:extLst>
                <a:ext uri="{FF2B5EF4-FFF2-40B4-BE49-F238E27FC236}">
                  <a16:creationId xmlns:a16="http://schemas.microsoft.com/office/drawing/2014/main" id="{37A371E4-54B7-4AB6-89E6-9CE85A31E1D6}"/>
                </a:ext>
              </a:extLst>
            </p:cNvPr>
            <p:cNvCxnSpPr>
              <a:cxnSpLocks noChangeShapeType="1"/>
              <a:stCxn id="6152" idx="4"/>
              <a:endCxn id="6149" idx="0"/>
            </p:cNvCxnSpPr>
            <p:nvPr/>
          </p:nvCxnSpPr>
          <p:spPr bwMode="auto">
            <a:xfrm rot="16200000" flipH="1">
              <a:off x="3252" y="3108"/>
              <a:ext cx="672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2" name="Straight Connector 676">
              <a:extLst>
                <a:ext uri="{FF2B5EF4-FFF2-40B4-BE49-F238E27FC236}">
                  <a16:creationId xmlns:a16="http://schemas.microsoft.com/office/drawing/2014/main" id="{50C2CF90-0204-4234-98CB-D6C490B89E1C}"/>
                </a:ext>
              </a:extLst>
            </p:cNvPr>
            <p:cNvCxnSpPr>
              <a:cxnSpLocks noChangeShapeType="1"/>
              <a:stCxn id="6149" idx="4"/>
              <a:endCxn id="6160" idx="7"/>
            </p:cNvCxnSpPr>
            <p:nvPr/>
          </p:nvCxnSpPr>
          <p:spPr bwMode="auto">
            <a:xfrm rot="16200000" flipH="1">
              <a:off x="3254" y="4522"/>
              <a:ext cx="900" cy="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3" name="TextBox 504">
              <a:extLst>
                <a:ext uri="{FF2B5EF4-FFF2-40B4-BE49-F238E27FC236}">
                  <a16:creationId xmlns:a16="http://schemas.microsoft.com/office/drawing/2014/main" id="{3E683A8D-482B-4364-9459-02E6F6F48A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0" y="4530"/>
              <a:ext cx="960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Cycle switch</a:t>
              </a:r>
            </a:p>
            <a:p>
              <a:pPr algn="ctr"/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99" name="Group 31">
            <a:extLst>
              <a:ext uri="{FF2B5EF4-FFF2-40B4-BE49-F238E27FC236}">
                <a16:creationId xmlns:a16="http://schemas.microsoft.com/office/drawing/2014/main" id="{1341A1DD-604F-4575-BE9B-7E05661BCDCD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762000"/>
            <a:ext cx="7493000" cy="5743575"/>
            <a:chOff x="96" y="1584"/>
            <a:chExt cx="4128" cy="388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7D46CDA7-5779-4521-9C5E-13A61594A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640"/>
              <a:ext cx="1008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3" name="Oval 489">
              <a:extLst>
                <a:ext uri="{FF2B5EF4-FFF2-40B4-BE49-F238E27FC236}">
                  <a16:creationId xmlns:a16="http://schemas.microsoft.com/office/drawing/2014/main" id="{92518A6F-BBD1-474D-87EA-F24B75D84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552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4" name="Oval 489">
              <a:extLst>
                <a:ext uri="{FF2B5EF4-FFF2-40B4-BE49-F238E27FC236}">
                  <a16:creationId xmlns:a16="http://schemas.microsoft.com/office/drawing/2014/main" id="{B2228669-A351-47B7-BC90-DA8532EC2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58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E031E405-2527-4489-9C0A-4FC02140BA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680"/>
              <a:ext cx="960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Virus bind to host cell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76" name="Oval 489">
              <a:extLst>
                <a:ext uri="{FF2B5EF4-FFF2-40B4-BE49-F238E27FC236}">
                  <a16:creationId xmlns:a16="http://schemas.microsoft.com/office/drawing/2014/main" id="{C5DB5FE2-45E5-427B-8064-DBB4B0607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00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AFB803B8-A637-4546-894C-EF8903836F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2496"/>
              <a:ext cx="960" cy="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enter cytoplasm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___F___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F1123D52-8E67-492F-AE17-7F08DB8397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2736"/>
              <a:ext cx="96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cycle</a:t>
              </a:r>
            </a:p>
          </p:txBody>
        </p:sp>
        <p:sp>
          <p:nvSpPr>
            <p:cNvPr id="7179" name="TextBox 504">
              <a:extLst>
                <a:ext uri="{FF2B5EF4-FFF2-40B4-BE49-F238E27FC236}">
                  <a16:creationId xmlns:a16="http://schemas.microsoft.com/office/drawing/2014/main" id="{00753829-2886-4B3D-A7FF-80C2167E68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3552"/>
              <a:ext cx="960" cy="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bind to host’s ribosomes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0" name="Oval 630">
              <a:extLst>
                <a:ext uri="{FF2B5EF4-FFF2-40B4-BE49-F238E27FC236}">
                  <a16:creationId xmlns:a16="http://schemas.microsoft.com/office/drawing/2014/main" id="{F0B9D6A4-1991-40C9-9943-210061E0D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456"/>
              <a:ext cx="100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TextBox 504">
              <a:extLst>
                <a:ext uri="{FF2B5EF4-FFF2-40B4-BE49-F238E27FC236}">
                  <a16:creationId xmlns:a16="http://schemas.microsoft.com/office/drawing/2014/main" id="{9C4139DD-454B-40A5-AB22-1D9B689C84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3648"/>
              <a:ext cx="960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integrated in host’s genome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2" name="Oval 630">
              <a:extLst>
                <a:ext uri="{FF2B5EF4-FFF2-40B4-BE49-F238E27FC236}">
                  <a16:creationId xmlns:a16="http://schemas.microsoft.com/office/drawing/2014/main" id="{BB7BC03F-A247-473F-8375-35BD98937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451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70D0ACE2-82DF-46D0-BA33-849D66E93A89}"/>
                </a:ext>
              </a:extLst>
            </p:cNvPr>
            <p:cNvCxnSpPr>
              <a:cxnSpLocks noChangeShapeType="1"/>
              <a:stCxn id="7182" idx="0"/>
              <a:endCxn id="7180" idx="5"/>
            </p:cNvCxnSpPr>
            <p:nvPr/>
          </p:nvCxnSpPr>
          <p:spPr bwMode="auto">
            <a:xfrm rot="5400000" flipH="1" flipV="1">
              <a:off x="1924" y="4136"/>
              <a:ext cx="564" cy="1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4" name="Oval 630">
              <a:extLst>
                <a:ext uri="{FF2B5EF4-FFF2-40B4-BE49-F238E27FC236}">
                  <a16:creationId xmlns:a16="http://schemas.microsoft.com/office/drawing/2014/main" id="{6FE68889-EFDC-43D3-B2DC-4FEBD7DDF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4896"/>
              <a:ext cx="1200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5C495591-FBB0-440B-8DF7-9F05A61303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4992"/>
              <a:ext cx="1104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genes copied during host cell replication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6CBEDDC4-2C94-4A16-95CC-535D8B0A33F3}"/>
                </a:ext>
              </a:extLst>
            </p:cNvPr>
            <p:cNvCxnSpPr>
              <a:cxnSpLocks noChangeShapeType="1"/>
              <a:stCxn id="7182" idx="5"/>
              <a:endCxn id="7184" idx="1"/>
            </p:cNvCxnSpPr>
            <p:nvPr/>
          </p:nvCxnSpPr>
          <p:spPr bwMode="auto">
            <a:xfrm rot="16200000" flipH="1">
              <a:off x="2588" y="4703"/>
              <a:ext cx="140" cy="41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Oval 672">
              <a:extLst>
                <a:ext uri="{FF2B5EF4-FFF2-40B4-BE49-F238E27FC236}">
                  <a16:creationId xmlns:a16="http://schemas.microsoft.com/office/drawing/2014/main" id="{66E86BFB-649E-47D7-81B2-0F43087C7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4368"/>
              <a:ext cx="67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E441EA58-8BF0-469E-868F-48B2F475D1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4464"/>
              <a:ext cx="528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cycle</a:t>
              </a:r>
            </a:p>
          </p:txBody>
        </p:sp>
        <p:sp>
          <p:nvSpPr>
            <p:cNvPr id="7189" name="Oval 630">
              <a:extLst>
                <a:ext uri="{FF2B5EF4-FFF2-40B4-BE49-F238E27FC236}">
                  <a16:creationId xmlns:a16="http://schemas.microsoft.com/office/drawing/2014/main" id="{3486729A-2F26-4312-8005-98924962C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2592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0" name="TextBox 504">
              <a:extLst>
                <a:ext uri="{FF2B5EF4-FFF2-40B4-BE49-F238E27FC236}">
                  <a16:creationId xmlns:a16="http://schemas.microsoft.com/office/drawing/2014/main" id="{9FD8C6B6-F5B1-45D1-93B7-E0CBAB6483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688"/>
              <a:ext cx="960" cy="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Viral assembly and eventual cell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B86FEA80-38EC-4BAB-8FC0-7702F729911B}"/>
                </a:ext>
              </a:extLst>
            </p:cNvPr>
            <p:cNvCxnSpPr>
              <a:cxnSpLocks noChangeShapeType="1"/>
              <a:stCxn id="7189" idx="4"/>
              <a:endCxn id="7180" idx="1"/>
            </p:cNvCxnSpPr>
            <p:nvPr/>
          </p:nvCxnSpPr>
          <p:spPr bwMode="auto">
            <a:xfrm rot="16200000" flipH="1">
              <a:off x="896" y="2848"/>
              <a:ext cx="372" cy="10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7AF07F85-EB1C-44EF-AFB0-84D916019463}"/>
                </a:ext>
              </a:extLst>
            </p:cNvPr>
            <p:cNvCxnSpPr>
              <a:cxnSpLocks noChangeShapeType="1"/>
              <a:stCxn id="7174" idx="3"/>
              <a:endCxn id="7189" idx="0"/>
            </p:cNvCxnSpPr>
            <p:nvPr/>
          </p:nvCxnSpPr>
          <p:spPr bwMode="auto">
            <a:xfrm rot="5400000">
              <a:off x="790" y="1780"/>
              <a:ext cx="598" cy="10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C228CC58-2E02-4AFF-B1D5-7F45C92CFDCA}"/>
                </a:ext>
              </a:extLst>
            </p:cNvPr>
            <p:cNvCxnSpPr>
              <a:cxnSpLocks noChangeShapeType="1"/>
              <a:stCxn id="7174" idx="5"/>
              <a:endCxn id="7176" idx="1"/>
            </p:cNvCxnSpPr>
            <p:nvPr/>
          </p:nvCxnSpPr>
          <p:spPr bwMode="auto">
            <a:xfrm rot="16200000" flipH="1">
              <a:off x="2515" y="1861"/>
              <a:ext cx="476" cy="74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BD3D2AD9-D6EA-4397-912B-2FD0327CB1ED}"/>
                </a:ext>
              </a:extLst>
            </p:cNvPr>
            <p:cNvCxnSpPr>
              <a:cxnSpLocks noChangeShapeType="1"/>
              <a:stCxn id="7180" idx="7"/>
              <a:endCxn id="7176" idx="3"/>
            </p:cNvCxnSpPr>
            <p:nvPr/>
          </p:nvCxnSpPr>
          <p:spPr bwMode="auto">
            <a:xfrm rot="5400000" flipH="1" flipV="1">
              <a:off x="2347" y="2763"/>
              <a:ext cx="730" cy="8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CE2D202B-387C-41D4-A64C-584B7ADAA674}"/>
                </a:ext>
              </a:extLst>
            </p:cNvPr>
            <p:cNvCxnSpPr>
              <a:cxnSpLocks noChangeShapeType="1"/>
              <a:stCxn id="7176" idx="4"/>
              <a:endCxn id="7173" idx="0"/>
            </p:cNvCxnSpPr>
            <p:nvPr/>
          </p:nvCxnSpPr>
          <p:spPr bwMode="auto">
            <a:xfrm rot="16200000" flipH="1">
              <a:off x="3252" y="3108"/>
              <a:ext cx="672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A7BE0D3E-2EE6-4C92-9C84-9EE6EE2C88CC}"/>
                </a:ext>
              </a:extLst>
            </p:cNvPr>
            <p:cNvCxnSpPr>
              <a:cxnSpLocks noChangeShapeType="1"/>
              <a:stCxn id="7173" idx="4"/>
              <a:endCxn id="7184" idx="7"/>
            </p:cNvCxnSpPr>
            <p:nvPr/>
          </p:nvCxnSpPr>
          <p:spPr bwMode="auto">
            <a:xfrm rot="16200000" flipH="1">
              <a:off x="3254" y="4522"/>
              <a:ext cx="900" cy="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3CB99356-AF38-4901-A9C0-4615C6CB3C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555"/>
              <a:ext cx="96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Cycle switch</a:t>
              </a:r>
            </a:p>
            <a:p>
              <a:pPr algn="ctr"/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</p:grpSp>
      <p:sp>
        <p:nvSpPr>
          <p:cNvPr id="7200" name="Title 1">
            <a:extLst>
              <a:ext uri="{FF2B5EF4-FFF2-40B4-BE49-F238E27FC236}">
                <a16:creationId xmlns:a16="http://schemas.microsoft.com/office/drawing/2014/main" id="{122D5CCB-3741-42E6-B2C3-317E62FB5CB9}"/>
              </a:ext>
            </a:extLst>
          </p:cNvPr>
          <p:cNvSpPr>
            <a:spLocks/>
          </p:cNvSpPr>
          <p:nvPr/>
        </p:nvSpPr>
        <p:spPr bwMode="auto">
          <a:xfrm>
            <a:off x="233363" y="0"/>
            <a:ext cx="71580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Lytic &amp; Lysogenic cycles Key</a:t>
            </a:r>
          </a:p>
        </p:txBody>
      </p:sp>
      <p:sp>
        <p:nvSpPr>
          <p:cNvPr id="7201" name="TextBox 99">
            <a:extLst>
              <a:ext uri="{FF2B5EF4-FFF2-40B4-BE49-F238E27FC236}">
                <a16:creationId xmlns:a16="http://schemas.microsoft.com/office/drawing/2014/main" id="{C5F3ACA3-7D10-4E47-B992-034237150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4025900"/>
            <a:ext cx="38608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Lytic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Formation of Prophage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Attachment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Lysogenic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Induction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Uncoating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Lysis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Viral protein synthesis</a:t>
            </a:r>
          </a:p>
          <a:p>
            <a:pPr lvl="1">
              <a:buFontTx/>
              <a:buAutoNum type="alphaLcPeriod"/>
            </a:pPr>
            <a:r>
              <a:rPr lang="en-US" altLang="en-US" sz="1700">
                <a:latin typeface="Times New Roman" panose="02020603050405020304" pitchFamily="18" charset="0"/>
                <a:cs typeface="Times New Roman" panose="02020603050405020304" pitchFamily="18" charset="0"/>
              </a:rPr>
              <a:t>Propagation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7.0&quot;&gt;&lt;object type=&quot;1&quot; unique_id=&quot;10001&quot;&gt;&lt;object type=&quot;2&quot; unique_id=&quot;10230&quot;&gt;&lt;object type=&quot;3&quot; unique_id=&quot;10231&quot;&gt;&lt;property id=&quot;20148&quot; value=&quot;5&quot;/&gt;&lt;property id=&quot;20300&quot; value=&quot;Slide 1&quot;/&gt;&lt;property id=&quot;20307&quot; value=&quot;317&quot;/&gt;&lt;/object&gt;&lt;object type=&quot;3&quot; unique_id=&quot;10232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3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34&quot;&gt;&lt;property id=&quot;20148&quot; value=&quot;5&quot;/&gt;&lt;property id=&quot;20300&quot; value=&quot;Slide 4 - &amp;quot;Lytic &amp;amp; Lysogenic cycles&amp;quot;&quot;/&gt;&lt;property id=&quot;20307&quot; value=&quot;334&quot;/&gt;&lt;/object&gt;&lt;object type=&quot;3&quot; unique_id=&quot;10235&quot;&gt;&lt;property id=&quot;20148&quot; value=&quot;5&quot;/&gt;&lt;property id=&quot;20300&quot; value=&quot;Slide 5&quot;/&gt;&lt;property id=&quot;20307&quot; value=&quot;335&quot;/&gt;&lt;/object&gt;&lt;/object&gt;&lt;object type=&quot;8&quot; unique_id=&quot;1024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1736</TotalTime>
  <Words>214</Words>
  <Application>Microsoft Office PowerPoint</Application>
  <PresentationFormat>On-screen Show (4:3)</PresentationFormat>
  <Paragraphs>66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Lytic &amp; Lysogenic cycles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235</cp:revision>
  <dcterms:created xsi:type="dcterms:W3CDTF">2005-04-19T02:46:41Z</dcterms:created>
  <dcterms:modified xsi:type="dcterms:W3CDTF">2019-04-29T15:49:12Z</dcterms:modified>
</cp:coreProperties>
</file>