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94" r:id="rId2"/>
  </p:sldMasterIdLst>
  <p:notesMasterIdLst>
    <p:notesMasterId r:id="rId8"/>
  </p:notesMasterIdLst>
  <p:sldIdLst>
    <p:sldId id="317" r:id="rId3"/>
    <p:sldId id="334" r:id="rId4"/>
    <p:sldId id="330" r:id="rId5"/>
    <p:sldId id="336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827FBA46-9F0B-4979-B7B0-27FE501A878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50CBA9B7-00B4-44B0-9714-1BF652435B2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3F2FE1DC-B571-4345-A020-9CBD7C526449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02D44871-7277-4B90-B99A-9F0A06F2D4C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394260A0-28C0-4659-A42A-DE687FCC5CD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FB4F95C4-B29A-47E7-ACBA-86F014C68E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BADB19D-F409-4C1D-ABB2-F46E89BD275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5981F151-76D8-4C48-91A2-34C804462A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4F2B8C-2990-467B-A876-CDFB98A8B9A3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1F4D22A4-8AFF-48E1-B824-AF9CFDCDCE2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9817B6CF-9B8E-4DE0-911A-07B4D08794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6ECA001-4293-4737-A7E7-6ADAF4BDA7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3D863EA-08C8-4EBD-989D-6BC0707254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0A6E454-3287-4E80-9F38-47885F2E3D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F6CADD-66C5-48AB-8E33-EBACB35262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5384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343059A-4E72-4974-8DB4-BEE2830461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D137315-D7C6-4E18-9079-0CCF6BC9CB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16299E1-952A-4074-955F-76B1E315B5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C8E6EF-E958-40C1-A879-0FBCAB28CF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9596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66DE7-D2A9-489F-9638-D955D4B141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4955D2-1702-4CD3-8AA0-5EE13923B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4752337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6E191-FBC6-4090-85B4-0FE0EDDFB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46608-6D7E-4AF4-95DA-657AE9996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36663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C48F0-60A7-409E-9DEA-13A0583FA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2A271C-1842-4346-8616-412C88EE74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985572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76A6C-9A86-4B94-A7EF-AA69AEF29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A81B68-2E26-4466-B4EB-5B2DC8ABD2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F57EA7-1004-494A-B4D5-19F327D6FC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325162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383FA-078F-415B-BB8E-706FB6A9C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98348C-3915-481E-805D-902A5DE74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B39ADB-E6C6-48F4-9CE0-4765EF29FD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C8C866-8B05-48B0-9F09-ED5685430C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9069BD-D88F-4341-9C06-301709FBC8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506524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CA431-C90A-48EB-AEE8-E2667DC4F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669970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482410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DE2B3-961F-4DDD-9AB7-6B1097221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CFFE8D-CD91-4BE0-ACB0-E195CD6D9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E25F52-FABE-4459-B085-1AD1205BE0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932171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B2463-3B9D-47C8-8B77-B443808A7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D6E9-337C-495D-BE7F-C9F4E31894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1E220F-F52D-4A3B-967F-B5F90C59C2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716792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62A78DF-51B4-48CE-91D5-02D6D38290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BC0A4EC-5249-4E77-8CC6-DE54062DE7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9DD631B-381D-4FE8-80EB-53072DE07F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D2573A-2D9B-4A26-96E7-E87B3C6EA3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925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3A475-1F3C-427B-A7DA-B67611C62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DFDCBB-24C5-411A-B144-F7B4EB5471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421801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6369EE-04E2-4BA7-B89C-23E1B5492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728CDF-A007-4710-A591-D1E17C528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67908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6576548-6643-4882-B91C-8D2822A8A0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588C7B3-7E47-49E1-8869-9A223722F2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C31020C-26E0-460B-9ED4-EF245CC508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149C7A-0124-4E65-B9D1-BC34CC8233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987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D6917B-C507-4504-A0D4-3A13CE567A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EBE91F-CD40-43E7-AE2C-829232B760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14CD06-185A-4056-92FA-A9D865508B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7231FC-0505-4400-AA87-26ED7B86AF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183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BDBF2FE-CCDD-4148-BCC7-3CF2206F14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4621AE8-EC08-43CF-879B-E10A5CF470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29E5CEBA-69A8-4617-9C49-FB495AF6D0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CC0871-97F4-4F05-B471-47006B705D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865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FECCAC8D-D58A-42B6-B1BE-6493617E5B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CDC9E5B2-CB31-4E43-AFC2-3EA41A897B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EE034297-61CD-43AB-83B8-5EBEE98AD8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EF31D-ED5F-4EED-B024-916043382E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5665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3990B59-88B0-48CE-9507-4AD520BA34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FD62C7F-C60F-43F9-B2D5-978962BB27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5486204-21E2-430A-9A1D-0A2D21F581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8C7DD2-FFD3-48BE-AA24-3E5F76BC3B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6766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E795470-9ACA-47E0-BD0F-7737124F2F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C075D88-B346-4DF9-8340-348DDB248B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9CECB39-7910-44E7-A9DE-56F8A89D21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46F6DA-E035-42F8-B42F-2AA401A64D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2679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0A0915B-2C2D-4E18-B28B-3AA8FD6DA7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EAC6E3E-32E6-446F-8AD1-9A89148BC1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CC7FBF4-3D27-4851-BAA1-4F3C19805C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F0CB6F-C799-45E1-B08C-3C5E7DE290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7386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4F007BB0-52AB-46D4-AE8F-9E27193ADB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314A055B-04C2-4F92-BA4F-B72AC515D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7044574-CD2F-46E0-8FFB-22683E2C4A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8666BE2-06AB-4D83-A4DC-6FE6F9BEC4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9716FBF6-7DF8-4720-A692-08F73885108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2B91C3D-82F5-43B5-8EF9-9F62AAC3DD7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D5437294-2994-4092-8184-AB1139ADB8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BE8C629A-6DA9-439B-9299-AD6EA47D49F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26B027FB-D2DE-4DA1-BA4C-FF5E5F19F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A1F6EF29-B531-42BB-93A8-E78121C0A6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3A606137-45D6-45AC-B51C-47B2596CE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405A1B4-591C-4B37-836A-1FE6A24EE22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292F48-9064-4766-B008-26B4B0354DAC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DD7A08D7-D63A-49FA-B19B-612C554AE00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F002C0FB-F59A-4C97-99B0-020D1FC510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16BE8AC5-F891-4A6F-BEDC-43D5347AAFF8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19F6E142-96E1-4251-86CF-4966C50840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E876ACB-7780-42B1-A05F-F00A48CB27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73B7E282-5735-4A1C-9740-29D0113904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D169B1D3-8255-473F-BECC-62D315CE19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60045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F3A9082-8609-48B5-AAC9-4D3560C63AD2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4BA0053A-7A98-46A3-9008-704B2AF59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i="1" dirty="0"/>
              <a:t>Lac</a:t>
            </a:r>
            <a:r>
              <a:rPr lang="en-US" altLang="en-US" sz="3600" dirty="0"/>
              <a:t> Operon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8C554DB5-313C-41A5-999D-5415D9230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B456B03-EC51-42AB-BB62-787842BBA4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1C5563E-10E4-4091-BD62-83A8433A7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965D9689-EFE0-4898-B3BD-09D42BD34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625CA37-58B2-4110-866E-752A45AC6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3200400" cy="838200"/>
          </a:xfrm>
        </p:spPr>
        <p:txBody>
          <a:bodyPr/>
          <a:lstStyle/>
          <a:p>
            <a:r>
              <a:rPr lang="en-US" altLang="en-US" i="1" dirty="0"/>
              <a:t>Lac</a:t>
            </a:r>
            <a:r>
              <a:rPr lang="en-US" altLang="en-US" dirty="0"/>
              <a:t> Operon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2E78E19-07A0-47A1-882B-D72B25E39AC5}"/>
              </a:ext>
            </a:extLst>
          </p:cNvPr>
          <p:cNvSpPr txBox="1"/>
          <p:nvPr/>
        </p:nvSpPr>
        <p:spPr>
          <a:xfrm>
            <a:off x="5410200" y="0"/>
            <a:ext cx="3556000" cy="2246769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1400" dirty="0"/>
          </a:p>
          <a:p>
            <a:pPr>
              <a:buFontTx/>
              <a:buAutoNum type="alphaLcPeriod"/>
            </a:pPr>
            <a:r>
              <a:rPr lang="en-US" altLang="en-US" sz="1400" dirty="0"/>
              <a:t>Allolactose binds to </a:t>
            </a:r>
            <a:r>
              <a:rPr lang="en-US" altLang="en-US" sz="1400" i="1" dirty="0"/>
              <a:t>lac</a:t>
            </a:r>
            <a:r>
              <a:rPr lang="en-US" altLang="en-US" sz="1400" dirty="0"/>
              <a:t> repressor</a:t>
            </a:r>
          </a:p>
          <a:p>
            <a:pPr>
              <a:buFontTx/>
              <a:buAutoNum type="alphaLcPeriod"/>
            </a:pPr>
            <a:r>
              <a:rPr lang="en-US" altLang="en-US" sz="1400" dirty="0"/>
              <a:t>Lactose permease</a:t>
            </a:r>
          </a:p>
          <a:p>
            <a:pPr>
              <a:buFontTx/>
              <a:buAutoNum type="alphaLcPeriod"/>
            </a:pPr>
            <a:r>
              <a:rPr lang="en-US" altLang="en-US" sz="1400" dirty="0"/>
              <a:t>Allowed</a:t>
            </a:r>
          </a:p>
          <a:p>
            <a:pPr>
              <a:buFontTx/>
              <a:buAutoNum type="alphaLcPeriod"/>
            </a:pPr>
            <a:r>
              <a:rPr lang="en-US" altLang="en-US" sz="1400" i="1" dirty="0"/>
              <a:t>Lac Z</a:t>
            </a:r>
          </a:p>
          <a:p>
            <a:pPr>
              <a:buFontTx/>
              <a:buAutoNum type="alphaLcPeriod"/>
            </a:pPr>
            <a:r>
              <a:rPr lang="en-US" altLang="en-US" sz="1400" dirty="0" err="1"/>
              <a:t>Galactoside</a:t>
            </a:r>
            <a:r>
              <a:rPr lang="en-US" altLang="en-US" sz="1400" dirty="0"/>
              <a:t> transacetylase</a:t>
            </a:r>
          </a:p>
          <a:p>
            <a:pPr>
              <a:buFontTx/>
              <a:buAutoNum type="alphaLcPeriod"/>
            </a:pPr>
            <a:r>
              <a:rPr lang="en-US" altLang="en-US" sz="1400" i="1" dirty="0"/>
              <a:t>Lac</a:t>
            </a:r>
            <a:r>
              <a:rPr lang="en-US" altLang="en-US" sz="1400" dirty="0"/>
              <a:t> repressor binds to </a:t>
            </a:r>
            <a:r>
              <a:rPr lang="en-US" altLang="en-US" sz="1400" i="1" dirty="0"/>
              <a:t>lac</a:t>
            </a:r>
            <a:r>
              <a:rPr lang="en-US" altLang="en-US" sz="1400" dirty="0"/>
              <a:t> operon</a:t>
            </a:r>
          </a:p>
          <a:p>
            <a:pPr>
              <a:buFontTx/>
              <a:buAutoNum type="alphaLcPeriod"/>
            </a:pPr>
            <a:r>
              <a:rPr lang="en-US" altLang="en-US" sz="1400" dirty="0"/>
              <a:t>inhibited</a:t>
            </a:r>
          </a:p>
          <a:p>
            <a:pPr>
              <a:buFontTx/>
              <a:buAutoNum type="alphaLcPeriod"/>
            </a:pPr>
            <a:r>
              <a:rPr lang="en-US" altLang="en-US" sz="1400" i="1" dirty="0"/>
              <a:t>Lac</a:t>
            </a:r>
            <a:r>
              <a:rPr lang="en-US" altLang="en-US" sz="1400" dirty="0"/>
              <a:t> repressor</a:t>
            </a:r>
          </a:p>
          <a:p>
            <a:pPr>
              <a:buFontTx/>
              <a:buAutoNum type="alphaLcPeriod"/>
            </a:pPr>
            <a:r>
              <a:rPr lang="en-US" altLang="en-US" sz="1400" dirty="0"/>
              <a:t>present</a:t>
            </a:r>
          </a:p>
        </p:txBody>
      </p:sp>
      <p:grpSp>
        <p:nvGrpSpPr>
          <p:cNvPr id="6185" name="Group 41">
            <a:extLst>
              <a:ext uri="{FF2B5EF4-FFF2-40B4-BE49-F238E27FC236}">
                <a16:creationId xmlns:a16="http://schemas.microsoft.com/office/drawing/2014/main" id="{19343662-C682-4825-9A40-52C50F277202}"/>
              </a:ext>
            </a:extLst>
          </p:cNvPr>
          <p:cNvGrpSpPr>
            <a:grpSpLocks/>
          </p:cNvGrpSpPr>
          <p:nvPr/>
        </p:nvGrpSpPr>
        <p:grpSpPr bwMode="auto">
          <a:xfrm>
            <a:off x="228299" y="2133600"/>
            <a:ext cx="7696501" cy="4343400"/>
            <a:chOff x="104" y="1536"/>
            <a:chExt cx="3496" cy="3648"/>
          </a:xfrm>
        </p:grpSpPr>
        <p:sp>
          <p:nvSpPr>
            <p:cNvPr id="6148" name="Rectangle 6">
              <a:extLst>
                <a:ext uri="{FF2B5EF4-FFF2-40B4-BE49-F238E27FC236}">
                  <a16:creationId xmlns:a16="http://schemas.microsoft.com/office/drawing/2014/main" id="{5636D32D-B10E-4665-B3BB-6E823C624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1536"/>
              <a:ext cx="864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i="1" dirty="0"/>
                <a:t>Lac</a:t>
              </a:r>
              <a:r>
                <a:rPr lang="en-US" altLang="en-US" sz="1600" dirty="0"/>
                <a:t> Operon</a:t>
              </a:r>
            </a:p>
          </p:txBody>
        </p:sp>
        <p:sp>
          <p:nvSpPr>
            <p:cNvPr id="6149" name="Rectangle 7">
              <a:extLst>
                <a:ext uri="{FF2B5EF4-FFF2-40B4-BE49-F238E27FC236}">
                  <a16:creationId xmlns:a16="http://schemas.microsoft.com/office/drawing/2014/main" id="{D0F173FB-F2D4-4893-8DEA-5D4135620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168"/>
              <a:ext cx="864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600"/>
            </a:p>
          </p:txBody>
        </p:sp>
        <p:sp>
          <p:nvSpPr>
            <p:cNvPr id="6150" name="Rectangle 8">
              <a:extLst>
                <a:ext uri="{FF2B5EF4-FFF2-40B4-BE49-F238E27FC236}">
                  <a16:creationId xmlns:a16="http://schemas.microsoft.com/office/drawing/2014/main" id="{58F34D2B-18C5-465C-A97A-07C1D686C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256"/>
              <a:ext cx="864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i="1" dirty="0"/>
                <a:t>Lac</a:t>
              </a:r>
              <a:r>
                <a:rPr lang="en-US" altLang="en-US" sz="1400" dirty="0"/>
                <a:t> regulatory gene</a:t>
              </a:r>
            </a:p>
          </p:txBody>
        </p:sp>
        <p:grpSp>
          <p:nvGrpSpPr>
            <p:cNvPr id="6151" name="Group 16">
              <a:extLst>
                <a:ext uri="{FF2B5EF4-FFF2-40B4-BE49-F238E27FC236}">
                  <a16:creationId xmlns:a16="http://schemas.microsoft.com/office/drawing/2014/main" id="{FD65F939-AB6B-497C-B17F-94B4B9D153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88" y="2208"/>
              <a:ext cx="864" cy="1440"/>
              <a:chOff x="4267200" y="3505200"/>
              <a:chExt cx="1371600" cy="2286000"/>
            </a:xfrm>
          </p:grpSpPr>
          <p:sp>
            <p:nvSpPr>
              <p:cNvPr id="6181" name="Rectangle 12">
                <a:extLst>
                  <a:ext uri="{FF2B5EF4-FFF2-40B4-BE49-F238E27FC236}">
                    <a16:creationId xmlns:a16="http://schemas.microsoft.com/office/drawing/2014/main" id="{B92BB1A1-99F4-4CF6-9F3E-C171F99EA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52578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Transcription is --	</a:t>
                </a:r>
              </a:p>
            </p:txBody>
          </p:sp>
          <p:sp>
            <p:nvSpPr>
              <p:cNvPr id="6182" name="Rectangle 13">
                <a:extLst>
                  <a:ext uri="{FF2B5EF4-FFF2-40B4-BE49-F238E27FC236}">
                    <a16:creationId xmlns:a16="http://schemas.microsoft.com/office/drawing/2014/main" id="{0D7CD82F-EFA2-4081-BEF8-3F91279168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43434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Lac Operon</a:t>
                </a:r>
              </a:p>
            </p:txBody>
          </p:sp>
          <p:sp>
            <p:nvSpPr>
              <p:cNvPr id="6183" name="Rectangle 14">
                <a:extLst>
                  <a:ext uri="{FF2B5EF4-FFF2-40B4-BE49-F238E27FC236}">
                    <a16:creationId xmlns:a16="http://schemas.microsoft.com/office/drawing/2014/main" id="{5B6A9696-479E-47C4-8281-904A24CE7B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35052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Absent</a:t>
                </a:r>
              </a:p>
            </p:txBody>
          </p:sp>
        </p:grpSp>
        <p:sp>
          <p:nvSpPr>
            <p:cNvPr id="6152" name="Rectangle 15">
              <a:extLst>
                <a:ext uri="{FF2B5EF4-FFF2-40B4-BE49-F238E27FC236}">
                  <a16:creationId xmlns:a16="http://schemas.microsoft.com/office/drawing/2014/main" id="{DD910F3E-4C24-4907-BA6F-287590687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536"/>
              <a:ext cx="864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Lactose</a:t>
              </a:r>
            </a:p>
          </p:txBody>
        </p:sp>
        <p:grpSp>
          <p:nvGrpSpPr>
            <p:cNvPr id="6153" name="Group 17">
              <a:extLst>
                <a:ext uri="{FF2B5EF4-FFF2-40B4-BE49-F238E27FC236}">
                  <a16:creationId xmlns:a16="http://schemas.microsoft.com/office/drawing/2014/main" id="{20FB9C46-6095-4ED1-9701-E7BAED5A79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4" y="2208"/>
              <a:ext cx="864" cy="1440"/>
              <a:chOff x="4267200" y="3505200"/>
              <a:chExt cx="1371600" cy="2286000"/>
            </a:xfrm>
          </p:grpSpPr>
          <p:sp>
            <p:nvSpPr>
              <p:cNvPr id="6178" name="Rectangle 18">
                <a:extLst>
                  <a:ext uri="{FF2B5EF4-FFF2-40B4-BE49-F238E27FC236}">
                    <a16:creationId xmlns:a16="http://schemas.microsoft.com/office/drawing/2014/main" id="{B3415304-9C5A-4C2D-B751-04E3A6246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52578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Transcriptionis --	</a:t>
                </a:r>
              </a:p>
            </p:txBody>
          </p:sp>
          <p:sp>
            <p:nvSpPr>
              <p:cNvPr id="6179" name="Rectangle 19">
                <a:extLst>
                  <a:ext uri="{FF2B5EF4-FFF2-40B4-BE49-F238E27FC236}">
                    <a16:creationId xmlns:a16="http://schemas.microsoft.com/office/drawing/2014/main" id="{8DEC1CAE-B98F-4070-B654-2E19D7DDDA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43434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en-US" altLang="en-US" sz="1600"/>
              </a:p>
            </p:txBody>
          </p:sp>
          <p:sp>
            <p:nvSpPr>
              <p:cNvPr id="6180" name="Rectangle 20">
                <a:extLst>
                  <a:ext uri="{FF2B5EF4-FFF2-40B4-BE49-F238E27FC236}">
                    <a16:creationId xmlns:a16="http://schemas.microsoft.com/office/drawing/2014/main" id="{639128E9-36BB-4A91-B8A6-B8D250B24B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35052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en-US" altLang="en-US" sz="1600"/>
              </a:p>
            </p:txBody>
          </p:sp>
        </p:grpSp>
        <p:cxnSp>
          <p:nvCxnSpPr>
            <p:cNvPr id="6154" name="Straight Arrow Connector 22">
              <a:extLst>
                <a:ext uri="{FF2B5EF4-FFF2-40B4-BE49-F238E27FC236}">
                  <a16:creationId xmlns:a16="http://schemas.microsoft.com/office/drawing/2014/main" id="{D92AC732-2C42-47E2-9C1C-3B126368659E}"/>
                </a:ext>
              </a:extLst>
            </p:cNvPr>
            <p:cNvCxnSpPr>
              <a:cxnSpLocks noChangeShapeType="1"/>
              <a:stCxn id="6180" idx="2"/>
              <a:endCxn id="6179" idx="0"/>
            </p:cNvCxnSpPr>
            <p:nvPr/>
          </p:nvCxnSpPr>
          <p:spPr bwMode="auto">
            <a:xfrm rot="5400000">
              <a:off x="1920" y="2640"/>
              <a:ext cx="192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55" name="Straight Arrow Connector 23">
              <a:extLst>
                <a:ext uri="{FF2B5EF4-FFF2-40B4-BE49-F238E27FC236}">
                  <a16:creationId xmlns:a16="http://schemas.microsoft.com/office/drawing/2014/main" id="{A076AE44-9EE4-46BB-A6F2-0FA4B194A690}"/>
                </a:ext>
              </a:extLst>
            </p:cNvPr>
            <p:cNvCxnSpPr>
              <a:cxnSpLocks noChangeShapeType="1"/>
              <a:stCxn id="6183" idx="2"/>
              <a:endCxn id="6182" idx="0"/>
            </p:cNvCxnSpPr>
            <p:nvPr/>
          </p:nvCxnSpPr>
          <p:spPr bwMode="auto">
            <a:xfrm rot="5400000">
              <a:off x="3024" y="2640"/>
              <a:ext cx="192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56" name="Straight Arrow Connector 24">
              <a:extLst>
                <a:ext uri="{FF2B5EF4-FFF2-40B4-BE49-F238E27FC236}">
                  <a16:creationId xmlns:a16="http://schemas.microsoft.com/office/drawing/2014/main" id="{62A543ED-25DB-4287-B15E-824FB0908A3D}"/>
                </a:ext>
              </a:extLst>
            </p:cNvPr>
            <p:cNvCxnSpPr>
              <a:cxnSpLocks noChangeShapeType="1"/>
              <a:stCxn id="6179" idx="2"/>
              <a:endCxn id="6178" idx="0"/>
            </p:cNvCxnSpPr>
            <p:nvPr/>
          </p:nvCxnSpPr>
          <p:spPr bwMode="auto">
            <a:xfrm rot="5400000">
              <a:off x="1896" y="3192"/>
              <a:ext cx="240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57" name="Straight Arrow Connector 29">
              <a:extLst>
                <a:ext uri="{FF2B5EF4-FFF2-40B4-BE49-F238E27FC236}">
                  <a16:creationId xmlns:a16="http://schemas.microsoft.com/office/drawing/2014/main" id="{52A0378E-05D5-466A-8283-3DF655A87F23}"/>
                </a:ext>
              </a:extLst>
            </p:cNvPr>
            <p:cNvCxnSpPr>
              <a:cxnSpLocks noChangeShapeType="1"/>
              <a:stCxn id="6182" idx="2"/>
              <a:endCxn id="6181" idx="0"/>
            </p:cNvCxnSpPr>
            <p:nvPr/>
          </p:nvCxnSpPr>
          <p:spPr bwMode="auto">
            <a:xfrm rot="5400000">
              <a:off x="3000" y="3192"/>
              <a:ext cx="240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58" name="Straight Arrow Connector 33">
              <a:extLst>
                <a:ext uri="{FF2B5EF4-FFF2-40B4-BE49-F238E27FC236}">
                  <a16:creationId xmlns:a16="http://schemas.microsoft.com/office/drawing/2014/main" id="{61AB972A-FF9E-4025-8BBE-75CA0944E6DE}"/>
                </a:ext>
              </a:extLst>
            </p:cNvPr>
            <p:cNvCxnSpPr>
              <a:cxnSpLocks noChangeShapeType="1"/>
              <a:stCxn id="6152" idx="2"/>
              <a:endCxn id="6180" idx="0"/>
            </p:cNvCxnSpPr>
            <p:nvPr/>
          </p:nvCxnSpPr>
          <p:spPr bwMode="auto">
            <a:xfrm rot="5400000">
              <a:off x="1848" y="2040"/>
              <a:ext cx="336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59" name="Straight Arrow Connector 34">
              <a:extLst>
                <a:ext uri="{FF2B5EF4-FFF2-40B4-BE49-F238E27FC236}">
                  <a16:creationId xmlns:a16="http://schemas.microsoft.com/office/drawing/2014/main" id="{6BBA2601-991B-4CDC-97F7-6F803B0F2AA8}"/>
                </a:ext>
              </a:extLst>
            </p:cNvPr>
            <p:cNvCxnSpPr>
              <a:cxnSpLocks noChangeShapeType="1"/>
              <a:stCxn id="6152" idx="3"/>
              <a:endCxn id="6183" idx="0"/>
            </p:cNvCxnSpPr>
            <p:nvPr/>
          </p:nvCxnSpPr>
          <p:spPr bwMode="auto">
            <a:xfrm>
              <a:off x="2448" y="1704"/>
              <a:ext cx="672" cy="50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60" name="Straight Arrow Connector 37">
              <a:extLst>
                <a:ext uri="{FF2B5EF4-FFF2-40B4-BE49-F238E27FC236}">
                  <a16:creationId xmlns:a16="http://schemas.microsoft.com/office/drawing/2014/main" id="{841F1094-188E-42BE-A144-7CE9D1AFB699}"/>
                </a:ext>
              </a:extLst>
            </p:cNvPr>
            <p:cNvCxnSpPr>
              <a:cxnSpLocks noChangeShapeType="1"/>
              <a:stCxn id="6148" idx="3"/>
              <a:endCxn id="6152" idx="1"/>
            </p:cNvCxnSpPr>
            <p:nvPr/>
          </p:nvCxnSpPr>
          <p:spPr bwMode="auto">
            <a:xfrm>
              <a:off x="1152" y="1704"/>
              <a:ext cx="432" cy="1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61" name="Straight Arrow Connector 40">
              <a:extLst>
                <a:ext uri="{FF2B5EF4-FFF2-40B4-BE49-F238E27FC236}">
                  <a16:creationId xmlns:a16="http://schemas.microsoft.com/office/drawing/2014/main" id="{D6E48430-9E9F-4D39-9350-98A4383D0EB3}"/>
                </a:ext>
              </a:extLst>
            </p:cNvPr>
            <p:cNvCxnSpPr>
              <a:cxnSpLocks noChangeShapeType="1"/>
              <a:stCxn id="6148" idx="2"/>
              <a:endCxn id="6150" idx="0"/>
            </p:cNvCxnSpPr>
            <p:nvPr/>
          </p:nvCxnSpPr>
          <p:spPr bwMode="auto">
            <a:xfrm rot="5400000">
              <a:off x="528" y="2064"/>
              <a:ext cx="384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62" name="Straight Arrow Connector 43">
              <a:extLst>
                <a:ext uri="{FF2B5EF4-FFF2-40B4-BE49-F238E27FC236}">
                  <a16:creationId xmlns:a16="http://schemas.microsoft.com/office/drawing/2014/main" id="{24D9DE96-90FA-4ACC-9B7F-C847E47A1406}"/>
                </a:ext>
              </a:extLst>
            </p:cNvPr>
            <p:cNvCxnSpPr>
              <a:cxnSpLocks noChangeShapeType="1"/>
              <a:stCxn id="6150" idx="2"/>
              <a:endCxn id="6149" idx="0"/>
            </p:cNvCxnSpPr>
            <p:nvPr/>
          </p:nvCxnSpPr>
          <p:spPr bwMode="auto">
            <a:xfrm rot="5400000">
              <a:off x="432" y="2880"/>
              <a:ext cx="576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63" name="Straight Arrow Connector 47">
              <a:extLst>
                <a:ext uri="{FF2B5EF4-FFF2-40B4-BE49-F238E27FC236}">
                  <a16:creationId xmlns:a16="http://schemas.microsoft.com/office/drawing/2014/main" id="{AEDFD62D-15BE-4A64-B29B-E9EF4D34A7EF}"/>
                </a:ext>
              </a:extLst>
            </p:cNvPr>
            <p:cNvCxnSpPr>
              <a:cxnSpLocks noChangeShapeType="1"/>
              <a:stCxn id="6178" idx="2"/>
              <a:endCxn id="6175" idx="0"/>
            </p:cNvCxnSpPr>
            <p:nvPr/>
          </p:nvCxnSpPr>
          <p:spPr bwMode="auto">
            <a:xfrm rot="5400000">
              <a:off x="1572" y="3588"/>
              <a:ext cx="384" cy="50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64" name="Straight Arrow Connector 48">
              <a:extLst>
                <a:ext uri="{FF2B5EF4-FFF2-40B4-BE49-F238E27FC236}">
                  <a16:creationId xmlns:a16="http://schemas.microsoft.com/office/drawing/2014/main" id="{F216C37A-7463-467E-831D-315B73D15047}"/>
                </a:ext>
              </a:extLst>
            </p:cNvPr>
            <p:cNvCxnSpPr>
              <a:cxnSpLocks noChangeShapeType="1"/>
              <a:stCxn id="6178" idx="2"/>
              <a:endCxn id="6176" idx="0"/>
            </p:cNvCxnSpPr>
            <p:nvPr/>
          </p:nvCxnSpPr>
          <p:spPr bwMode="auto">
            <a:xfrm rot="16200000" flipH="1">
              <a:off x="1836" y="3828"/>
              <a:ext cx="384" cy="2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65" name="Straight Arrow Connector 49">
              <a:extLst>
                <a:ext uri="{FF2B5EF4-FFF2-40B4-BE49-F238E27FC236}">
                  <a16:creationId xmlns:a16="http://schemas.microsoft.com/office/drawing/2014/main" id="{8C40A1EE-9282-4804-A1E8-89C89E61F5C6}"/>
                </a:ext>
              </a:extLst>
            </p:cNvPr>
            <p:cNvCxnSpPr>
              <a:cxnSpLocks noChangeShapeType="1"/>
              <a:stCxn id="6178" idx="2"/>
              <a:endCxn id="6177" idx="0"/>
            </p:cNvCxnSpPr>
            <p:nvPr/>
          </p:nvCxnSpPr>
          <p:spPr bwMode="auto">
            <a:xfrm rot="16200000" flipH="1">
              <a:off x="2124" y="3540"/>
              <a:ext cx="336" cy="55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grpSp>
          <p:nvGrpSpPr>
            <p:cNvPr id="6166" name="Group 59">
              <a:extLst>
                <a:ext uri="{FF2B5EF4-FFF2-40B4-BE49-F238E27FC236}">
                  <a16:creationId xmlns:a16="http://schemas.microsoft.com/office/drawing/2014/main" id="{C49867A5-6D36-4F10-AD7C-CBF61C3BE4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8" y="3984"/>
              <a:ext cx="1584" cy="384"/>
              <a:chOff x="2286000" y="6324600"/>
              <a:chExt cx="2514600" cy="609600"/>
            </a:xfrm>
          </p:grpSpPr>
          <p:sp>
            <p:nvSpPr>
              <p:cNvPr id="6175" name="Oval 52">
                <a:extLst>
                  <a:ext uri="{FF2B5EF4-FFF2-40B4-BE49-F238E27FC236}">
                    <a16:creationId xmlns:a16="http://schemas.microsoft.com/office/drawing/2014/main" id="{319D3730-FD77-47E8-BF07-6C7D231079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6000" y="6400800"/>
                <a:ext cx="838200" cy="5334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sz="1400"/>
              </a:p>
            </p:txBody>
          </p:sp>
          <p:sp>
            <p:nvSpPr>
              <p:cNvPr id="6176" name="Oval 53">
                <a:extLst>
                  <a:ext uri="{FF2B5EF4-FFF2-40B4-BE49-F238E27FC236}">
                    <a16:creationId xmlns:a16="http://schemas.microsoft.com/office/drawing/2014/main" id="{4FAD40E8-5596-4925-AFCC-495B713D5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4200" y="6400800"/>
                <a:ext cx="838200" cy="5334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400" i="1" dirty="0" err="1"/>
                  <a:t>LacY</a:t>
                </a:r>
                <a:endParaRPr lang="en-US" altLang="en-US" sz="1400" i="1" dirty="0"/>
              </a:p>
            </p:txBody>
          </p:sp>
          <p:sp>
            <p:nvSpPr>
              <p:cNvPr id="6177" name="Oval 54">
                <a:extLst>
                  <a:ext uri="{FF2B5EF4-FFF2-40B4-BE49-F238E27FC236}">
                    <a16:creationId xmlns:a16="http://schemas.microsoft.com/office/drawing/2014/main" id="{8F869419-E621-4283-8FFD-2D9EE69083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62400" y="6324600"/>
                <a:ext cx="838200" cy="5334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400" i="1" dirty="0"/>
                  <a:t>LacA</a:t>
                </a:r>
              </a:p>
            </p:txBody>
          </p:sp>
        </p:grpSp>
        <p:cxnSp>
          <p:nvCxnSpPr>
            <p:cNvPr id="6167" name="Straight Arrow Connector 60">
              <a:extLst>
                <a:ext uri="{FF2B5EF4-FFF2-40B4-BE49-F238E27FC236}">
                  <a16:creationId xmlns:a16="http://schemas.microsoft.com/office/drawing/2014/main" id="{5FF47436-AE5A-4295-A7D9-7FB97C1FDC1C}"/>
                </a:ext>
              </a:extLst>
            </p:cNvPr>
            <p:cNvCxnSpPr>
              <a:cxnSpLocks noChangeShapeType="1"/>
              <a:endCxn id="6170" idx="0"/>
            </p:cNvCxnSpPr>
            <p:nvPr/>
          </p:nvCxnSpPr>
          <p:spPr bwMode="auto">
            <a:xfrm rot="10800000" flipV="1">
              <a:off x="984" y="4368"/>
              <a:ext cx="552" cy="48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68" name="Straight Arrow Connector 61">
              <a:extLst>
                <a:ext uri="{FF2B5EF4-FFF2-40B4-BE49-F238E27FC236}">
                  <a16:creationId xmlns:a16="http://schemas.microsoft.com/office/drawing/2014/main" id="{359F5779-09A5-4F8B-A8E3-8AECD7E998BF}"/>
                </a:ext>
              </a:extLst>
            </p:cNvPr>
            <p:cNvCxnSpPr>
              <a:cxnSpLocks noChangeShapeType="1"/>
              <a:stCxn id="6176" idx="4"/>
              <a:endCxn id="6171" idx="0"/>
            </p:cNvCxnSpPr>
            <p:nvPr/>
          </p:nvCxnSpPr>
          <p:spPr bwMode="auto">
            <a:xfrm rot="5400000">
              <a:off x="1800" y="4608"/>
              <a:ext cx="480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169" name="Straight Arrow Connector 62">
              <a:extLst>
                <a:ext uri="{FF2B5EF4-FFF2-40B4-BE49-F238E27FC236}">
                  <a16:creationId xmlns:a16="http://schemas.microsoft.com/office/drawing/2014/main" id="{D05E4C22-E29A-47E6-8024-F870B2B0DF81}"/>
                </a:ext>
              </a:extLst>
            </p:cNvPr>
            <p:cNvCxnSpPr>
              <a:cxnSpLocks noChangeShapeType="1"/>
              <a:stCxn id="6177" idx="4"/>
              <a:endCxn id="6172" idx="0"/>
            </p:cNvCxnSpPr>
            <p:nvPr/>
          </p:nvCxnSpPr>
          <p:spPr bwMode="auto">
            <a:xfrm rot="16200000" flipH="1">
              <a:off x="2568" y="4320"/>
              <a:ext cx="528" cy="52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6170" name="Oval 66">
              <a:extLst>
                <a:ext uri="{FF2B5EF4-FFF2-40B4-BE49-F238E27FC236}">
                  <a16:creationId xmlns:a16="http://schemas.microsoft.com/office/drawing/2014/main" id="{6DE0707E-1090-41BA-948D-7FBD1A607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4848"/>
              <a:ext cx="1008" cy="336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Beta galactosidase</a:t>
              </a:r>
            </a:p>
          </p:txBody>
        </p:sp>
        <p:sp>
          <p:nvSpPr>
            <p:cNvPr id="6171" name="Oval 67">
              <a:extLst>
                <a:ext uri="{FF2B5EF4-FFF2-40B4-BE49-F238E27FC236}">
                  <a16:creationId xmlns:a16="http://schemas.microsoft.com/office/drawing/2014/main" id="{83169375-0B71-4E5C-A345-B9623737D5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4848"/>
              <a:ext cx="1008" cy="336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1400"/>
            </a:p>
          </p:txBody>
        </p:sp>
        <p:sp>
          <p:nvSpPr>
            <p:cNvPr id="6172" name="Oval 68">
              <a:extLst>
                <a:ext uri="{FF2B5EF4-FFF2-40B4-BE49-F238E27FC236}">
                  <a16:creationId xmlns:a16="http://schemas.microsoft.com/office/drawing/2014/main" id="{8A2E9A8E-7EE9-41A9-8F0F-A7764EDE26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4848"/>
              <a:ext cx="1008" cy="336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1400"/>
            </a:p>
          </p:txBody>
        </p:sp>
        <p:sp>
          <p:nvSpPr>
            <p:cNvPr id="6173" name="TextBox 73">
              <a:extLst>
                <a:ext uri="{FF2B5EF4-FFF2-40B4-BE49-F238E27FC236}">
                  <a16:creationId xmlns:a16="http://schemas.microsoft.com/office/drawing/2014/main" id="{F79F6A92-CC9F-40D4-A5DD-FA516EBC2A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" y="2736"/>
              <a:ext cx="65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000" dirty="0"/>
                <a:t>Transcribed to make--</a:t>
              </a:r>
            </a:p>
            <a:p>
              <a:endParaRPr lang="en-US" altLang="en-US" sz="1000" dirty="0"/>
            </a:p>
          </p:txBody>
        </p:sp>
        <p:sp>
          <p:nvSpPr>
            <p:cNvPr id="6174" name="TextBox 74">
              <a:extLst>
                <a:ext uri="{FF2B5EF4-FFF2-40B4-BE49-F238E27FC236}">
                  <a16:creationId xmlns:a16="http://schemas.microsoft.com/office/drawing/2014/main" id="{94472955-EF8E-4131-AFB2-DD2DAB1B6C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4512"/>
              <a:ext cx="617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/>
                <a:t>Translates to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786C0AD-5F39-4C5C-8CBD-F19FD4C09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1" dirty="0"/>
              <a:t>Lac</a:t>
            </a:r>
            <a:r>
              <a:rPr lang="en-US" altLang="en-US" dirty="0"/>
              <a:t> Operon key</a:t>
            </a:r>
          </a:p>
        </p:txBody>
      </p:sp>
      <p:grpSp>
        <p:nvGrpSpPr>
          <p:cNvPr id="7208" name="Group 40">
            <a:extLst>
              <a:ext uri="{FF2B5EF4-FFF2-40B4-BE49-F238E27FC236}">
                <a16:creationId xmlns:a16="http://schemas.microsoft.com/office/drawing/2014/main" id="{82BBEC31-FE10-4CB7-991E-FB978A21356D}"/>
              </a:ext>
            </a:extLst>
          </p:cNvPr>
          <p:cNvGrpSpPr>
            <a:grpSpLocks/>
          </p:cNvGrpSpPr>
          <p:nvPr/>
        </p:nvGrpSpPr>
        <p:grpSpPr bwMode="auto">
          <a:xfrm>
            <a:off x="199093" y="1828800"/>
            <a:ext cx="7801907" cy="4343400"/>
            <a:chOff x="90" y="1536"/>
            <a:chExt cx="3510" cy="3648"/>
          </a:xfrm>
        </p:grpSpPr>
        <p:sp>
          <p:nvSpPr>
            <p:cNvPr id="7171" name="Rectangle 6">
              <a:extLst>
                <a:ext uri="{FF2B5EF4-FFF2-40B4-BE49-F238E27FC236}">
                  <a16:creationId xmlns:a16="http://schemas.microsoft.com/office/drawing/2014/main" id="{B34721E8-E200-42F8-80BC-53F724D9D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1536"/>
              <a:ext cx="864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i="1" dirty="0"/>
                <a:t>Lac</a:t>
              </a:r>
              <a:r>
                <a:rPr lang="en-US" altLang="en-US" sz="1600" dirty="0"/>
                <a:t> Operon</a:t>
              </a:r>
            </a:p>
          </p:txBody>
        </p:sp>
        <p:sp>
          <p:nvSpPr>
            <p:cNvPr id="7172" name="Rectangle 7">
              <a:extLst>
                <a:ext uri="{FF2B5EF4-FFF2-40B4-BE49-F238E27FC236}">
                  <a16:creationId xmlns:a16="http://schemas.microsoft.com/office/drawing/2014/main" id="{EA34CE34-AF1A-4C8F-8756-5050717640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168"/>
              <a:ext cx="864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i</a:t>
              </a:r>
            </a:p>
          </p:txBody>
        </p:sp>
        <p:sp>
          <p:nvSpPr>
            <p:cNvPr id="7173" name="Rectangle 8">
              <a:extLst>
                <a:ext uri="{FF2B5EF4-FFF2-40B4-BE49-F238E27FC236}">
                  <a16:creationId xmlns:a16="http://schemas.microsoft.com/office/drawing/2014/main" id="{F0CFB7D1-36D0-4B61-A7F1-F8F8F7728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256"/>
              <a:ext cx="864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i="1" dirty="0"/>
                <a:t>Lac</a:t>
              </a:r>
              <a:r>
                <a:rPr lang="en-US" altLang="en-US" sz="1400" dirty="0"/>
                <a:t> regulatory gene</a:t>
              </a:r>
            </a:p>
          </p:txBody>
        </p:sp>
        <p:grpSp>
          <p:nvGrpSpPr>
            <p:cNvPr id="7174" name="Group 16">
              <a:extLst>
                <a:ext uri="{FF2B5EF4-FFF2-40B4-BE49-F238E27FC236}">
                  <a16:creationId xmlns:a16="http://schemas.microsoft.com/office/drawing/2014/main" id="{437BD1F9-4A73-4961-8962-6A75D58228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88" y="2208"/>
              <a:ext cx="864" cy="1440"/>
              <a:chOff x="4267200" y="3505200"/>
              <a:chExt cx="1371600" cy="2286000"/>
            </a:xfrm>
          </p:grpSpPr>
          <p:sp>
            <p:nvSpPr>
              <p:cNvPr id="7204" name="Rectangle 12">
                <a:extLst>
                  <a:ext uri="{FF2B5EF4-FFF2-40B4-BE49-F238E27FC236}">
                    <a16:creationId xmlns:a16="http://schemas.microsoft.com/office/drawing/2014/main" id="{FFB8CADD-94E5-4693-A803-37B0A142F4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52578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Transcription is “h”	</a:t>
                </a:r>
              </a:p>
            </p:txBody>
          </p:sp>
          <p:sp>
            <p:nvSpPr>
              <p:cNvPr id="7205" name="Rectangle 13">
                <a:extLst>
                  <a:ext uri="{FF2B5EF4-FFF2-40B4-BE49-F238E27FC236}">
                    <a16:creationId xmlns:a16="http://schemas.microsoft.com/office/drawing/2014/main" id="{D1A5DDE6-60E8-4FA7-B83F-A87883CB5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43434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g</a:t>
                </a:r>
              </a:p>
            </p:txBody>
          </p:sp>
          <p:sp>
            <p:nvSpPr>
              <p:cNvPr id="7206" name="Rectangle 14">
                <a:extLst>
                  <a:ext uri="{FF2B5EF4-FFF2-40B4-BE49-F238E27FC236}">
                    <a16:creationId xmlns:a16="http://schemas.microsoft.com/office/drawing/2014/main" id="{6030ADD7-A3E2-4DF6-998C-C18B040B49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35052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Absent</a:t>
                </a:r>
              </a:p>
            </p:txBody>
          </p:sp>
        </p:grpSp>
        <p:sp>
          <p:nvSpPr>
            <p:cNvPr id="7175" name="Rectangle 15">
              <a:extLst>
                <a:ext uri="{FF2B5EF4-FFF2-40B4-BE49-F238E27FC236}">
                  <a16:creationId xmlns:a16="http://schemas.microsoft.com/office/drawing/2014/main" id="{4CC8F7E4-6736-40C6-95B4-13568F872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1536"/>
              <a:ext cx="864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Lactose</a:t>
              </a:r>
            </a:p>
          </p:txBody>
        </p:sp>
        <p:grpSp>
          <p:nvGrpSpPr>
            <p:cNvPr id="7176" name="Group 17">
              <a:extLst>
                <a:ext uri="{FF2B5EF4-FFF2-40B4-BE49-F238E27FC236}">
                  <a16:creationId xmlns:a16="http://schemas.microsoft.com/office/drawing/2014/main" id="{4840633D-19D6-41B3-8B7A-BBAEA63444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4" y="2208"/>
              <a:ext cx="864" cy="1440"/>
              <a:chOff x="4267200" y="3505200"/>
              <a:chExt cx="1371600" cy="2286000"/>
            </a:xfrm>
          </p:grpSpPr>
          <p:sp>
            <p:nvSpPr>
              <p:cNvPr id="7201" name="Rectangle 18">
                <a:extLst>
                  <a:ext uri="{FF2B5EF4-FFF2-40B4-BE49-F238E27FC236}">
                    <a16:creationId xmlns:a16="http://schemas.microsoft.com/office/drawing/2014/main" id="{24FE3EE5-78A3-472E-A1A8-1CB15B6522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52578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Transcriptionis “d”	</a:t>
                </a:r>
              </a:p>
            </p:txBody>
          </p:sp>
          <p:sp>
            <p:nvSpPr>
              <p:cNvPr id="7202" name="Rectangle 19">
                <a:extLst>
                  <a:ext uri="{FF2B5EF4-FFF2-40B4-BE49-F238E27FC236}">
                    <a16:creationId xmlns:a16="http://schemas.microsoft.com/office/drawing/2014/main" id="{CCC66C37-2E2C-4A1F-B6DB-59A55906BA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43434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b</a:t>
                </a:r>
              </a:p>
            </p:txBody>
          </p:sp>
          <p:sp>
            <p:nvSpPr>
              <p:cNvPr id="7203" name="Rectangle 20">
                <a:extLst>
                  <a:ext uri="{FF2B5EF4-FFF2-40B4-BE49-F238E27FC236}">
                    <a16:creationId xmlns:a16="http://schemas.microsoft.com/office/drawing/2014/main" id="{DF6B6A5E-AFC4-4789-88AA-0B7EB0CCE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200" y="3505200"/>
                <a:ext cx="1371600" cy="533400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600"/>
                  <a:t>j</a:t>
                </a:r>
              </a:p>
            </p:txBody>
          </p:sp>
        </p:grpSp>
        <p:cxnSp>
          <p:nvCxnSpPr>
            <p:cNvPr id="7177" name="Straight Arrow Connector 22">
              <a:extLst>
                <a:ext uri="{FF2B5EF4-FFF2-40B4-BE49-F238E27FC236}">
                  <a16:creationId xmlns:a16="http://schemas.microsoft.com/office/drawing/2014/main" id="{B44B86DF-EA75-4BB9-8E1D-487E296AE943}"/>
                </a:ext>
              </a:extLst>
            </p:cNvPr>
            <p:cNvCxnSpPr>
              <a:cxnSpLocks noChangeShapeType="1"/>
              <a:stCxn id="7203" idx="2"/>
              <a:endCxn id="7202" idx="0"/>
            </p:cNvCxnSpPr>
            <p:nvPr/>
          </p:nvCxnSpPr>
          <p:spPr bwMode="auto">
            <a:xfrm rot="5400000">
              <a:off x="1920" y="2640"/>
              <a:ext cx="192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78" name="Straight Arrow Connector 23">
              <a:extLst>
                <a:ext uri="{FF2B5EF4-FFF2-40B4-BE49-F238E27FC236}">
                  <a16:creationId xmlns:a16="http://schemas.microsoft.com/office/drawing/2014/main" id="{767A3354-222B-48DA-935D-6408213083BE}"/>
                </a:ext>
              </a:extLst>
            </p:cNvPr>
            <p:cNvCxnSpPr>
              <a:cxnSpLocks noChangeShapeType="1"/>
              <a:stCxn id="7206" idx="2"/>
              <a:endCxn id="7205" idx="0"/>
            </p:cNvCxnSpPr>
            <p:nvPr/>
          </p:nvCxnSpPr>
          <p:spPr bwMode="auto">
            <a:xfrm rot="5400000">
              <a:off x="3024" y="2640"/>
              <a:ext cx="192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79" name="Straight Arrow Connector 24">
              <a:extLst>
                <a:ext uri="{FF2B5EF4-FFF2-40B4-BE49-F238E27FC236}">
                  <a16:creationId xmlns:a16="http://schemas.microsoft.com/office/drawing/2014/main" id="{1B049D98-E470-4D16-BF81-58AA8CEE2FBD}"/>
                </a:ext>
              </a:extLst>
            </p:cNvPr>
            <p:cNvCxnSpPr>
              <a:cxnSpLocks noChangeShapeType="1"/>
              <a:stCxn id="7202" idx="2"/>
              <a:endCxn id="7201" idx="0"/>
            </p:cNvCxnSpPr>
            <p:nvPr/>
          </p:nvCxnSpPr>
          <p:spPr bwMode="auto">
            <a:xfrm rot="5400000">
              <a:off x="1896" y="3192"/>
              <a:ext cx="240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0" name="Straight Arrow Connector 29">
              <a:extLst>
                <a:ext uri="{FF2B5EF4-FFF2-40B4-BE49-F238E27FC236}">
                  <a16:creationId xmlns:a16="http://schemas.microsoft.com/office/drawing/2014/main" id="{13D14FDE-0C31-4ED5-AA91-A5FAC8186DE1}"/>
                </a:ext>
              </a:extLst>
            </p:cNvPr>
            <p:cNvCxnSpPr>
              <a:cxnSpLocks noChangeShapeType="1"/>
              <a:stCxn id="7205" idx="2"/>
              <a:endCxn id="7204" idx="0"/>
            </p:cNvCxnSpPr>
            <p:nvPr/>
          </p:nvCxnSpPr>
          <p:spPr bwMode="auto">
            <a:xfrm rot="5400000">
              <a:off x="3000" y="3192"/>
              <a:ext cx="240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1" name="Straight Arrow Connector 33">
              <a:extLst>
                <a:ext uri="{FF2B5EF4-FFF2-40B4-BE49-F238E27FC236}">
                  <a16:creationId xmlns:a16="http://schemas.microsoft.com/office/drawing/2014/main" id="{C3E8F6D3-21C6-4E47-B823-23A44D69D119}"/>
                </a:ext>
              </a:extLst>
            </p:cNvPr>
            <p:cNvCxnSpPr>
              <a:cxnSpLocks noChangeShapeType="1"/>
              <a:stCxn id="7175" idx="2"/>
              <a:endCxn id="7203" idx="0"/>
            </p:cNvCxnSpPr>
            <p:nvPr/>
          </p:nvCxnSpPr>
          <p:spPr bwMode="auto">
            <a:xfrm rot="5400000">
              <a:off x="1848" y="2040"/>
              <a:ext cx="336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2" name="Straight Arrow Connector 34">
              <a:extLst>
                <a:ext uri="{FF2B5EF4-FFF2-40B4-BE49-F238E27FC236}">
                  <a16:creationId xmlns:a16="http://schemas.microsoft.com/office/drawing/2014/main" id="{1C77AE2E-EE02-468C-98DA-C47E0AD85FAE}"/>
                </a:ext>
              </a:extLst>
            </p:cNvPr>
            <p:cNvCxnSpPr>
              <a:cxnSpLocks noChangeShapeType="1"/>
              <a:stCxn id="7175" idx="3"/>
              <a:endCxn id="7206" idx="0"/>
            </p:cNvCxnSpPr>
            <p:nvPr/>
          </p:nvCxnSpPr>
          <p:spPr bwMode="auto">
            <a:xfrm>
              <a:off x="2448" y="1704"/>
              <a:ext cx="672" cy="50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3" name="Straight Arrow Connector 37">
              <a:extLst>
                <a:ext uri="{FF2B5EF4-FFF2-40B4-BE49-F238E27FC236}">
                  <a16:creationId xmlns:a16="http://schemas.microsoft.com/office/drawing/2014/main" id="{579B9338-9CF2-48AD-88BC-6B04E6FA6820}"/>
                </a:ext>
              </a:extLst>
            </p:cNvPr>
            <p:cNvCxnSpPr>
              <a:cxnSpLocks noChangeShapeType="1"/>
              <a:stCxn id="7171" idx="3"/>
              <a:endCxn id="7175" idx="1"/>
            </p:cNvCxnSpPr>
            <p:nvPr/>
          </p:nvCxnSpPr>
          <p:spPr bwMode="auto">
            <a:xfrm>
              <a:off x="1152" y="1704"/>
              <a:ext cx="432" cy="1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4" name="Straight Arrow Connector 40">
              <a:extLst>
                <a:ext uri="{FF2B5EF4-FFF2-40B4-BE49-F238E27FC236}">
                  <a16:creationId xmlns:a16="http://schemas.microsoft.com/office/drawing/2014/main" id="{57A6ABE6-443F-4AD1-BB1F-DAB18C61635C}"/>
                </a:ext>
              </a:extLst>
            </p:cNvPr>
            <p:cNvCxnSpPr>
              <a:cxnSpLocks noChangeShapeType="1"/>
              <a:stCxn id="7171" idx="2"/>
              <a:endCxn id="7173" idx="0"/>
            </p:cNvCxnSpPr>
            <p:nvPr/>
          </p:nvCxnSpPr>
          <p:spPr bwMode="auto">
            <a:xfrm rot="5400000">
              <a:off x="528" y="2064"/>
              <a:ext cx="384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5" name="Straight Arrow Connector 43">
              <a:extLst>
                <a:ext uri="{FF2B5EF4-FFF2-40B4-BE49-F238E27FC236}">
                  <a16:creationId xmlns:a16="http://schemas.microsoft.com/office/drawing/2014/main" id="{99A58FD2-2912-4459-A3C4-587A9E55BD7C}"/>
                </a:ext>
              </a:extLst>
            </p:cNvPr>
            <p:cNvCxnSpPr>
              <a:cxnSpLocks noChangeShapeType="1"/>
              <a:stCxn id="7173" idx="2"/>
              <a:endCxn id="7172" idx="0"/>
            </p:cNvCxnSpPr>
            <p:nvPr/>
          </p:nvCxnSpPr>
          <p:spPr bwMode="auto">
            <a:xfrm rot="5400000">
              <a:off x="432" y="2880"/>
              <a:ext cx="576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6" name="Straight Arrow Connector 47">
              <a:extLst>
                <a:ext uri="{FF2B5EF4-FFF2-40B4-BE49-F238E27FC236}">
                  <a16:creationId xmlns:a16="http://schemas.microsoft.com/office/drawing/2014/main" id="{0FB04CAE-E025-48B9-BF30-FEC17E38C8D1}"/>
                </a:ext>
              </a:extLst>
            </p:cNvPr>
            <p:cNvCxnSpPr>
              <a:cxnSpLocks noChangeShapeType="1"/>
              <a:stCxn id="7201" idx="2"/>
              <a:endCxn id="7198" idx="0"/>
            </p:cNvCxnSpPr>
            <p:nvPr/>
          </p:nvCxnSpPr>
          <p:spPr bwMode="auto">
            <a:xfrm rot="5400000">
              <a:off x="1572" y="3588"/>
              <a:ext cx="384" cy="50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7" name="Straight Arrow Connector 48">
              <a:extLst>
                <a:ext uri="{FF2B5EF4-FFF2-40B4-BE49-F238E27FC236}">
                  <a16:creationId xmlns:a16="http://schemas.microsoft.com/office/drawing/2014/main" id="{A7A0DFB7-8800-44D6-8356-F19740C6A057}"/>
                </a:ext>
              </a:extLst>
            </p:cNvPr>
            <p:cNvCxnSpPr>
              <a:cxnSpLocks noChangeShapeType="1"/>
              <a:stCxn id="7201" idx="2"/>
              <a:endCxn id="7199" idx="0"/>
            </p:cNvCxnSpPr>
            <p:nvPr/>
          </p:nvCxnSpPr>
          <p:spPr bwMode="auto">
            <a:xfrm rot="16200000" flipH="1">
              <a:off x="1836" y="3828"/>
              <a:ext cx="384" cy="2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8" name="Straight Arrow Connector 49">
              <a:extLst>
                <a:ext uri="{FF2B5EF4-FFF2-40B4-BE49-F238E27FC236}">
                  <a16:creationId xmlns:a16="http://schemas.microsoft.com/office/drawing/2014/main" id="{C6D71BFB-30D0-40FE-AAAD-98E3DC19831F}"/>
                </a:ext>
              </a:extLst>
            </p:cNvPr>
            <p:cNvCxnSpPr>
              <a:cxnSpLocks noChangeShapeType="1"/>
              <a:stCxn id="7201" idx="2"/>
              <a:endCxn id="7200" idx="0"/>
            </p:cNvCxnSpPr>
            <p:nvPr/>
          </p:nvCxnSpPr>
          <p:spPr bwMode="auto">
            <a:xfrm rot="16200000" flipH="1">
              <a:off x="2124" y="3540"/>
              <a:ext cx="336" cy="55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grpSp>
          <p:nvGrpSpPr>
            <p:cNvPr id="7189" name="Group 59">
              <a:extLst>
                <a:ext uri="{FF2B5EF4-FFF2-40B4-BE49-F238E27FC236}">
                  <a16:creationId xmlns:a16="http://schemas.microsoft.com/office/drawing/2014/main" id="{A20C22FF-8143-4986-834A-AF44C72BC0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8" y="3984"/>
              <a:ext cx="1584" cy="384"/>
              <a:chOff x="2286000" y="6324600"/>
              <a:chExt cx="2514600" cy="609600"/>
            </a:xfrm>
          </p:grpSpPr>
          <p:sp>
            <p:nvSpPr>
              <p:cNvPr id="7198" name="Oval 52">
                <a:extLst>
                  <a:ext uri="{FF2B5EF4-FFF2-40B4-BE49-F238E27FC236}">
                    <a16:creationId xmlns:a16="http://schemas.microsoft.com/office/drawing/2014/main" id="{942F287C-04A0-4FA8-88EC-DC80A8501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6000" y="6400800"/>
                <a:ext cx="838200" cy="5334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400"/>
                  <a:t>e</a:t>
                </a:r>
              </a:p>
            </p:txBody>
          </p:sp>
          <p:sp>
            <p:nvSpPr>
              <p:cNvPr id="7199" name="Oval 53">
                <a:extLst>
                  <a:ext uri="{FF2B5EF4-FFF2-40B4-BE49-F238E27FC236}">
                    <a16:creationId xmlns:a16="http://schemas.microsoft.com/office/drawing/2014/main" id="{83E4F74F-D2E9-4123-A0CA-BBE9F0A454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4200" y="6400800"/>
                <a:ext cx="838200" cy="5334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400" i="1" dirty="0" err="1"/>
                  <a:t>LacY</a:t>
                </a:r>
                <a:endParaRPr lang="en-US" altLang="en-US" sz="1400" i="1" dirty="0"/>
              </a:p>
            </p:txBody>
          </p:sp>
          <p:sp>
            <p:nvSpPr>
              <p:cNvPr id="7200" name="Oval 54">
                <a:extLst>
                  <a:ext uri="{FF2B5EF4-FFF2-40B4-BE49-F238E27FC236}">
                    <a16:creationId xmlns:a16="http://schemas.microsoft.com/office/drawing/2014/main" id="{A50D30E7-A2C1-4EB4-A962-44146D1A53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62400" y="6324600"/>
                <a:ext cx="838200" cy="533400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400" i="1" dirty="0"/>
                  <a:t>LacA</a:t>
                </a:r>
              </a:p>
            </p:txBody>
          </p:sp>
        </p:grpSp>
        <p:cxnSp>
          <p:nvCxnSpPr>
            <p:cNvPr id="7190" name="Straight Arrow Connector 60">
              <a:extLst>
                <a:ext uri="{FF2B5EF4-FFF2-40B4-BE49-F238E27FC236}">
                  <a16:creationId xmlns:a16="http://schemas.microsoft.com/office/drawing/2014/main" id="{86A8E529-C2E3-4E91-9B70-6E2E2F428746}"/>
                </a:ext>
              </a:extLst>
            </p:cNvPr>
            <p:cNvCxnSpPr>
              <a:cxnSpLocks noChangeShapeType="1"/>
              <a:endCxn id="7193" idx="0"/>
            </p:cNvCxnSpPr>
            <p:nvPr/>
          </p:nvCxnSpPr>
          <p:spPr bwMode="auto">
            <a:xfrm rot="10800000" flipV="1">
              <a:off x="984" y="4368"/>
              <a:ext cx="552" cy="48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91" name="Straight Arrow Connector 61">
              <a:extLst>
                <a:ext uri="{FF2B5EF4-FFF2-40B4-BE49-F238E27FC236}">
                  <a16:creationId xmlns:a16="http://schemas.microsoft.com/office/drawing/2014/main" id="{09EAF777-5780-412A-B8D1-89B479BE914C}"/>
                </a:ext>
              </a:extLst>
            </p:cNvPr>
            <p:cNvCxnSpPr>
              <a:cxnSpLocks noChangeShapeType="1"/>
              <a:stCxn id="7199" idx="4"/>
              <a:endCxn id="7194" idx="0"/>
            </p:cNvCxnSpPr>
            <p:nvPr/>
          </p:nvCxnSpPr>
          <p:spPr bwMode="auto">
            <a:xfrm rot="5400000">
              <a:off x="1800" y="4608"/>
              <a:ext cx="480" cy="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92" name="Straight Arrow Connector 62">
              <a:extLst>
                <a:ext uri="{FF2B5EF4-FFF2-40B4-BE49-F238E27FC236}">
                  <a16:creationId xmlns:a16="http://schemas.microsoft.com/office/drawing/2014/main" id="{600F839F-A2EF-4612-914F-97958D841BB0}"/>
                </a:ext>
              </a:extLst>
            </p:cNvPr>
            <p:cNvCxnSpPr>
              <a:cxnSpLocks noChangeShapeType="1"/>
              <a:stCxn id="7200" idx="4"/>
              <a:endCxn id="7195" idx="0"/>
            </p:cNvCxnSpPr>
            <p:nvPr/>
          </p:nvCxnSpPr>
          <p:spPr bwMode="auto">
            <a:xfrm rot="16200000" flipH="1">
              <a:off x="2568" y="4320"/>
              <a:ext cx="528" cy="52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193" name="Oval 66">
              <a:extLst>
                <a:ext uri="{FF2B5EF4-FFF2-40B4-BE49-F238E27FC236}">
                  <a16:creationId xmlns:a16="http://schemas.microsoft.com/office/drawing/2014/main" id="{23C17DEB-067F-4A52-8698-022DC5290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4848"/>
              <a:ext cx="1008" cy="336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Beta galactosidase</a:t>
              </a:r>
            </a:p>
          </p:txBody>
        </p:sp>
        <p:sp>
          <p:nvSpPr>
            <p:cNvPr id="7194" name="Oval 67">
              <a:extLst>
                <a:ext uri="{FF2B5EF4-FFF2-40B4-BE49-F238E27FC236}">
                  <a16:creationId xmlns:a16="http://schemas.microsoft.com/office/drawing/2014/main" id="{8A35E206-B1E2-4476-B3C0-5F0AFCC0B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4848"/>
              <a:ext cx="1008" cy="336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c</a:t>
              </a:r>
            </a:p>
          </p:txBody>
        </p:sp>
        <p:sp>
          <p:nvSpPr>
            <p:cNvPr id="7195" name="Oval 68">
              <a:extLst>
                <a:ext uri="{FF2B5EF4-FFF2-40B4-BE49-F238E27FC236}">
                  <a16:creationId xmlns:a16="http://schemas.microsoft.com/office/drawing/2014/main" id="{3308873F-8717-4CC5-9460-2E1C14B1D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4848"/>
              <a:ext cx="1008" cy="336"/>
            </a:xfrm>
            <a:prstGeom prst="ellips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f</a:t>
              </a:r>
            </a:p>
          </p:txBody>
        </p:sp>
        <p:sp>
          <p:nvSpPr>
            <p:cNvPr id="7196" name="TextBox 73">
              <a:extLst>
                <a:ext uri="{FF2B5EF4-FFF2-40B4-BE49-F238E27FC236}">
                  <a16:creationId xmlns:a16="http://schemas.microsoft.com/office/drawing/2014/main" id="{CA2A837D-1518-41EC-AC97-CC595BDDA2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" y="2736"/>
              <a:ext cx="64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000" dirty="0"/>
                <a:t>Transcribed to make--</a:t>
              </a:r>
            </a:p>
            <a:p>
              <a:endParaRPr lang="en-US" altLang="en-US" sz="1000" dirty="0"/>
            </a:p>
          </p:txBody>
        </p:sp>
        <p:sp>
          <p:nvSpPr>
            <p:cNvPr id="7197" name="TextBox 74">
              <a:extLst>
                <a:ext uri="{FF2B5EF4-FFF2-40B4-BE49-F238E27FC236}">
                  <a16:creationId xmlns:a16="http://schemas.microsoft.com/office/drawing/2014/main" id="{555A795F-66F2-48AB-9DC6-274DC3E5EA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4512"/>
              <a:ext cx="611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/>
                <a:t>Translates to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8"/>
  <p:tag name="MMPROD_UIDATA" val="&lt;database version=&quot;7.0&quot;&gt;&lt;object type=&quot;1&quot; unique_id=&quot;10001&quot;&gt;&lt;object type=&quot;2&quot; unique_id=&quot;10295&quot;&gt;&lt;object type=&quot;3&quot; unique_id=&quot;10296&quot;&gt;&lt;property id=&quot;20148&quot; value=&quot;5&quot;/&gt;&lt;property id=&quot;20300&quot; value=&quot;Slide 1&quot;/&gt;&lt;property id=&quot;20307&quot; value=&quot;317&quot;/&gt;&lt;/object&gt;&lt;object type=&quot;3&quot; unique_id=&quot;10297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298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99&quot;&gt;&lt;property id=&quot;20148&quot; value=&quot;5&quot;/&gt;&lt;property id=&quot;20300&quot; value=&quot;Slide 4 - &amp;quot;Lac Operon&amp;quot;&quot;/&gt;&lt;property id=&quot;20307&quot; value=&quot;336&quot;/&gt;&lt;/object&gt;&lt;object type=&quot;3&quot; unique_id=&quot;10300&quot;&gt;&lt;property id=&quot;20148&quot; value=&quot;5&quot;/&gt;&lt;property id=&quot;20300&quot; value=&quot;Slide 5 - &amp;quot;Lac Operon key&amp;quot;&quot;/&gt;&lt;property id=&quot;20307&quot; value=&quot;335&quot;/&gt;&lt;/object&gt;&lt;/object&gt;&lt;object type=&quot;8&quot; unique_id=&quot;1030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789</TotalTime>
  <Words>191</Words>
  <Application>Microsoft Office PowerPoint</Application>
  <PresentationFormat>On-screen Show (4:3)</PresentationFormat>
  <Paragraphs>51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Lac Operon</vt:lpstr>
      <vt:lpstr>Lac Operon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152</cp:revision>
  <dcterms:created xsi:type="dcterms:W3CDTF">2005-04-19T02:46:41Z</dcterms:created>
  <dcterms:modified xsi:type="dcterms:W3CDTF">2019-04-25T21:37:18Z</dcterms:modified>
</cp:coreProperties>
</file>