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66" r:id="rId2"/>
  </p:sldMasterIdLst>
  <p:notesMasterIdLst>
    <p:notesMasterId r:id="rId8"/>
  </p:notesMasterIdLst>
  <p:sldIdLst>
    <p:sldId id="317" r:id="rId3"/>
    <p:sldId id="333" r:id="rId4"/>
    <p:sldId id="330" r:id="rId5"/>
    <p:sldId id="334" r:id="rId6"/>
    <p:sldId id="335" r:id="rId7"/>
  </p:sldIdLst>
  <p:sldSz cx="9144000" cy="6858000" type="screen4x3"/>
  <p:notesSz cx="6858000" cy="9144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126" y="3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CA30CE5B-5DCC-4275-84BA-705E68A4915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883CC3B9-F0CE-4C83-A869-8EADA04917B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091CE488-0A9A-49A8-AEBD-DDEE6CE48AA2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1DC4BBF4-D7C9-44BC-B9A4-FF42E412F009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F91263FA-C8D6-430F-9F10-767C9EFB7E6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FDF598D8-6179-4F1E-BCE6-0DA349860E2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747B044-F7C9-43AC-B9FF-B3D81CC300F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1509E533-6F67-4472-B706-06F8AA5381B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5392EFC-23B7-468A-BCF8-9E8D8F1A2547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072E1B60-0CBD-465F-9B32-E24171DD394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DAF35177-DD79-4721-8AAE-B596C3D5DD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257041A3-32CE-4EB7-A3A0-03DE33F0782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5D26E2FC-6F08-44DA-A89C-EC1932B0B2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8246ACC5-CB8A-429A-9769-A060640977B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7D5FC71-7DBE-4D81-A048-FFA6E819688E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3BDBDE98-575F-46DD-8185-E2AA0B49787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06E68F19-4B7C-4D60-9767-D42589E789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F4F51656-7F52-45B5-990F-0960B88B0B9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2A6C83A-AFA1-4573-8E22-D3443F22B9E0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6C4C7EB-C5F2-42FB-A922-85FF42363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F6EC04B2-233F-42B6-AAED-440E0E78D73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7E8450BC-5BFE-4A83-9155-56F76D43112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550907-789B-4335-87DB-4BE78854852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4539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28E6279-BD78-409E-AB16-6050EDA6C5A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FCE229B-3D14-4055-99C3-23510AFEFB8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C8C5589-968B-4F94-BAA7-CAF1539B37B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45A60E-7815-4420-923E-24B375F4653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3154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E92DA0-ECEA-4153-AD2B-08F2BDE8FE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2E8B93-84A4-41C0-88E8-E482761999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86980630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7AA80-8F7F-41AC-80EE-597EB5D653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C3FA23-D1FA-483F-BB19-11B5FC3B6E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36204389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0B6DA-513A-4785-AD9F-CA58ABE64A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D581A2-51B6-427A-BC0A-93D8B95116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1375553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7C04D-9865-4039-8CDF-57AE8608F5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F00765-7E12-4FEA-A2A2-371A443821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052E49-DAC4-4C66-BC90-0BFB5D45C8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7927806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6F4FDC-1D61-4451-8885-77A1D1C77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716050-FC1D-46EC-87FB-E9F194D465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8AD949-F5BD-4E40-B1C5-C3BC746295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DF81D39-38A6-4DA9-807D-DB2CE73211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98C2B5D-E631-47B3-BAB8-A36C136EAC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83159083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E2A46-A0D1-48DE-8094-A129B30059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77395111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8358181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030B94-68AB-4586-B97E-AF7B7540D2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E10F0F-6D74-4108-B864-53FD7689E7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7F16E5-E6B6-45B9-B080-59A6142EA9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0765839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1D7F52-8D2E-49FC-9BF0-C0A14CDAB3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6415CC7-D39C-43A4-BF0F-AF11163587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AF8CF9-6962-4845-A6B7-F9C1236305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5280945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D85DFBE-C86F-4CA6-81D4-1A8D47C5085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834B32E8-05EE-428C-AC01-24FA3239886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BC3EDA4B-ECBC-46D3-94CB-D76DEF63820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0AF0C6-6092-42C7-A4AC-64C9E8F359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9079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7636E-2091-4FED-BE27-8A9693158D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8442B2-05F1-43D5-8F59-15C315508A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5373234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F3CE7E3-2551-4F41-A2AD-90E03928D8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EB6D12-478F-4D38-A349-CD11E989BA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314843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68FA05F0-B468-4FA3-B7A4-775418A60DC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42DCB7B7-DF49-4248-ACF7-EE70E2A6D25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FDC83126-C67C-44CB-BACD-C34019CF36D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E7448D-942E-4B6D-863C-1404E2A942D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1897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050E99D-E5F4-4DAC-97A4-6F622345231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C96D100-7B58-401C-BBD3-A728A05419F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C714B95-9E9A-40CB-949F-EE9FF08473E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E07128-04D0-4B15-BDE4-7F66CB2A168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84756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69E4B4AD-A40F-4BFB-9117-5CF6121447E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C801645B-33E3-44DB-82B8-5BC3D56F7E5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B8D3A3C8-E124-42DD-B33B-C252A46DD7A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A4EC17-2337-40EF-AC24-E53CCB97E16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5026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2245BA3F-6426-4ADB-967F-790B88992E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FAE14521-14FD-48BD-9AD6-E7EA880AA97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E3F9F176-D0A7-47C9-B77A-B732C16F23E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5C8653-C27D-499C-B8DE-E84E8FEBA88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7521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CC335A3-E132-4C71-A5A0-ED14C4BCFEF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C1DFBAC2-1DE5-4E79-B9FF-7C0681F144E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0EA73A6F-776A-429F-A1F8-D1807CFD6F0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0BC64-8440-479A-A251-3566BF5D53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8381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A0509B5-EB42-4D8A-92C4-E6CA75108ED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8A39BF10-5101-4090-BB7D-4B24305154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8DC312C7-7EDD-4559-9392-6BBBA884C94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D62C8F-031F-4212-A867-0CAC4893785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1766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3461CE42-70A2-453C-A377-C5BE70DBD05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EC30D5D0-070D-46C2-A8C3-77DE289E824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E1B15766-8E13-4F80-B639-B90A47CE88B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ACA941-60EC-40E8-A30A-C213A111CC5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97778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51AB4CDF-6211-485F-B8AC-7787B516E6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E4F3A932-A4C5-4F81-BF20-EF4F1836DB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1B5DA59F-D216-4B0A-BB38-A38206403E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2C5A4A36-8E38-460E-86FB-7CFDE36DC62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2DBF3087-3251-4A6A-86F7-A12060B4F26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54620D7C-D0FF-4445-97D3-6B8A447D039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65B07E21-3095-4989-8503-22BFF0C503B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70859E22-5170-47A5-AC58-0663A9235D8B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302D02A0-4C28-4393-9172-320128FC1F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CF52773D-F5D6-4E71-8705-03B2C58434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98F08AC4-1699-4694-AE99-679F333012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B58860C-7C1B-493D-A32A-22A68527F779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3DD611D-582E-4ED4-9572-166980DE0491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5605" name="Picture 3" descr="MHE-red-RGB-email-logo.png">
            <a:extLst>
              <a:ext uri="{FF2B5EF4-FFF2-40B4-BE49-F238E27FC236}">
                <a16:creationId xmlns:a16="http://schemas.microsoft.com/office/drawing/2014/main" id="{5208C3B4-8329-42CB-901B-3D359B6E1AA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86C8C96F-335B-4573-B4DF-C86CC69D26C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11AB98EF-7DCF-4079-8061-44EF7EBA7726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876E0338-D86F-4305-AFF4-1E4B3AA561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C1EA9F40-0FEA-4D8B-A2E8-38A54162F47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B862CEE1-AEEE-46CA-A47B-5015CC7814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40804FB-53A9-4011-8647-FE784ED4F3EC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627EA489-9365-4916-8AFF-862EA808BB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dirty="0"/>
              <a:t>Immune System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39E14F4-D556-42FC-8A6A-6BE20601D2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A374EDF-EA4C-4936-84C0-F884F72CAD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AB24B588-A413-44F8-9599-1E48EE9181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89EDA220-B630-4E10-9AA3-7C91322B78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F8C518F6-B980-4B4F-95A1-EDE57EDE52D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28600" y="15240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600" dirty="0"/>
              <a:t>Immune System</a:t>
            </a:r>
          </a:p>
        </p:txBody>
      </p:sp>
      <p:sp>
        <p:nvSpPr>
          <p:cNvPr id="6147" name="TextBox 99">
            <a:extLst>
              <a:ext uri="{FF2B5EF4-FFF2-40B4-BE49-F238E27FC236}">
                <a16:creationId xmlns:a16="http://schemas.microsoft.com/office/drawing/2014/main" id="{3FBC841C-A6F8-47F9-8EFB-55211B3659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3997325"/>
            <a:ext cx="3860800" cy="278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MHC Class II proteins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Macrophages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Leukocytes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Plasma cells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Lymphocytes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IgM antibody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Inspection of peptides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Formation of memory cells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Secretion of cytokines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Presentation of peptides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IgG antibody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Scout lymphatic system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Killing infected or abnormal cells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Differentiation into plasma cells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Basophil</a:t>
            </a:r>
          </a:p>
        </p:txBody>
      </p:sp>
      <p:grpSp>
        <p:nvGrpSpPr>
          <p:cNvPr id="6186" name="Group 42">
            <a:extLst>
              <a:ext uri="{FF2B5EF4-FFF2-40B4-BE49-F238E27FC236}">
                <a16:creationId xmlns:a16="http://schemas.microsoft.com/office/drawing/2014/main" id="{3A3FD85F-789F-4689-9403-E9EAECE5E3DB}"/>
              </a:ext>
            </a:extLst>
          </p:cNvPr>
          <p:cNvGrpSpPr>
            <a:grpSpLocks/>
          </p:cNvGrpSpPr>
          <p:nvPr/>
        </p:nvGrpSpPr>
        <p:grpSpPr bwMode="auto">
          <a:xfrm>
            <a:off x="304800" y="609600"/>
            <a:ext cx="8839200" cy="5212243"/>
            <a:chOff x="144" y="1344"/>
            <a:chExt cx="4176" cy="3552"/>
          </a:xfrm>
        </p:grpSpPr>
        <p:sp>
          <p:nvSpPr>
            <p:cNvPr id="6148" name="Oval 672">
              <a:extLst>
                <a:ext uri="{FF2B5EF4-FFF2-40B4-BE49-F238E27FC236}">
                  <a16:creationId xmlns:a16="http://schemas.microsoft.com/office/drawing/2014/main" id="{69449B5B-5B57-4931-8EAC-B3F2DA2F55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" y="3072"/>
              <a:ext cx="1200" cy="6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6149" name="Straight Connector 676">
              <a:extLst>
                <a:ext uri="{FF2B5EF4-FFF2-40B4-BE49-F238E27FC236}">
                  <a16:creationId xmlns:a16="http://schemas.microsoft.com/office/drawing/2014/main" id="{0F4FC385-73C1-4DA1-8584-6E9E7029E23E}"/>
                </a:ext>
              </a:extLst>
            </p:cNvPr>
            <p:cNvCxnSpPr>
              <a:cxnSpLocks noChangeShapeType="1"/>
              <a:stCxn id="6148" idx="0"/>
              <a:endCxn id="6150" idx="4"/>
            </p:cNvCxnSpPr>
            <p:nvPr/>
          </p:nvCxnSpPr>
          <p:spPr bwMode="auto">
            <a:xfrm rot="16200000" flipV="1">
              <a:off x="696" y="2160"/>
              <a:ext cx="864" cy="96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50" name="Oval 672">
              <a:extLst>
                <a:ext uri="{FF2B5EF4-FFF2-40B4-BE49-F238E27FC236}">
                  <a16:creationId xmlns:a16="http://schemas.microsoft.com/office/drawing/2014/main" id="{6123A822-7AEC-4996-BB92-408C7FDDC2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1776"/>
              <a:ext cx="1008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51" name="Oval 672">
              <a:extLst>
                <a:ext uri="{FF2B5EF4-FFF2-40B4-BE49-F238E27FC236}">
                  <a16:creationId xmlns:a16="http://schemas.microsoft.com/office/drawing/2014/main" id="{00C28CE3-A104-4B4F-A91A-C9A0154E0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" y="3648"/>
              <a:ext cx="1008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52" name="Oval 672">
              <a:extLst>
                <a:ext uri="{FF2B5EF4-FFF2-40B4-BE49-F238E27FC236}">
                  <a16:creationId xmlns:a16="http://schemas.microsoft.com/office/drawing/2014/main" id="{58BCFF59-9029-4F0B-BF15-B561D49493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2" y="1344"/>
              <a:ext cx="768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53" name="Oval 672">
              <a:extLst>
                <a:ext uri="{FF2B5EF4-FFF2-40B4-BE49-F238E27FC236}">
                  <a16:creationId xmlns:a16="http://schemas.microsoft.com/office/drawing/2014/main" id="{E4155EC1-70CC-4310-B605-D9FE3629B6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2" y="1872"/>
              <a:ext cx="816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54" name="TextBox 504">
              <a:extLst>
                <a:ext uri="{FF2B5EF4-FFF2-40B4-BE49-F238E27FC236}">
                  <a16:creationId xmlns:a16="http://schemas.microsoft.com/office/drawing/2014/main" id="{185A4C02-2D9D-4C34-9569-F678B9D90A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2" y="1440"/>
              <a:ext cx="768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White blood cells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</a:p>
          </p:txBody>
        </p:sp>
        <p:sp>
          <p:nvSpPr>
            <p:cNvPr id="6155" name="Oval 672">
              <a:extLst>
                <a:ext uri="{FF2B5EF4-FFF2-40B4-BE49-F238E27FC236}">
                  <a16:creationId xmlns:a16="http://schemas.microsoft.com/office/drawing/2014/main" id="{38A31DBC-8980-415B-922B-E746B54F4F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2" y="2352"/>
              <a:ext cx="816" cy="72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56" name="TextBox 504">
              <a:extLst>
                <a:ext uri="{FF2B5EF4-FFF2-40B4-BE49-F238E27FC236}">
                  <a16:creationId xmlns:a16="http://schemas.microsoft.com/office/drawing/2014/main" id="{7EAD5F81-392F-41E7-9165-D26C9E9471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72" y="1968"/>
              <a:ext cx="816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B and T cells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</a:p>
          </p:txBody>
        </p:sp>
        <p:cxnSp>
          <p:nvCxnSpPr>
            <p:cNvPr id="6157" name="Straight Connector 676">
              <a:extLst>
                <a:ext uri="{FF2B5EF4-FFF2-40B4-BE49-F238E27FC236}">
                  <a16:creationId xmlns:a16="http://schemas.microsoft.com/office/drawing/2014/main" id="{14E594A7-F35E-4AD0-98B2-913EB9590D15}"/>
                </a:ext>
              </a:extLst>
            </p:cNvPr>
            <p:cNvCxnSpPr>
              <a:cxnSpLocks noChangeShapeType="1"/>
              <a:stCxn id="6152" idx="6"/>
              <a:endCxn id="6153" idx="1"/>
            </p:cNvCxnSpPr>
            <p:nvPr/>
          </p:nvCxnSpPr>
          <p:spPr bwMode="auto">
            <a:xfrm>
              <a:off x="2400" y="1560"/>
              <a:ext cx="792" cy="389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58" name="TextBox 504">
              <a:extLst>
                <a:ext uri="{FF2B5EF4-FFF2-40B4-BE49-F238E27FC236}">
                  <a16:creationId xmlns:a16="http://schemas.microsoft.com/office/drawing/2014/main" id="{C7011DA2-3185-463B-BF51-B7C597B772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0" y="1872"/>
              <a:ext cx="816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Dendritic cells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</a:p>
          </p:txBody>
        </p:sp>
        <p:sp>
          <p:nvSpPr>
            <p:cNvPr id="851" name="TextBox 504">
              <a:extLst>
                <a:ext uri="{FF2B5EF4-FFF2-40B4-BE49-F238E27FC236}">
                  <a16:creationId xmlns:a16="http://schemas.microsoft.com/office/drawing/2014/main" id="{B5F1BA71-E6E0-499E-8CBF-EE5FB75C70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88" y="3696"/>
              <a:ext cx="672" cy="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Produces antibodies</a:t>
              </a:r>
            </a:p>
            <a:p>
              <a:pPr algn="ctr"/>
              <a:r>
                <a:rPr lang="en-US" altLang="en-US" sz="1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</a:p>
          </p:txBody>
        </p:sp>
        <p:sp>
          <p:nvSpPr>
            <p:cNvPr id="6160" name="Oval 672">
              <a:extLst>
                <a:ext uri="{FF2B5EF4-FFF2-40B4-BE49-F238E27FC236}">
                  <a16:creationId xmlns:a16="http://schemas.microsoft.com/office/drawing/2014/main" id="{B415DF1D-5266-40CC-98F7-28D67A9CFA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6" y="4368"/>
              <a:ext cx="672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61" name="Oval 672">
              <a:extLst>
                <a:ext uri="{FF2B5EF4-FFF2-40B4-BE49-F238E27FC236}">
                  <a16:creationId xmlns:a16="http://schemas.microsoft.com/office/drawing/2014/main" id="{CE1D3583-8EDE-4555-AC43-18DC9498EA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3072"/>
              <a:ext cx="672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6162" name="Straight Connector 676">
              <a:extLst>
                <a:ext uri="{FF2B5EF4-FFF2-40B4-BE49-F238E27FC236}">
                  <a16:creationId xmlns:a16="http://schemas.microsoft.com/office/drawing/2014/main" id="{74843000-A638-4C08-B7F8-65CC818AEC1C}"/>
                </a:ext>
              </a:extLst>
            </p:cNvPr>
            <p:cNvCxnSpPr>
              <a:cxnSpLocks noChangeShapeType="1"/>
              <a:stCxn id="6151" idx="0"/>
              <a:endCxn id="6155" idx="4"/>
            </p:cNvCxnSpPr>
            <p:nvPr/>
          </p:nvCxnSpPr>
          <p:spPr bwMode="auto">
            <a:xfrm rot="16200000" flipV="1">
              <a:off x="2616" y="3216"/>
              <a:ext cx="576" cy="28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63" name="Straight Connector 676">
              <a:extLst>
                <a:ext uri="{FF2B5EF4-FFF2-40B4-BE49-F238E27FC236}">
                  <a16:creationId xmlns:a16="http://schemas.microsoft.com/office/drawing/2014/main" id="{16CB0D00-B107-4E3A-A307-3E9218195388}"/>
                </a:ext>
              </a:extLst>
            </p:cNvPr>
            <p:cNvCxnSpPr>
              <a:cxnSpLocks noChangeShapeType="1"/>
              <a:stCxn id="6153" idx="4"/>
              <a:endCxn id="6161" idx="0"/>
            </p:cNvCxnSpPr>
            <p:nvPr/>
          </p:nvCxnSpPr>
          <p:spPr bwMode="auto">
            <a:xfrm rot="5400000">
              <a:off x="3084" y="2676"/>
              <a:ext cx="672" cy="12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4" name="TextBox 504">
              <a:extLst>
                <a:ext uri="{FF2B5EF4-FFF2-40B4-BE49-F238E27FC236}">
                  <a16:creationId xmlns:a16="http://schemas.microsoft.com/office/drawing/2014/main" id="{CA92438F-A9C5-413F-BB4E-D82ACA73CD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92" y="2304"/>
              <a:ext cx="672" cy="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Phagocytic cells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</a:p>
          </p:txBody>
        </p:sp>
        <p:sp>
          <p:nvSpPr>
            <p:cNvPr id="6165" name="TextBox 504">
              <a:extLst>
                <a:ext uri="{FF2B5EF4-FFF2-40B4-BE49-F238E27FC236}">
                  <a16:creationId xmlns:a16="http://schemas.microsoft.com/office/drawing/2014/main" id="{CA85EE18-4BF0-4183-BAA6-52B40F3742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2" y="3168"/>
              <a:ext cx="912" cy="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Used to present exogenous peptides for inspection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</a:p>
          </p:txBody>
        </p:sp>
        <p:sp>
          <p:nvSpPr>
            <p:cNvPr id="6166" name="TextBox 504">
              <a:extLst>
                <a:ext uri="{FF2B5EF4-FFF2-40B4-BE49-F238E27FC236}">
                  <a16:creationId xmlns:a16="http://schemas.microsoft.com/office/drawing/2014/main" id="{A7F48826-2850-4DFF-99C9-02F898F264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52" y="2496"/>
              <a:ext cx="816" cy="6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B cell functions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</a:p>
            <a:p>
              <a:pPr algn="ctr"/>
              <a:endPara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67" name="Oval 672">
              <a:extLst>
                <a:ext uri="{FF2B5EF4-FFF2-40B4-BE49-F238E27FC236}">
                  <a16:creationId xmlns:a16="http://schemas.microsoft.com/office/drawing/2014/main" id="{0768D86E-510F-46B1-B233-E8B23097BC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4" y="2544"/>
              <a:ext cx="816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68" name="TextBox 504">
              <a:extLst>
                <a:ext uri="{FF2B5EF4-FFF2-40B4-BE49-F238E27FC236}">
                  <a16:creationId xmlns:a16="http://schemas.microsoft.com/office/drawing/2014/main" id="{4A87E88A-E820-4C4D-9608-3BBD00AFAD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04" y="2640"/>
              <a:ext cx="816" cy="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r>
                <a:rPr lang="en-US" altLang="en-US" sz="12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cell functions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</a:p>
          </p:txBody>
        </p:sp>
        <p:cxnSp>
          <p:nvCxnSpPr>
            <p:cNvPr id="6169" name="Straight Connector 676">
              <a:extLst>
                <a:ext uri="{FF2B5EF4-FFF2-40B4-BE49-F238E27FC236}">
                  <a16:creationId xmlns:a16="http://schemas.microsoft.com/office/drawing/2014/main" id="{0F662354-56DB-4217-A70B-D7157AB6AE5B}"/>
                </a:ext>
              </a:extLst>
            </p:cNvPr>
            <p:cNvCxnSpPr>
              <a:cxnSpLocks noChangeShapeType="1"/>
              <a:stCxn id="6153" idx="5"/>
              <a:endCxn id="6167" idx="0"/>
            </p:cNvCxnSpPr>
            <p:nvPr/>
          </p:nvCxnSpPr>
          <p:spPr bwMode="auto">
            <a:xfrm rot="16200000" flipH="1">
              <a:off x="3729" y="2362"/>
              <a:ext cx="221" cy="14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0" name="Straight Connector 676">
              <a:extLst>
                <a:ext uri="{FF2B5EF4-FFF2-40B4-BE49-F238E27FC236}">
                  <a16:creationId xmlns:a16="http://schemas.microsoft.com/office/drawing/2014/main" id="{E5B658FC-6650-43E5-8E63-2C3B40AD26CE}"/>
                </a:ext>
              </a:extLst>
            </p:cNvPr>
            <p:cNvCxnSpPr>
              <a:cxnSpLocks noChangeShapeType="1"/>
              <a:stCxn id="6153" idx="3"/>
              <a:endCxn id="6155" idx="7"/>
            </p:cNvCxnSpPr>
            <p:nvPr/>
          </p:nvCxnSpPr>
          <p:spPr bwMode="auto">
            <a:xfrm rot="5400000">
              <a:off x="3054" y="2318"/>
              <a:ext cx="134" cy="143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71" name="TextBox 504">
              <a:extLst>
                <a:ext uri="{FF2B5EF4-FFF2-40B4-BE49-F238E27FC236}">
                  <a16:creationId xmlns:a16="http://schemas.microsoft.com/office/drawing/2014/main" id="{4833AD2C-319C-4BB7-931D-3713F639B4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24" y="3168"/>
              <a:ext cx="720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r>
                <a:rPr lang="en-US" altLang="en-US" sz="12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cell function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</a:p>
          </p:txBody>
        </p:sp>
        <p:sp>
          <p:nvSpPr>
            <p:cNvPr id="6172" name="Oval 672">
              <a:extLst>
                <a:ext uri="{FF2B5EF4-FFF2-40B4-BE49-F238E27FC236}">
                  <a16:creationId xmlns:a16="http://schemas.microsoft.com/office/drawing/2014/main" id="{A68C54EF-66C3-42F5-B29C-B3DFCBB4A6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" y="2208"/>
              <a:ext cx="1008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6173" name="Straight Connector 676">
              <a:extLst>
                <a:ext uri="{FF2B5EF4-FFF2-40B4-BE49-F238E27FC236}">
                  <a16:creationId xmlns:a16="http://schemas.microsoft.com/office/drawing/2014/main" id="{AEF7B957-5D09-43D6-8854-63F83DFDB5B8}"/>
                </a:ext>
              </a:extLst>
            </p:cNvPr>
            <p:cNvCxnSpPr>
              <a:cxnSpLocks noChangeShapeType="1"/>
              <a:stCxn id="6152" idx="2"/>
              <a:endCxn id="6150" idx="7"/>
            </p:cNvCxnSpPr>
            <p:nvPr/>
          </p:nvCxnSpPr>
          <p:spPr bwMode="auto">
            <a:xfrm rot="10800000" flipV="1">
              <a:off x="1004" y="1560"/>
              <a:ext cx="628" cy="279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4" name="Straight Connector 676">
              <a:extLst>
                <a:ext uri="{FF2B5EF4-FFF2-40B4-BE49-F238E27FC236}">
                  <a16:creationId xmlns:a16="http://schemas.microsoft.com/office/drawing/2014/main" id="{9BAF9FE9-50EA-4D8C-9F09-EB5C9207A630}"/>
                </a:ext>
              </a:extLst>
            </p:cNvPr>
            <p:cNvCxnSpPr>
              <a:cxnSpLocks noChangeShapeType="1"/>
              <a:stCxn id="6148" idx="0"/>
              <a:endCxn id="6172" idx="4"/>
            </p:cNvCxnSpPr>
            <p:nvPr/>
          </p:nvCxnSpPr>
          <p:spPr bwMode="auto">
            <a:xfrm rot="5400000" flipH="1" flipV="1">
              <a:off x="1464" y="2784"/>
              <a:ext cx="432" cy="14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5" name="Straight Connector 676">
              <a:extLst>
                <a:ext uri="{FF2B5EF4-FFF2-40B4-BE49-F238E27FC236}">
                  <a16:creationId xmlns:a16="http://schemas.microsoft.com/office/drawing/2014/main" id="{4A3AD6B5-0BE6-4140-A761-C4711F8FEC6F}"/>
                </a:ext>
              </a:extLst>
            </p:cNvPr>
            <p:cNvCxnSpPr>
              <a:cxnSpLocks noChangeShapeType="1"/>
              <a:stCxn id="6148" idx="0"/>
              <a:endCxn id="6155" idx="2"/>
            </p:cNvCxnSpPr>
            <p:nvPr/>
          </p:nvCxnSpPr>
          <p:spPr bwMode="auto">
            <a:xfrm rot="5400000" flipH="1" flipV="1">
              <a:off x="1800" y="2520"/>
              <a:ext cx="360" cy="74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6" name="Straight Connector 676">
              <a:extLst>
                <a:ext uri="{FF2B5EF4-FFF2-40B4-BE49-F238E27FC236}">
                  <a16:creationId xmlns:a16="http://schemas.microsoft.com/office/drawing/2014/main" id="{1BC36A7C-34A4-45A1-8061-BCDD6C0A4250}"/>
                </a:ext>
              </a:extLst>
            </p:cNvPr>
            <p:cNvCxnSpPr>
              <a:cxnSpLocks noChangeShapeType="1"/>
              <a:stCxn id="6172" idx="0"/>
              <a:endCxn id="6152" idx="4"/>
            </p:cNvCxnSpPr>
            <p:nvPr/>
          </p:nvCxnSpPr>
          <p:spPr bwMode="auto">
            <a:xfrm rot="5400000" flipH="1" flipV="1">
              <a:off x="1668" y="1860"/>
              <a:ext cx="432" cy="26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77" name="Oval 672">
              <a:extLst>
                <a:ext uri="{FF2B5EF4-FFF2-40B4-BE49-F238E27FC236}">
                  <a16:creationId xmlns:a16="http://schemas.microsoft.com/office/drawing/2014/main" id="{CD2561E5-76B0-4F59-A925-C26D1C7D8F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0" y="1344"/>
              <a:ext cx="768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78" name="TextBox 504">
              <a:extLst>
                <a:ext uri="{FF2B5EF4-FFF2-40B4-BE49-F238E27FC236}">
                  <a16:creationId xmlns:a16="http://schemas.microsoft.com/office/drawing/2014/main" id="{44D68401-8C8C-4661-84C3-22DD54CE0F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20" y="1440"/>
              <a:ext cx="720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Histamine release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</a:p>
          </p:txBody>
        </p:sp>
        <p:cxnSp>
          <p:nvCxnSpPr>
            <p:cNvPr id="6179" name="Straight Connector 676">
              <a:extLst>
                <a:ext uri="{FF2B5EF4-FFF2-40B4-BE49-F238E27FC236}">
                  <a16:creationId xmlns:a16="http://schemas.microsoft.com/office/drawing/2014/main" id="{03FAC84F-5C1E-43F6-B02E-52F3D9C2FE52}"/>
                </a:ext>
              </a:extLst>
            </p:cNvPr>
            <p:cNvCxnSpPr>
              <a:cxnSpLocks noChangeShapeType="1"/>
              <a:stCxn id="6152" idx="7"/>
              <a:endCxn id="6177" idx="1"/>
            </p:cNvCxnSpPr>
            <p:nvPr/>
          </p:nvCxnSpPr>
          <p:spPr bwMode="auto">
            <a:xfrm rot="5400000" flipH="1" flipV="1">
              <a:off x="2760" y="935"/>
              <a:ext cx="1" cy="945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80" name="Oval 672">
              <a:extLst>
                <a:ext uri="{FF2B5EF4-FFF2-40B4-BE49-F238E27FC236}">
                  <a16:creationId xmlns:a16="http://schemas.microsoft.com/office/drawing/2014/main" id="{E1E4FA08-44EB-4564-A1AD-E7DD99EAEF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4368"/>
              <a:ext cx="672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6181" name="Straight Connector 676">
              <a:extLst>
                <a:ext uri="{FF2B5EF4-FFF2-40B4-BE49-F238E27FC236}">
                  <a16:creationId xmlns:a16="http://schemas.microsoft.com/office/drawing/2014/main" id="{6B275EC8-15BE-4C29-A687-075CA3F9C69D}"/>
                </a:ext>
              </a:extLst>
            </p:cNvPr>
            <p:cNvCxnSpPr>
              <a:cxnSpLocks noChangeShapeType="1"/>
              <a:stCxn id="6151" idx="4"/>
              <a:endCxn id="6160" idx="7"/>
            </p:cNvCxnSpPr>
            <p:nvPr/>
          </p:nvCxnSpPr>
          <p:spPr bwMode="auto">
            <a:xfrm rot="5400000">
              <a:off x="2780" y="4178"/>
              <a:ext cx="317" cy="21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82" name="Straight Connector 676">
              <a:extLst>
                <a:ext uri="{FF2B5EF4-FFF2-40B4-BE49-F238E27FC236}">
                  <a16:creationId xmlns:a16="http://schemas.microsoft.com/office/drawing/2014/main" id="{A811DD99-990A-4324-AAC8-97011A8A014F}"/>
                </a:ext>
              </a:extLst>
            </p:cNvPr>
            <p:cNvCxnSpPr>
              <a:cxnSpLocks noChangeShapeType="1"/>
              <a:stCxn id="6151" idx="4"/>
              <a:endCxn id="6180" idx="1"/>
            </p:cNvCxnSpPr>
            <p:nvPr/>
          </p:nvCxnSpPr>
          <p:spPr bwMode="auto">
            <a:xfrm rot="16200000" flipH="1">
              <a:off x="3022" y="4154"/>
              <a:ext cx="317" cy="26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83" name="TextBox 504">
              <a:extLst>
                <a:ext uri="{FF2B5EF4-FFF2-40B4-BE49-F238E27FC236}">
                  <a16:creationId xmlns:a16="http://schemas.microsoft.com/office/drawing/2014/main" id="{96AAEF00-7834-4C77-8078-E7F154D751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43" y="4399"/>
              <a:ext cx="720" cy="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Pentamer</a:t>
              </a:r>
            </a:p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en-US" sz="1200" baseline="30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st</a:t>
              </a:r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produced</a:t>
              </a:r>
            </a:p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</a:p>
          </p:txBody>
        </p:sp>
        <p:sp>
          <p:nvSpPr>
            <p:cNvPr id="6184" name="TextBox 504">
              <a:extLst>
                <a:ext uri="{FF2B5EF4-FFF2-40B4-BE49-F238E27FC236}">
                  <a16:creationId xmlns:a16="http://schemas.microsoft.com/office/drawing/2014/main" id="{B23253F5-095A-4216-859C-F0C003AEEE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28" y="4414"/>
              <a:ext cx="720" cy="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Monomer</a:t>
              </a:r>
            </a:p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Produced second</a:t>
              </a:r>
            </a:p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C7F2492C-2253-4C13-A293-6CD82F2B3D0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600"/>
              <a:t>Immune System </a:t>
            </a:r>
            <a:r>
              <a:rPr lang="en-US" altLang="en-US" sz="3600" dirty="0"/>
              <a:t>Key</a:t>
            </a:r>
          </a:p>
        </p:txBody>
      </p:sp>
      <p:sp>
        <p:nvSpPr>
          <p:cNvPr id="7171" name="TextBox 99">
            <a:extLst>
              <a:ext uri="{FF2B5EF4-FFF2-40B4-BE49-F238E27FC236}">
                <a16:creationId xmlns:a16="http://schemas.microsoft.com/office/drawing/2014/main" id="{B9946324-1000-4C09-9633-C65CA0441A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3962400"/>
            <a:ext cx="3860800" cy="278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MHC Class II proteins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Macrophages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Leukocytes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Plasma cells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Lymphocytes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IgM antibody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Inspection of peptides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Formation of memory cells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Secretion of cytokines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Presentation of peptides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IgG antibody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Scout lymphatic system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Killing infected or abnormal cells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Differentiation into plasma cells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Basophil</a:t>
            </a:r>
          </a:p>
        </p:txBody>
      </p:sp>
      <p:grpSp>
        <p:nvGrpSpPr>
          <p:cNvPr id="7210" name="Group 42">
            <a:extLst>
              <a:ext uri="{FF2B5EF4-FFF2-40B4-BE49-F238E27FC236}">
                <a16:creationId xmlns:a16="http://schemas.microsoft.com/office/drawing/2014/main" id="{2C3C8B26-BC6E-45C7-B0E8-5F57E14145EC}"/>
              </a:ext>
            </a:extLst>
          </p:cNvPr>
          <p:cNvGrpSpPr>
            <a:grpSpLocks/>
          </p:cNvGrpSpPr>
          <p:nvPr/>
        </p:nvGrpSpPr>
        <p:grpSpPr bwMode="auto">
          <a:xfrm>
            <a:off x="304800" y="609600"/>
            <a:ext cx="8839200" cy="5212243"/>
            <a:chOff x="144" y="1344"/>
            <a:chExt cx="4176" cy="3552"/>
          </a:xfrm>
        </p:grpSpPr>
        <p:sp>
          <p:nvSpPr>
            <p:cNvPr id="7172" name="Oval 672">
              <a:extLst>
                <a:ext uri="{FF2B5EF4-FFF2-40B4-BE49-F238E27FC236}">
                  <a16:creationId xmlns:a16="http://schemas.microsoft.com/office/drawing/2014/main" id="{0BA535E7-415A-4C99-985C-4D01FDE4F0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" y="3072"/>
              <a:ext cx="1200" cy="6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73" name="Straight Connector 676">
              <a:extLst>
                <a:ext uri="{FF2B5EF4-FFF2-40B4-BE49-F238E27FC236}">
                  <a16:creationId xmlns:a16="http://schemas.microsoft.com/office/drawing/2014/main" id="{DCD7D549-48DA-4A96-8B98-FA6B5D558CF9}"/>
                </a:ext>
              </a:extLst>
            </p:cNvPr>
            <p:cNvCxnSpPr>
              <a:cxnSpLocks noChangeShapeType="1"/>
              <a:stCxn id="7172" idx="0"/>
              <a:endCxn id="7174" idx="4"/>
            </p:cNvCxnSpPr>
            <p:nvPr/>
          </p:nvCxnSpPr>
          <p:spPr bwMode="auto">
            <a:xfrm rot="16200000" flipV="1">
              <a:off x="696" y="2160"/>
              <a:ext cx="864" cy="96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74" name="Oval 672">
              <a:extLst>
                <a:ext uri="{FF2B5EF4-FFF2-40B4-BE49-F238E27FC236}">
                  <a16:creationId xmlns:a16="http://schemas.microsoft.com/office/drawing/2014/main" id="{8DC5AD20-BC84-4DAF-AAD8-0E4A7F72E5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1776"/>
              <a:ext cx="1008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5" name="Oval 672">
              <a:extLst>
                <a:ext uri="{FF2B5EF4-FFF2-40B4-BE49-F238E27FC236}">
                  <a16:creationId xmlns:a16="http://schemas.microsoft.com/office/drawing/2014/main" id="{3EA0C31C-C63F-48C7-9F1E-DF3600B17E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" y="3648"/>
              <a:ext cx="1008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6" name="Oval 672">
              <a:extLst>
                <a:ext uri="{FF2B5EF4-FFF2-40B4-BE49-F238E27FC236}">
                  <a16:creationId xmlns:a16="http://schemas.microsoft.com/office/drawing/2014/main" id="{3F43CB7B-9353-4175-8A12-8652439421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2" y="1344"/>
              <a:ext cx="768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7" name="Oval 672">
              <a:extLst>
                <a:ext uri="{FF2B5EF4-FFF2-40B4-BE49-F238E27FC236}">
                  <a16:creationId xmlns:a16="http://schemas.microsoft.com/office/drawing/2014/main" id="{8D8F5A5D-2140-40A3-9A5E-28CC4014B1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2" y="1872"/>
              <a:ext cx="816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8" name="TextBox 504">
              <a:extLst>
                <a:ext uri="{FF2B5EF4-FFF2-40B4-BE49-F238E27FC236}">
                  <a16:creationId xmlns:a16="http://schemas.microsoft.com/office/drawing/2014/main" id="{72345CB6-6434-40C9-83DE-B03EF7E88E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2" y="1440"/>
              <a:ext cx="768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White blood cells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7179" name="Oval 672">
              <a:extLst>
                <a:ext uri="{FF2B5EF4-FFF2-40B4-BE49-F238E27FC236}">
                  <a16:creationId xmlns:a16="http://schemas.microsoft.com/office/drawing/2014/main" id="{887813B7-9506-4C4C-9A6B-1D1025DA5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2" y="2352"/>
              <a:ext cx="816" cy="72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80" name="TextBox 504">
              <a:extLst>
                <a:ext uri="{FF2B5EF4-FFF2-40B4-BE49-F238E27FC236}">
                  <a16:creationId xmlns:a16="http://schemas.microsoft.com/office/drawing/2014/main" id="{F5CF27F7-7728-4954-B691-5495A1F34F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72" y="1968"/>
              <a:ext cx="816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B and T cells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</a:p>
          </p:txBody>
        </p:sp>
        <p:cxnSp>
          <p:nvCxnSpPr>
            <p:cNvPr id="7181" name="Straight Connector 676">
              <a:extLst>
                <a:ext uri="{FF2B5EF4-FFF2-40B4-BE49-F238E27FC236}">
                  <a16:creationId xmlns:a16="http://schemas.microsoft.com/office/drawing/2014/main" id="{9C78DB83-0F2E-4274-80E2-02E3F402EFB8}"/>
                </a:ext>
              </a:extLst>
            </p:cNvPr>
            <p:cNvCxnSpPr>
              <a:cxnSpLocks noChangeShapeType="1"/>
              <a:stCxn id="7176" idx="6"/>
              <a:endCxn id="7177" idx="1"/>
            </p:cNvCxnSpPr>
            <p:nvPr/>
          </p:nvCxnSpPr>
          <p:spPr bwMode="auto">
            <a:xfrm>
              <a:off x="2400" y="1560"/>
              <a:ext cx="792" cy="389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2" name="TextBox 504">
              <a:extLst>
                <a:ext uri="{FF2B5EF4-FFF2-40B4-BE49-F238E27FC236}">
                  <a16:creationId xmlns:a16="http://schemas.microsoft.com/office/drawing/2014/main" id="{939E437E-9FA5-421B-8EC2-928F18C084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0" y="1872"/>
              <a:ext cx="816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Dendritic cells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</a:p>
          </p:txBody>
        </p:sp>
        <p:sp>
          <p:nvSpPr>
            <p:cNvPr id="851" name="TextBox 504">
              <a:extLst>
                <a:ext uri="{FF2B5EF4-FFF2-40B4-BE49-F238E27FC236}">
                  <a16:creationId xmlns:a16="http://schemas.microsoft.com/office/drawing/2014/main" id="{171976B2-9D06-4A1A-884D-DCBDD23809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88" y="3696"/>
              <a:ext cx="672" cy="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Produces antibodies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184" name="Oval 672">
              <a:extLst>
                <a:ext uri="{FF2B5EF4-FFF2-40B4-BE49-F238E27FC236}">
                  <a16:creationId xmlns:a16="http://schemas.microsoft.com/office/drawing/2014/main" id="{4738B45E-DF52-4405-8C16-63C9600C88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6" y="4368"/>
              <a:ext cx="672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85" name="Oval 672">
              <a:extLst>
                <a:ext uri="{FF2B5EF4-FFF2-40B4-BE49-F238E27FC236}">
                  <a16:creationId xmlns:a16="http://schemas.microsoft.com/office/drawing/2014/main" id="{F1C12F20-1AEE-4D0F-BFC7-0808EF978B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3072"/>
              <a:ext cx="672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86" name="Straight Connector 676">
              <a:extLst>
                <a:ext uri="{FF2B5EF4-FFF2-40B4-BE49-F238E27FC236}">
                  <a16:creationId xmlns:a16="http://schemas.microsoft.com/office/drawing/2014/main" id="{594D4808-EFFB-47FD-8018-E01B2CCFCB71}"/>
                </a:ext>
              </a:extLst>
            </p:cNvPr>
            <p:cNvCxnSpPr>
              <a:cxnSpLocks noChangeShapeType="1"/>
              <a:stCxn id="7175" idx="0"/>
              <a:endCxn id="7179" idx="4"/>
            </p:cNvCxnSpPr>
            <p:nvPr/>
          </p:nvCxnSpPr>
          <p:spPr bwMode="auto">
            <a:xfrm rot="16200000" flipV="1">
              <a:off x="2616" y="3216"/>
              <a:ext cx="576" cy="28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7" name="Straight Connector 676">
              <a:extLst>
                <a:ext uri="{FF2B5EF4-FFF2-40B4-BE49-F238E27FC236}">
                  <a16:creationId xmlns:a16="http://schemas.microsoft.com/office/drawing/2014/main" id="{8137FDFE-E157-43AA-AD7A-3CA4AF3A85E2}"/>
                </a:ext>
              </a:extLst>
            </p:cNvPr>
            <p:cNvCxnSpPr>
              <a:cxnSpLocks noChangeShapeType="1"/>
              <a:stCxn id="7177" idx="4"/>
              <a:endCxn id="7185" idx="0"/>
            </p:cNvCxnSpPr>
            <p:nvPr/>
          </p:nvCxnSpPr>
          <p:spPr bwMode="auto">
            <a:xfrm rot="5400000">
              <a:off x="3084" y="2676"/>
              <a:ext cx="672" cy="12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8" name="TextBox 504">
              <a:extLst>
                <a:ext uri="{FF2B5EF4-FFF2-40B4-BE49-F238E27FC236}">
                  <a16:creationId xmlns:a16="http://schemas.microsoft.com/office/drawing/2014/main" id="{F4D18CF4-F1F1-4565-854E-AC25D36F4B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92" y="2304"/>
              <a:ext cx="672" cy="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Phagocytic cells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7189" name="TextBox 504">
              <a:extLst>
                <a:ext uri="{FF2B5EF4-FFF2-40B4-BE49-F238E27FC236}">
                  <a16:creationId xmlns:a16="http://schemas.microsoft.com/office/drawing/2014/main" id="{A2479495-2153-491E-B2FE-D83CD47B48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2" y="3168"/>
              <a:ext cx="912" cy="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Used to present exogenous peptides for inspection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190" name="TextBox 504">
              <a:extLst>
                <a:ext uri="{FF2B5EF4-FFF2-40B4-BE49-F238E27FC236}">
                  <a16:creationId xmlns:a16="http://schemas.microsoft.com/office/drawing/2014/main" id="{746FE256-29DF-4A78-B51B-1218DAC53E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52" y="2496"/>
              <a:ext cx="816" cy="6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B cell functions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J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</a:p>
            <a:p>
              <a:pPr algn="ctr"/>
              <a:endPara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91" name="Oval 672">
              <a:extLst>
                <a:ext uri="{FF2B5EF4-FFF2-40B4-BE49-F238E27FC236}">
                  <a16:creationId xmlns:a16="http://schemas.microsoft.com/office/drawing/2014/main" id="{689F0A35-684A-4448-907D-E37659F828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4" y="2544"/>
              <a:ext cx="816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92" name="TextBox 504">
              <a:extLst>
                <a:ext uri="{FF2B5EF4-FFF2-40B4-BE49-F238E27FC236}">
                  <a16:creationId xmlns:a16="http://schemas.microsoft.com/office/drawing/2014/main" id="{3A19E53D-806A-4348-9CF1-D507176D1D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04" y="2640"/>
              <a:ext cx="816" cy="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r>
                <a:rPr lang="en-US" altLang="en-US" sz="12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cell functions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</a:p>
          </p:txBody>
        </p:sp>
        <p:cxnSp>
          <p:nvCxnSpPr>
            <p:cNvPr id="7193" name="Straight Connector 676">
              <a:extLst>
                <a:ext uri="{FF2B5EF4-FFF2-40B4-BE49-F238E27FC236}">
                  <a16:creationId xmlns:a16="http://schemas.microsoft.com/office/drawing/2014/main" id="{AF1D85CB-5950-4525-9981-5CC8E5DADC68}"/>
                </a:ext>
              </a:extLst>
            </p:cNvPr>
            <p:cNvCxnSpPr>
              <a:cxnSpLocks noChangeShapeType="1"/>
              <a:stCxn id="7177" idx="5"/>
              <a:endCxn id="7191" idx="0"/>
            </p:cNvCxnSpPr>
            <p:nvPr/>
          </p:nvCxnSpPr>
          <p:spPr bwMode="auto">
            <a:xfrm rot="16200000" flipH="1">
              <a:off x="3729" y="2362"/>
              <a:ext cx="221" cy="14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4" name="Straight Connector 676">
              <a:extLst>
                <a:ext uri="{FF2B5EF4-FFF2-40B4-BE49-F238E27FC236}">
                  <a16:creationId xmlns:a16="http://schemas.microsoft.com/office/drawing/2014/main" id="{85064BC6-D25F-4D28-8166-1D43BD89D7DC}"/>
                </a:ext>
              </a:extLst>
            </p:cNvPr>
            <p:cNvCxnSpPr>
              <a:cxnSpLocks noChangeShapeType="1"/>
              <a:stCxn id="7177" idx="3"/>
              <a:endCxn id="7179" idx="7"/>
            </p:cNvCxnSpPr>
            <p:nvPr/>
          </p:nvCxnSpPr>
          <p:spPr bwMode="auto">
            <a:xfrm rot="5400000">
              <a:off x="3054" y="2318"/>
              <a:ext cx="134" cy="143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5" name="TextBox 504">
              <a:extLst>
                <a:ext uri="{FF2B5EF4-FFF2-40B4-BE49-F238E27FC236}">
                  <a16:creationId xmlns:a16="http://schemas.microsoft.com/office/drawing/2014/main" id="{EA461727-CB9F-484E-AF31-C7550389B3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24" y="3168"/>
              <a:ext cx="720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r>
                <a:rPr lang="en-US" altLang="en-US" sz="12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cell function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7196" name="Oval 672">
              <a:extLst>
                <a:ext uri="{FF2B5EF4-FFF2-40B4-BE49-F238E27FC236}">
                  <a16:creationId xmlns:a16="http://schemas.microsoft.com/office/drawing/2014/main" id="{DA8D3170-DC53-4B32-B212-CB94209623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" y="2208"/>
              <a:ext cx="1008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97" name="Straight Connector 676">
              <a:extLst>
                <a:ext uri="{FF2B5EF4-FFF2-40B4-BE49-F238E27FC236}">
                  <a16:creationId xmlns:a16="http://schemas.microsoft.com/office/drawing/2014/main" id="{EFB7A93E-F2CD-471E-AA98-5A4B93484CBC}"/>
                </a:ext>
              </a:extLst>
            </p:cNvPr>
            <p:cNvCxnSpPr>
              <a:cxnSpLocks noChangeShapeType="1"/>
              <a:stCxn id="7176" idx="2"/>
              <a:endCxn id="7174" idx="7"/>
            </p:cNvCxnSpPr>
            <p:nvPr/>
          </p:nvCxnSpPr>
          <p:spPr bwMode="auto">
            <a:xfrm rot="10800000" flipV="1">
              <a:off x="1004" y="1560"/>
              <a:ext cx="628" cy="279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8" name="Straight Connector 676">
              <a:extLst>
                <a:ext uri="{FF2B5EF4-FFF2-40B4-BE49-F238E27FC236}">
                  <a16:creationId xmlns:a16="http://schemas.microsoft.com/office/drawing/2014/main" id="{046F293F-FBA5-41FC-ACD6-8D42438A8CCD}"/>
                </a:ext>
              </a:extLst>
            </p:cNvPr>
            <p:cNvCxnSpPr>
              <a:cxnSpLocks noChangeShapeType="1"/>
              <a:stCxn id="7172" idx="0"/>
              <a:endCxn id="7196" idx="4"/>
            </p:cNvCxnSpPr>
            <p:nvPr/>
          </p:nvCxnSpPr>
          <p:spPr bwMode="auto">
            <a:xfrm rot="5400000" flipH="1" flipV="1">
              <a:off x="1464" y="2784"/>
              <a:ext cx="432" cy="14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9" name="Straight Connector 676">
              <a:extLst>
                <a:ext uri="{FF2B5EF4-FFF2-40B4-BE49-F238E27FC236}">
                  <a16:creationId xmlns:a16="http://schemas.microsoft.com/office/drawing/2014/main" id="{035E2674-2530-42E3-944B-04B46C554779}"/>
                </a:ext>
              </a:extLst>
            </p:cNvPr>
            <p:cNvCxnSpPr>
              <a:cxnSpLocks noChangeShapeType="1"/>
              <a:stCxn id="7172" idx="0"/>
              <a:endCxn id="7179" idx="2"/>
            </p:cNvCxnSpPr>
            <p:nvPr/>
          </p:nvCxnSpPr>
          <p:spPr bwMode="auto">
            <a:xfrm rot="5400000" flipH="1" flipV="1">
              <a:off x="1800" y="2520"/>
              <a:ext cx="360" cy="74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00" name="Straight Connector 676">
              <a:extLst>
                <a:ext uri="{FF2B5EF4-FFF2-40B4-BE49-F238E27FC236}">
                  <a16:creationId xmlns:a16="http://schemas.microsoft.com/office/drawing/2014/main" id="{0E0FB949-91D5-4759-824F-3DE045D1197A}"/>
                </a:ext>
              </a:extLst>
            </p:cNvPr>
            <p:cNvCxnSpPr>
              <a:cxnSpLocks noChangeShapeType="1"/>
              <a:stCxn id="7196" idx="0"/>
              <a:endCxn id="7176" idx="4"/>
            </p:cNvCxnSpPr>
            <p:nvPr/>
          </p:nvCxnSpPr>
          <p:spPr bwMode="auto">
            <a:xfrm rot="5400000" flipH="1" flipV="1">
              <a:off x="1668" y="1860"/>
              <a:ext cx="432" cy="26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01" name="Oval 672">
              <a:extLst>
                <a:ext uri="{FF2B5EF4-FFF2-40B4-BE49-F238E27FC236}">
                  <a16:creationId xmlns:a16="http://schemas.microsoft.com/office/drawing/2014/main" id="{88B52607-1E5C-43A3-A4F3-5740724E53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0" y="1344"/>
              <a:ext cx="768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202" name="TextBox 504">
              <a:extLst>
                <a:ext uri="{FF2B5EF4-FFF2-40B4-BE49-F238E27FC236}">
                  <a16:creationId xmlns:a16="http://schemas.microsoft.com/office/drawing/2014/main" id="{BEA43D3D-3863-42F2-A7CE-BA9422405D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20" y="1440"/>
              <a:ext cx="720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Histamine release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</a:p>
          </p:txBody>
        </p:sp>
        <p:cxnSp>
          <p:nvCxnSpPr>
            <p:cNvPr id="7203" name="Straight Connector 676">
              <a:extLst>
                <a:ext uri="{FF2B5EF4-FFF2-40B4-BE49-F238E27FC236}">
                  <a16:creationId xmlns:a16="http://schemas.microsoft.com/office/drawing/2014/main" id="{A6771A78-E3C4-441F-B0DC-93DE7365EABB}"/>
                </a:ext>
              </a:extLst>
            </p:cNvPr>
            <p:cNvCxnSpPr>
              <a:cxnSpLocks noChangeShapeType="1"/>
              <a:stCxn id="7176" idx="7"/>
              <a:endCxn id="7201" idx="1"/>
            </p:cNvCxnSpPr>
            <p:nvPr/>
          </p:nvCxnSpPr>
          <p:spPr bwMode="auto">
            <a:xfrm rot="5400000" flipH="1" flipV="1">
              <a:off x="2760" y="935"/>
              <a:ext cx="1" cy="945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04" name="Oval 672">
              <a:extLst>
                <a:ext uri="{FF2B5EF4-FFF2-40B4-BE49-F238E27FC236}">
                  <a16:creationId xmlns:a16="http://schemas.microsoft.com/office/drawing/2014/main" id="{20FD5F8F-1A60-44DC-8CA0-9567FC40E3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4368"/>
              <a:ext cx="672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205" name="Straight Connector 676">
              <a:extLst>
                <a:ext uri="{FF2B5EF4-FFF2-40B4-BE49-F238E27FC236}">
                  <a16:creationId xmlns:a16="http://schemas.microsoft.com/office/drawing/2014/main" id="{8A63F100-206D-4A0B-B10C-C7913DC84519}"/>
                </a:ext>
              </a:extLst>
            </p:cNvPr>
            <p:cNvCxnSpPr>
              <a:cxnSpLocks noChangeShapeType="1"/>
              <a:stCxn id="7175" idx="4"/>
              <a:endCxn id="7184" idx="7"/>
            </p:cNvCxnSpPr>
            <p:nvPr/>
          </p:nvCxnSpPr>
          <p:spPr bwMode="auto">
            <a:xfrm rot="5400000">
              <a:off x="2780" y="4178"/>
              <a:ext cx="317" cy="21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06" name="Straight Connector 676">
              <a:extLst>
                <a:ext uri="{FF2B5EF4-FFF2-40B4-BE49-F238E27FC236}">
                  <a16:creationId xmlns:a16="http://schemas.microsoft.com/office/drawing/2014/main" id="{072EF08B-1C7F-493C-A781-1A0FF180E5A9}"/>
                </a:ext>
              </a:extLst>
            </p:cNvPr>
            <p:cNvCxnSpPr>
              <a:cxnSpLocks noChangeShapeType="1"/>
              <a:stCxn id="7175" idx="4"/>
              <a:endCxn id="7204" idx="1"/>
            </p:cNvCxnSpPr>
            <p:nvPr/>
          </p:nvCxnSpPr>
          <p:spPr bwMode="auto">
            <a:xfrm rot="16200000" flipH="1">
              <a:off x="3022" y="4154"/>
              <a:ext cx="317" cy="26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07" name="TextBox 504">
              <a:extLst>
                <a:ext uri="{FF2B5EF4-FFF2-40B4-BE49-F238E27FC236}">
                  <a16:creationId xmlns:a16="http://schemas.microsoft.com/office/drawing/2014/main" id="{09364539-B168-4716-9C46-F07D08B204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43" y="4414"/>
              <a:ext cx="720" cy="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Pentamer</a:t>
              </a:r>
            </a:p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en-US" sz="1200" baseline="30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st</a:t>
              </a:r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produced</a:t>
              </a:r>
            </a:p>
            <a:p>
              <a:pPr algn="ctr"/>
              <a:r>
                <a:rPr lang="en-US" alt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7208" name="TextBox 504">
              <a:extLst>
                <a:ext uri="{FF2B5EF4-FFF2-40B4-BE49-F238E27FC236}">
                  <a16:creationId xmlns:a16="http://schemas.microsoft.com/office/drawing/2014/main" id="{0D133F61-023B-4625-A0A1-AF501B8234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" y="4377"/>
              <a:ext cx="720" cy="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Monomer</a:t>
              </a:r>
            </a:p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Produced second</a:t>
              </a:r>
            </a:p>
            <a:p>
              <a:pPr algn="ctr"/>
              <a:r>
                <a:rPr lang="en-US" alt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</a:p>
          </p:txBody>
        </p: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4"/>
  <p:tag name="MMPROD_UIDATA" val="&lt;database version=&quot;7.0&quot;&gt;&lt;object type=&quot;1&quot; unique_id=&quot;10001&quot;&gt;&lt;object type=&quot;2&quot; unique_id=&quot;10089&quot;&gt;&lt;object type=&quot;3&quot; unique_id=&quot;10090&quot;&gt;&lt;property id=&quot;20148&quot; value=&quot;5&quot;/&gt;&lt;property id=&quot;20300&quot; value=&quot;Slide 1&quot;/&gt;&lt;property id=&quot;20307&quot; value=&quot;317&quot;/&gt;&lt;/object&gt;&lt;object type=&quot;3&quot; unique_id=&quot;10091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092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093&quot;&gt;&lt;property id=&quot;20148&quot; value=&quot;5&quot;/&gt;&lt;property id=&quot;20300&quot; value=&quot;Slide 4 - &amp;quot;Immune system&amp;quot;&quot;/&gt;&lt;property id=&quot;20307&quot; value=&quot;334&quot;/&gt;&lt;/object&gt;&lt;object type=&quot;3&quot; unique_id=&quot;10094&quot;&gt;&lt;property id=&quot;20148&quot; value=&quot;5&quot;/&gt;&lt;property id=&quot;20300&quot; value=&quot;Slide 5 - &amp;quot;Immune system Key&amp;quot;&quot;/&gt;&lt;property id=&quot;20307&quot; value=&quot;335&quot;/&gt;&lt;/object&gt;&lt;/object&gt;&lt;object type=&quot;8&quot; unique_id=&quot;10101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3833</TotalTime>
  <Words>218</Words>
  <Application>Microsoft Office PowerPoint</Application>
  <PresentationFormat>On-screen Show (4:3)</PresentationFormat>
  <Paragraphs>103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Courier New</vt:lpstr>
      <vt:lpstr>Symbol</vt:lpstr>
      <vt:lpstr>Tahoma</vt:lpstr>
      <vt:lpstr>Times New Roman</vt:lpstr>
      <vt:lpstr>Wingdings</vt:lpstr>
      <vt:lpstr>ヒラギノ角ゴ Pro W3</vt:lpstr>
      <vt:lpstr>Axis</vt:lpstr>
      <vt:lpstr>1_MHSGITemplate</vt:lpstr>
      <vt:lpstr>PowerPoint Presentation</vt:lpstr>
      <vt:lpstr>Assessment</vt:lpstr>
      <vt:lpstr>Properties</vt:lpstr>
      <vt:lpstr>Immune System</vt:lpstr>
      <vt:lpstr>Immune System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344</cp:revision>
  <dcterms:created xsi:type="dcterms:W3CDTF">2005-04-19T02:46:41Z</dcterms:created>
  <dcterms:modified xsi:type="dcterms:W3CDTF">2019-04-30T16:31:01Z</dcterms:modified>
</cp:coreProperties>
</file>