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18" r:id="rId2"/>
  </p:sldMasterIdLst>
  <p:notesMasterIdLst>
    <p:notesMasterId r:id="rId8"/>
  </p:notesMasterIdLst>
  <p:sldIdLst>
    <p:sldId id="317" r:id="rId3"/>
    <p:sldId id="334" r:id="rId4"/>
    <p:sldId id="330" r:id="rId5"/>
    <p:sldId id="336" r:id="rId6"/>
    <p:sldId id="337" r:id="rId7"/>
  </p:sldIdLst>
  <p:sldSz cx="9144000" cy="6858000" type="screen4x3"/>
  <p:notesSz cx="6858000" cy="9144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2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F5019E18-6DF3-4D29-AE8D-F322F1BC2A2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A1AF1CB8-09AE-423C-A8C5-FE94B515CF8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5AA067D2-7401-4803-9DF9-D233A7D31393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30F599B9-5790-4810-93DC-067CA19585F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FDA41B48-0B1B-4DC1-8EAA-ADB3B6EFBB9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D1B2F5B9-2F45-4E3A-A4B8-EB11FF0B862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BC11340-42BE-45CD-BFA6-D7160ACFBA5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E473CBAE-4FED-4D89-8FC4-EE79B45B26F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186B0CD-1977-4183-8D73-EA3767026BC4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DF2A772F-DE29-4492-AEA2-1D83A5E4C45C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B58FD7D6-5056-4D76-90BA-3629371AC8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498603B-FDAD-4CA6-97E3-692B45D17C6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BE40AAD-8C73-419F-A142-C63C5239C25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9A06E4C-56E2-4C78-A0FF-7D462271CBB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2E82A9-9098-4FD2-8D03-7587BF0DEE3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8556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2716E9A2-AE22-4CB9-9803-048E7587F71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8E8D116-E37A-44DB-BB92-8954D8F39E7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88BAF2F-EAD0-4F84-A71A-A5A7B057C36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2395D5-6BF4-4C3B-9B9D-30BFD1227EB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754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004055009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800087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72493471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99094170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0902369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12509996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0417381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51753108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480272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3D13C7B-F65B-43A8-A4EE-F6B38CBD789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ABBA9A1C-252B-44C1-9746-854530443EF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63DC3461-E9B8-4330-8946-2AF04E8FE0E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71AA03-39BB-4DE8-81C1-441E06D7564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42664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70543464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8380539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63CCB07-F9DA-4367-AED5-5542760AB76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ACFBB27F-C67D-4EAE-BF5F-B234DF3793D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25111F8F-683A-431B-9AF2-35E6C1F5B7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99F12D-805C-41F7-8DDE-074DCD0F5DF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2364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0674ECD-6B03-4B5F-A10E-FA50E18C150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88933A1-3694-4F46-9732-08F39F59359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6E77800-0BE1-4DA6-8255-6AAA00B673D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B70FCB-A657-43B8-88C3-CE6395EBD3E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7284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5AEB3D6F-CBC3-40D5-854A-7CAD172AC0C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E7DA4A27-81DE-44E3-ABFA-2971B2CD3A4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B06BB2DE-BB1C-441C-B681-5F666EE1F2D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D0EA84-B753-4AB8-B809-BAC89FCE45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71812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AF182F05-2A69-48C3-9D05-44E656E867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8D44ECDB-99C3-4D37-BD91-9395B85DA5E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52BD9222-67C9-4707-AADC-43F3C0B63E5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238373-216C-4AFF-B5E9-FEF71C8C924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6837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9A26680-EF05-4851-BE4E-7148F253894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3DDE4ABD-84BE-40E1-A747-197F9478F13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4E11D91B-4B2C-416E-AAE1-57CC61C991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CC5CF1-C62F-4836-8759-7D113A21D17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0766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0B1C1DD3-2D40-49F0-9C81-94E8ABC09F3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369F7A7D-EA13-4AE9-84ED-646C9E607F0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A9E76952-2557-413F-A910-A55924057F4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C608B5-DB7E-48EF-9798-11315E2FDE3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2841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A537F18-A0B4-4A77-8B07-83FA2BC6F10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00F07C25-2132-4AB0-94CD-022806BE526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E4A3ACEA-74C1-4C90-A05B-1A2406E8EE4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17E0ED-653E-40FD-A345-6FCE0CCCA74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147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24F6A70E-BD59-4FA6-A3A5-C06DE0DC67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8C79461-BA09-41BE-A74A-FF795F6534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36F155B9-9421-49D5-B36E-83B9E83D55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E486C9A2-48DE-4CC8-B619-42DCFAD836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498918A4-A707-4F42-9999-42DCB7744836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2D89F3F3-4C86-4EC8-A53C-736A0589C04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F341559D-D25C-428B-BF1F-86E7FFE8ECE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D38B4DA7-6ABA-42F5-B876-475FDAC6361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3" name="Freeform 9">
            <a:extLst>
              <a:ext uri="{FF2B5EF4-FFF2-40B4-BE49-F238E27FC236}">
                <a16:creationId xmlns:a16="http://schemas.microsoft.com/office/drawing/2014/main" id="{BEC94668-427F-42F6-B8D0-D67555FFCE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152400 w 1000"/>
              <a:gd name="T1" fmla="*/ 1066800 h 1000"/>
              <a:gd name="T2" fmla="*/ 0 w 1000"/>
              <a:gd name="T3" fmla="*/ 1066800 h 1000"/>
              <a:gd name="T4" fmla="*/ 0 w 1000"/>
              <a:gd name="T5" fmla="*/ 0 h 1000"/>
              <a:gd name="T6" fmla="*/ 152400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" name="Freeform 10">
            <a:extLst>
              <a:ext uri="{FF2B5EF4-FFF2-40B4-BE49-F238E27FC236}">
                <a16:creationId xmlns:a16="http://schemas.microsoft.com/office/drawing/2014/main" id="{26EE71DC-EC36-4D88-9F81-2EEBD00427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152400 w 1000"/>
              <a:gd name="T3" fmla="*/ 0 h 1000"/>
              <a:gd name="T4" fmla="*/ 152400 w 1000"/>
              <a:gd name="T5" fmla="*/ 1073150 h 1000"/>
              <a:gd name="T6" fmla="*/ 0 w 1000"/>
              <a:gd name="T7" fmla="*/ 107315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Text Box 35">
            <a:extLst>
              <a:ext uri="{FF2B5EF4-FFF2-40B4-BE49-F238E27FC236}">
                <a16:creationId xmlns:a16="http://schemas.microsoft.com/office/drawing/2014/main" id="{FA3C57E7-C433-4862-ABAE-882579D3552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C2718E00-E239-461F-8CE3-9D15626AB496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EF2E751D-D58E-4266-8DFD-78189A2CC6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61213D4-1959-49D5-ABB4-D2A43AD4EC24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D3CC8E3-9213-4560-AF0C-AB95BAEEFF17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053" name="Picture 3" descr="MHE-red-RGB-email-logo.png">
            <a:extLst>
              <a:ext uri="{FF2B5EF4-FFF2-40B4-BE49-F238E27FC236}">
                <a16:creationId xmlns:a16="http://schemas.microsoft.com/office/drawing/2014/main" id="{4060CC78-70EC-4B36-B1D6-FC9DC6524F7E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6" name="Rectangle 4">
            <a:extLst>
              <a:ext uri="{FF2B5EF4-FFF2-40B4-BE49-F238E27FC236}">
                <a16:creationId xmlns:a16="http://schemas.microsoft.com/office/drawing/2014/main" id="{E20ED2C3-6CCC-44A6-BF2D-9680A990BB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9F3AD504-C9B8-4034-A285-87004E8A942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pitchFamily="34" charset="0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pitchFamily="34" charset="0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pitchFamily="34" charset="0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pitchFamily="34" charset="0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pitchFamily="34" charset="0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4">
            <a:extLst>
              <a:ext uri="{FF2B5EF4-FFF2-40B4-BE49-F238E27FC236}">
                <a16:creationId xmlns:a16="http://schemas.microsoft.com/office/drawing/2014/main" id="{5DAA5A39-3371-4C4F-BD4C-73775F1261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6040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5" name="Title 2">
            <a:extLst>
              <a:ext uri="{FF2B5EF4-FFF2-40B4-BE49-F238E27FC236}">
                <a16:creationId xmlns:a16="http://schemas.microsoft.com/office/drawing/2014/main" id="{84779039-941F-44D0-A843-81F1E3DFF58F}"/>
              </a:ext>
            </a:extLst>
          </p:cNvPr>
          <p:cNvSpPr>
            <a:spLocks/>
          </p:cNvSpPr>
          <p:nvPr/>
        </p:nvSpPr>
        <p:spPr bwMode="auto">
          <a:xfrm>
            <a:off x="0" y="2130425"/>
            <a:ext cx="9144000" cy="183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3600" b="1" dirty="0"/>
              <a:t>CONCEPT MAP</a:t>
            </a:r>
            <a:br>
              <a:rPr lang="en-US" altLang="en-US" sz="3600" b="1" dirty="0"/>
            </a:br>
            <a:br>
              <a:rPr lang="en-US" altLang="en-US" sz="3600" b="1" dirty="0"/>
            </a:br>
            <a:r>
              <a:rPr lang="en-US" altLang="en-US" sz="3600" b="1" dirty="0"/>
              <a:t>Homeostasis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0C7CD00C-9D58-48FC-B185-B1A3FB91A3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7C83004C-05D3-46EA-848F-F993C998DE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ED507872-1C95-40E2-9DFD-8BD628C8A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E36F0C9C-76FA-4BE4-A4D8-E9131FB599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8D3446E5-ACDD-48EB-8EEC-6845F6A77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0"/>
            <a:ext cx="3429000" cy="685800"/>
          </a:xfrm>
        </p:spPr>
        <p:txBody>
          <a:bodyPr/>
          <a:lstStyle/>
          <a:p>
            <a:r>
              <a:rPr lang="en-US" altLang="en-US" sz="3600"/>
              <a:t>Homeostasis</a:t>
            </a:r>
          </a:p>
        </p:txBody>
      </p:sp>
      <p:sp>
        <p:nvSpPr>
          <p:cNvPr id="6147" name="TextBox 57">
            <a:extLst>
              <a:ext uri="{FF2B5EF4-FFF2-40B4-BE49-F238E27FC236}">
                <a16:creationId xmlns:a16="http://schemas.microsoft.com/office/drawing/2014/main" id="{63F54A14-A178-46FD-AB59-B7EB95907C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0800" y="-193675"/>
            <a:ext cx="2743200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1400" b="1" dirty="0"/>
          </a:p>
          <a:p>
            <a:pPr>
              <a:buFontTx/>
              <a:buAutoNum type="alphaLcPeriod"/>
            </a:pPr>
            <a:r>
              <a:rPr lang="en-US" altLang="en-US" sz="1400" b="1" dirty="0"/>
              <a:t>Negative </a:t>
            </a:r>
          </a:p>
          <a:p>
            <a:pPr>
              <a:buFontTx/>
              <a:buAutoNum type="alphaLcPeriod"/>
            </a:pPr>
            <a:r>
              <a:rPr lang="en-US" altLang="en-US" sz="1400" b="1" dirty="0"/>
              <a:t>Response (used twice)</a:t>
            </a:r>
          </a:p>
          <a:p>
            <a:pPr>
              <a:buFontTx/>
              <a:buAutoNum type="alphaLcPeriod"/>
            </a:pPr>
            <a:r>
              <a:rPr lang="en-US" altLang="en-US" sz="1400" b="1" dirty="0"/>
              <a:t>Stimulus</a:t>
            </a:r>
          </a:p>
          <a:p>
            <a:pPr>
              <a:buFontTx/>
              <a:buAutoNum type="alphaLcPeriod"/>
            </a:pPr>
            <a:r>
              <a:rPr lang="en-US" altLang="en-US" sz="1400" b="1" dirty="0"/>
              <a:t>Integrating center</a:t>
            </a:r>
          </a:p>
          <a:p>
            <a:pPr>
              <a:buFontTx/>
              <a:buAutoNum type="alphaLcPeriod"/>
            </a:pPr>
            <a:r>
              <a:rPr lang="en-US" altLang="en-US" sz="1400" b="1" dirty="0"/>
              <a:t>Effector (used twice)</a:t>
            </a:r>
          </a:p>
          <a:p>
            <a:pPr>
              <a:buFontTx/>
              <a:buAutoNum type="alphaLcPeriod"/>
            </a:pPr>
            <a:r>
              <a:rPr lang="en-US" altLang="en-US" sz="1400" b="1" dirty="0"/>
              <a:t>Receptors</a:t>
            </a:r>
          </a:p>
        </p:txBody>
      </p:sp>
      <p:sp>
        <p:nvSpPr>
          <p:cNvPr id="6149" name="Rectangle 54">
            <a:extLst>
              <a:ext uri="{FF2B5EF4-FFF2-40B4-BE49-F238E27FC236}">
                <a16:creationId xmlns:a16="http://schemas.microsoft.com/office/drawing/2014/main" id="{30E0F5CB-F447-4EB2-ACFE-0EFA49FD47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8800" y="1219200"/>
            <a:ext cx="2743200" cy="685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/>
              <a:t>Blood pressure changes= __</a:t>
            </a:r>
          </a:p>
        </p:txBody>
      </p:sp>
      <p:sp>
        <p:nvSpPr>
          <p:cNvPr id="6150" name="Rectangle 56">
            <a:extLst>
              <a:ext uri="{FF2B5EF4-FFF2-40B4-BE49-F238E27FC236}">
                <a16:creationId xmlns:a16="http://schemas.microsoft.com/office/drawing/2014/main" id="{2B531D78-F302-4375-A95E-0EA7DB247F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2208213"/>
            <a:ext cx="2844800" cy="809625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/>
              <a:t>Baroreceptors detect change in BP= __</a:t>
            </a:r>
          </a:p>
        </p:txBody>
      </p:sp>
      <p:sp>
        <p:nvSpPr>
          <p:cNvPr id="6151" name="Rectangle 58">
            <a:extLst>
              <a:ext uri="{FF2B5EF4-FFF2-40B4-BE49-F238E27FC236}">
                <a16:creationId xmlns:a16="http://schemas.microsoft.com/office/drawing/2014/main" id="{05EE8D36-0259-42FA-A013-BF62C4C914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8800" y="3878263"/>
            <a:ext cx="2743200" cy="558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/>
              <a:t>Medulla = __</a:t>
            </a:r>
          </a:p>
        </p:txBody>
      </p:sp>
      <p:cxnSp>
        <p:nvCxnSpPr>
          <p:cNvPr id="6152" name="Straight Arrow Connector 64">
            <a:extLst>
              <a:ext uri="{FF2B5EF4-FFF2-40B4-BE49-F238E27FC236}">
                <a16:creationId xmlns:a16="http://schemas.microsoft.com/office/drawing/2014/main" id="{971C02B3-A422-42D2-8C22-4B2E9E56AF5D}"/>
              </a:ext>
            </a:extLst>
          </p:cNvPr>
          <p:cNvCxnSpPr>
            <a:cxnSpLocks noChangeShapeType="1"/>
            <a:stCxn id="6149" idx="2"/>
            <a:endCxn id="6150" idx="0"/>
          </p:cNvCxnSpPr>
          <p:nvPr/>
        </p:nvCxnSpPr>
        <p:spPr bwMode="auto">
          <a:xfrm>
            <a:off x="4470400" y="1919288"/>
            <a:ext cx="0" cy="27463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3" name="Rectangle 65">
            <a:extLst>
              <a:ext uri="{FF2B5EF4-FFF2-40B4-BE49-F238E27FC236}">
                <a16:creationId xmlns:a16="http://schemas.microsoft.com/office/drawing/2014/main" id="{608F3B59-2A40-45D3-96A5-7FE11B70F0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8400" y="2641600"/>
            <a:ext cx="2743200" cy="7112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/>
              <a:t>Increase blood pressure= __</a:t>
            </a:r>
          </a:p>
        </p:txBody>
      </p:sp>
      <p:sp>
        <p:nvSpPr>
          <p:cNvPr id="6154" name="Rectangle 66">
            <a:extLst>
              <a:ext uri="{FF2B5EF4-FFF2-40B4-BE49-F238E27FC236}">
                <a16:creationId xmlns:a16="http://schemas.microsoft.com/office/drawing/2014/main" id="{CF375BA3-D9EA-4A56-8090-9DCCA3E7A6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2641600"/>
            <a:ext cx="2743200" cy="7112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/>
              <a:t>Decrease blood pressure= __</a:t>
            </a:r>
          </a:p>
        </p:txBody>
      </p:sp>
      <p:sp>
        <p:nvSpPr>
          <p:cNvPr id="6155" name="Rectangle 68">
            <a:extLst>
              <a:ext uri="{FF2B5EF4-FFF2-40B4-BE49-F238E27FC236}">
                <a16:creationId xmlns:a16="http://schemas.microsoft.com/office/drawing/2014/main" id="{7C2CB8E5-4E2D-43FA-9E35-F450C58636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600" y="4867275"/>
            <a:ext cx="2743200" cy="1119188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/>
              <a:t>Decrease heart rate/blood vessels dilate= __</a:t>
            </a:r>
          </a:p>
        </p:txBody>
      </p:sp>
      <p:sp>
        <p:nvSpPr>
          <p:cNvPr id="6156" name="Rectangle 69">
            <a:extLst>
              <a:ext uri="{FF2B5EF4-FFF2-40B4-BE49-F238E27FC236}">
                <a16:creationId xmlns:a16="http://schemas.microsoft.com/office/drawing/2014/main" id="{813D4467-4AE6-4946-A056-2A385DABD5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46800" y="4867275"/>
            <a:ext cx="2743200" cy="1119188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/>
              <a:t>Increase heart rate/blood vessels constrict= __</a:t>
            </a:r>
          </a:p>
        </p:txBody>
      </p:sp>
      <p:cxnSp>
        <p:nvCxnSpPr>
          <p:cNvPr id="6157" name="Straight Arrow Connector 71">
            <a:extLst>
              <a:ext uri="{FF2B5EF4-FFF2-40B4-BE49-F238E27FC236}">
                <a16:creationId xmlns:a16="http://schemas.microsoft.com/office/drawing/2014/main" id="{5C8D47E4-CF23-4D11-AA94-467B908EE3E5}"/>
              </a:ext>
            </a:extLst>
          </p:cNvPr>
          <p:cNvCxnSpPr>
            <a:cxnSpLocks noChangeShapeType="1"/>
            <a:stCxn id="6151" idx="2"/>
            <a:endCxn id="6155" idx="3"/>
          </p:cNvCxnSpPr>
          <p:nvPr/>
        </p:nvCxnSpPr>
        <p:spPr bwMode="auto">
          <a:xfrm flipH="1">
            <a:off x="3113088" y="4451350"/>
            <a:ext cx="1357312" cy="97631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8" name="Straight Arrow Connector 73">
            <a:extLst>
              <a:ext uri="{FF2B5EF4-FFF2-40B4-BE49-F238E27FC236}">
                <a16:creationId xmlns:a16="http://schemas.microsoft.com/office/drawing/2014/main" id="{C0D86D17-7399-4F51-B1C5-DC21E8FA4078}"/>
              </a:ext>
            </a:extLst>
          </p:cNvPr>
          <p:cNvCxnSpPr>
            <a:cxnSpLocks noChangeShapeType="1"/>
            <a:stCxn id="6151" idx="2"/>
            <a:endCxn id="6156" idx="1"/>
          </p:cNvCxnSpPr>
          <p:nvPr/>
        </p:nvCxnSpPr>
        <p:spPr bwMode="auto">
          <a:xfrm>
            <a:off x="4470400" y="4451350"/>
            <a:ext cx="1662113" cy="97631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9" name="Straight Arrow Connector 75">
            <a:extLst>
              <a:ext uri="{FF2B5EF4-FFF2-40B4-BE49-F238E27FC236}">
                <a16:creationId xmlns:a16="http://schemas.microsoft.com/office/drawing/2014/main" id="{AB73EB72-169F-45C4-9819-AA5B15EE7DE3}"/>
              </a:ext>
            </a:extLst>
          </p:cNvPr>
          <p:cNvCxnSpPr>
            <a:cxnSpLocks noChangeShapeType="1"/>
            <a:stCxn id="6155" idx="0"/>
            <a:endCxn id="6154" idx="2"/>
          </p:cNvCxnSpPr>
          <p:nvPr/>
        </p:nvCxnSpPr>
        <p:spPr bwMode="auto">
          <a:xfrm flipH="1" flipV="1">
            <a:off x="1524000" y="3367088"/>
            <a:ext cx="203200" cy="148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60" name="Straight Arrow Connector 77">
            <a:extLst>
              <a:ext uri="{FF2B5EF4-FFF2-40B4-BE49-F238E27FC236}">
                <a16:creationId xmlns:a16="http://schemas.microsoft.com/office/drawing/2014/main" id="{2F3DCCCB-FA38-4130-85EB-420447EEB42E}"/>
              </a:ext>
            </a:extLst>
          </p:cNvPr>
          <p:cNvCxnSpPr>
            <a:cxnSpLocks noChangeShapeType="1"/>
            <a:stCxn id="6156" idx="0"/>
            <a:endCxn id="6153" idx="2"/>
          </p:cNvCxnSpPr>
          <p:nvPr/>
        </p:nvCxnSpPr>
        <p:spPr bwMode="auto">
          <a:xfrm flipV="1">
            <a:off x="7518400" y="3367088"/>
            <a:ext cx="101600" cy="148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61" name="Shape 79">
            <a:extLst>
              <a:ext uri="{FF2B5EF4-FFF2-40B4-BE49-F238E27FC236}">
                <a16:creationId xmlns:a16="http://schemas.microsoft.com/office/drawing/2014/main" id="{F827CA3C-11E4-4B6E-BE0B-59CD076B5B88}"/>
              </a:ext>
            </a:extLst>
          </p:cNvPr>
          <p:cNvCxnSpPr>
            <a:cxnSpLocks noChangeShapeType="1"/>
            <a:stCxn id="6154" idx="0"/>
            <a:endCxn id="6149" idx="1"/>
          </p:cNvCxnSpPr>
          <p:nvPr/>
        </p:nvCxnSpPr>
        <p:spPr bwMode="auto">
          <a:xfrm rot="-5400000">
            <a:off x="1771650" y="1314450"/>
            <a:ext cx="1065213" cy="1560513"/>
          </a:xfrm>
          <a:prstGeom prst="curvedConnector2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62" name="Shape 81">
            <a:extLst>
              <a:ext uri="{FF2B5EF4-FFF2-40B4-BE49-F238E27FC236}">
                <a16:creationId xmlns:a16="http://schemas.microsoft.com/office/drawing/2014/main" id="{E5C379E6-0604-47F0-AB9F-60069598CD5A}"/>
              </a:ext>
            </a:extLst>
          </p:cNvPr>
          <p:cNvCxnSpPr>
            <a:cxnSpLocks noChangeShapeType="1"/>
            <a:stCxn id="6153" idx="0"/>
            <a:endCxn id="6149" idx="3"/>
          </p:cNvCxnSpPr>
          <p:nvPr/>
        </p:nvCxnSpPr>
        <p:spPr bwMode="auto">
          <a:xfrm rot="5400000" flipH="1">
            <a:off x="6205537" y="1212851"/>
            <a:ext cx="1065213" cy="1763712"/>
          </a:xfrm>
          <a:prstGeom prst="curvedConnector2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63" name="Straight Arrow Connector 89">
            <a:extLst>
              <a:ext uri="{FF2B5EF4-FFF2-40B4-BE49-F238E27FC236}">
                <a16:creationId xmlns:a16="http://schemas.microsoft.com/office/drawing/2014/main" id="{5854948C-D01E-4649-B95E-94C36A6826FD}"/>
              </a:ext>
            </a:extLst>
          </p:cNvPr>
          <p:cNvCxnSpPr>
            <a:cxnSpLocks noChangeShapeType="1"/>
            <a:stCxn id="6150" idx="2"/>
          </p:cNvCxnSpPr>
          <p:nvPr/>
        </p:nvCxnSpPr>
        <p:spPr bwMode="auto">
          <a:xfrm rot="5400000">
            <a:off x="3378993" y="3094832"/>
            <a:ext cx="1154113" cy="10287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64" name="Straight Arrow Connector 91">
            <a:extLst>
              <a:ext uri="{FF2B5EF4-FFF2-40B4-BE49-F238E27FC236}">
                <a16:creationId xmlns:a16="http://schemas.microsoft.com/office/drawing/2014/main" id="{0FA99F19-3AB7-4628-814D-3C57BE88E75D}"/>
              </a:ext>
            </a:extLst>
          </p:cNvPr>
          <p:cNvCxnSpPr>
            <a:cxnSpLocks noChangeShapeType="1"/>
            <a:stCxn id="6150" idx="2"/>
          </p:cNvCxnSpPr>
          <p:nvPr/>
        </p:nvCxnSpPr>
        <p:spPr bwMode="auto">
          <a:xfrm rot="16200000" flipH="1">
            <a:off x="4407693" y="3094832"/>
            <a:ext cx="1154113" cy="10287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5" name="TextBox 93">
            <a:extLst>
              <a:ext uri="{FF2B5EF4-FFF2-40B4-BE49-F238E27FC236}">
                <a16:creationId xmlns:a16="http://schemas.microsoft.com/office/drawing/2014/main" id="{A0109103-ED1F-49E4-AAA7-9D65ECCB70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8000" y="6227763"/>
            <a:ext cx="5588000" cy="48577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/>
              <a:t>This is _________ feedback.</a:t>
            </a:r>
          </a:p>
        </p:txBody>
      </p:sp>
      <p:sp>
        <p:nvSpPr>
          <p:cNvPr id="6166" name="Text Box 35">
            <a:extLst>
              <a:ext uri="{FF2B5EF4-FFF2-40B4-BE49-F238E27FC236}">
                <a16:creationId xmlns:a16="http://schemas.microsoft.com/office/drawing/2014/main" id="{1BFC16F6-7BE0-4CBA-B3E0-C36ACDFA8B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BFFD21D9-E287-42BC-8B62-3445EC67FCB8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4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B367DB09-1E5E-4CA2-9F5B-1D85A3E1D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7158038" cy="665163"/>
          </a:xfrm>
        </p:spPr>
        <p:txBody>
          <a:bodyPr/>
          <a:lstStyle/>
          <a:p>
            <a:r>
              <a:rPr lang="en-US" altLang="en-US" sz="3600"/>
              <a:t>Homeostasis Key</a:t>
            </a:r>
          </a:p>
        </p:txBody>
      </p:sp>
      <p:sp>
        <p:nvSpPr>
          <p:cNvPr id="7171" name="TextBox 57">
            <a:extLst>
              <a:ext uri="{FF2B5EF4-FFF2-40B4-BE49-F238E27FC236}">
                <a16:creationId xmlns:a16="http://schemas.microsoft.com/office/drawing/2014/main" id="{7793C2C4-5BF4-4468-ADBC-9B828765A6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9400" y="-152400"/>
            <a:ext cx="27432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1200" b="1" dirty="0"/>
          </a:p>
          <a:p>
            <a:pPr>
              <a:buFontTx/>
              <a:buAutoNum type="alphaLcPeriod"/>
            </a:pPr>
            <a:r>
              <a:rPr lang="en-US" altLang="en-US" sz="1200" b="1" dirty="0"/>
              <a:t>Negative </a:t>
            </a:r>
          </a:p>
          <a:p>
            <a:pPr>
              <a:buFontTx/>
              <a:buAutoNum type="alphaLcPeriod"/>
            </a:pPr>
            <a:r>
              <a:rPr lang="en-US" altLang="en-US" sz="1200" b="1" dirty="0"/>
              <a:t>Response (used twice)</a:t>
            </a:r>
          </a:p>
          <a:p>
            <a:pPr>
              <a:buFontTx/>
              <a:buAutoNum type="alphaLcPeriod"/>
            </a:pPr>
            <a:r>
              <a:rPr lang="en-US" altLang="en-US" sz="1200" b="1" dirty="0"/>
              <a:t>Stimulus</a:t>
            </a:r>
          </a:p>
          <a:p>
            <a:pPr>
              <a:buFontTx/>
              <a:buAutoNum type="alphaLcPeriod"/>
            </a:pPr>
            <a:r>
              <a:rPr lang="en-US" altLang="en-US" sz="1200" b="1" dirty="0"/>
              <a:t>Integrating center</a:t>
            </a:r>
          </a:p>
          <a:p>
            <a:pPr>
              <a:buFontTx/>
              <a:buAutoNum type="alphaLcPeriod"/>
            </a:pPr>
            <a:r>
              <a:rPr lang="en-US" altLang="en-US" sz="1200" b="1" dirty="0"/>
              <a:t>Effector (used twice)</a:t>
            </a:r>
          </a:p>
          <a:p>
            <a:pPr>
              <a:buFontTx/>
              <a:buAutoNum type="alphaLcPeriod"/>
            </a:pPr>
            <a:r>
              <a:rPr lang="en-US" altLang="en-US" sz="1200" b="1" dirty="0"/>
              <a:t>Receptors</a:t>
            </a:r>
          </a:p>
        </p:txBody>
      </p:sp>
      <p:sp>
        <p:nvSpPr>
          <p:cNvPr id="7173" name="Rectangle 54">
            <a:extLst>
              <a:ext uri="{FF2B5EF4-FFF2-40B4-BE49-F238E27FC236}">
                <a16:creationId xmlns:a16="http://schemas.microsoft.com/office/drawing/2014/main" id="{E3C807B4-EFB7-4C0C-8DA0-62607EB367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5000" y="914400"/>
            <a:ext cx="2743200" cy="7620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 dirty="0"/>
              <a:t>Blood pressure changes= </a:t>
            </a:r>
            <a:r>
              <a:rPr lang="en-US" altLang="en-US" sz="2000" u="sng" dirty="0"/>
              <a:t>C</a:t>
            </a:r>
          </a:p>
        </p:txBody>
      </p:sp>
      <p:sp>
        <p:nvSpPr>
          <p:cNvPr id="7174" name="Rectangle 56">
            <a:extLst>
              <a:ext uri="{FF2B5EF4-FFF2-40B4-BE49-F238E27FC236}">
                <a16:creationId xmlns:a16="http://schemas.microsoft.com/office/drawing/2014/main" id="{0DE36929-3B18-40E6-94CD-00FF4E4215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1976438"/>
            <a:ext cx="2844800" cy="8620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 dirty="0"/>
              <a:t>Baroreceptors detect change in BP= </a:t>
            </a:r>
            <a:r>
              <a:rPr lang="en-US" altLang="en-US" sz="2000" u="sng" dirty="0"/>
              <a:t>F</a:t>
            </a:r>
          </a:p>
        </p:txBody>
      </p:sp>
      <p:sp>
        <p:nvSpPr>
          <p:cNvPr id="7175" name="Rectangle 58">
            <a:extLst>
              <a:ext uri="{FF2B5EF4-FFF2-40B4-BE49-F238E27FC236}">
                <a16:creationId xmlns:a16="http://schemas.microsoft.com/office/drawing/2014/main" id="{B057A8C6-EFA7-4A3A-AF0D-9290ECE615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5000" y="3767138"/>
            <a:ext cx="2743200" cy="46355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 dirty="0"/>
              <a:t>Medulla = </a:t>
            </a:r>
            <a:r>
              <a:rPr lang="en-US" altLang="en-US" sz="2000" u="sng" dirty="0"/>
              <a:t>D</a:t>
            </a:r>
          </a:p>
        </p:txBody>
      </p:sp>
      <p:cxnSp>
        <p:nvCxnSpPr>
          <p:cNvPr id="7176" name="Straight Arrow Connector 64">
            <a:extLst>
              <a:ext uri="{FF2B5EF4-FFF2-40B4-BE49-F238E27FC236}">
                <a16:creationId xmlns:a16="http://schemas.microsoft.com/office/drawing/2014/main" id="{0B0A1EED-AECD-47E0-B1E1-94A33B3F31E8}"/>
              </a:ext>
            </a:extLst>
          </p:cNvPr>
          <p:cNvCxnSpPr>
            <a:cxnSpLocks noChangeShapeType="1"/>
            <a:stCxn id="7173" idx="2"/>
            <a:endCxn id="7174" idx="0"/>
          </p:cNvCxnSpPr>
          <p:nvPr/>
        </p:nvCxnSpPr>
        <p:spPr bwMode="auto">
          <a:xfrm>
            <a:off x="4546600" y="1690688"/>
            <a:ext cx="0" cy="27146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77" name="Rectangle 65">
            <a:extLst>
              <a:ext uri="{FF2B5EF4-FFF2-40B4-BE49-F238E27FC236}">
                <a16:creationId xmlns:a16="http://schemas.microsoft.com/office/drawing/2014/main" id="{74C249A8-D8B0-4C6C-9BF6-9CB443745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4600" y="2439988"/>
            <a:ext cx="2743200" cy="7604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 dirty="0"/>
              <a:t>Increase blood pressure= </a:t>
            </a:r>
            <a:r>
              <a:rPr lang="en-US" altLang="en-US" sz="2000" u="sng" dirty="0"/>
              <a:t>B</a:t>
            </a:r>
          </a:p>
        </p:txBody>
      </p:sp>
      <p:sp>
        <p:nvSpPr>
          <p:cNvPr id="7178" name="Rectangle 66">
            <a:extLst>
              <a:ext uri="{FF2B5EF4-FFF2-40B4-BE49-F238E27FC236}">
                <a16:creationId xmlns:a16="http://schemas.microsoft.com/office/drawing/2014/main" id="{513EF67A-566F-4B34-8355-8DC2A4E618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2439988"/>
            <a:ext cx="2743200" cy="7604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 dirty="0"/>
              <a:t>Decrease blood pressure= </a:t>
            </a:r>
            <a:r>
              <a:rPr lang="en-US" altLang="en-US" sz="2000" u="sng" dirty="0"/>
              <a:t>B</a:t>
            </a:r>
          </a:p>
        </p:txBody>
      </p:sp>
      <p:sp>
        <p:nvSpPr>
          <p:cNvPr id="7179" name="Rectangle 68">
            <a:extLst>
              <a:ext uri="{FF2B5EF4-FFF2-40B4-BE49-F238E27FC236}">
                <a16:creationId xmlns:a16="http://schemas.microsoft.com/office/drawing/2014/main" id="{9323EC78-DA85-4D42-8A9A-9E241D4B76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800" y="4827588"/>
            <a:ext cx="2743200" cy="1193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 dirty="0"/>
              <a:t>Decrease heart rate/blood vessels dilate= </a:t>
            </a:r>
            <a:r>
              <a:rPr lang="en-US" altLang="en-US" sz="2000" u="sng" dirty="0"/>
              <a:t>E</a:t>
            </a:r>
          </a:p>
        </p:txBody>
      </p:sp>
      <p:sp>
        <p:nvSpPr>
          <p:cNvPr id="7180" name="Rectangle 69">
            <a:extLst>
              <a:ext uri="{FF2B5EF4-FFF2-40B4-BE49-F238E27FC236}">
                <a16:creationId xmlns:a16="http://schemas.microsoft.com/office/drawing/2014/main" id="{8CF50FF3-9E17-48D8-805F-A0215EB329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3000" y="4827588"/>
            <a:ext cx="2743200" cy="1193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 dirty="0"/>
              <a:t>Increase heart rate/blood vessels constrict= </a:t>
            </a:r>
            <a:r>
              <a:rPr lang="en-US" altLang="en-US" sz="2000" u="sng" dirty="0"/>
              <a:t>E</a:t>
            </a:r>
          </a:p>
        </p:txBody>
      </p:sp>
      <p:cxnSp>
        <p:nvCxnSpPr>
          <p:cNvPr id="7181" name="Straight Arrow Connector 71">
            <a:extLst>
              <a:ext uri="{FF2B5EF4-FFF2-40B4-BE49-F238E27FC236}">
                <a16:creationId xmlns:a16="http://schemas.microsoft.com/office/drawing/2014/main" id="{43BB5EAB-54EC-4F68-80E0-4897DD8132A5}"/>
              </a:ext>
            </a:extLst>
          </p:cNvPr>
          <p:cNvCxnSpPr>
            <a:cxnSpLocks noChangeShapeType="1"/>
            <a:stCxn id="7175" idx="2"/>
            <a:endCxn id="7179" idx="3"/>
          </p:cNvCxnSpPr>
          <p:nvPr/>
        </p:nvCxnSpPr>
        <p:spPr bwMode="auto">
          <a:xfrm flipH="1">
            <a:off x="3189288" y="4248150"/>
            <a:ext cx="1357312" cy="117633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2" name="Straight Arrow Connector 73">
            <a:extLst>
              <a:ext uri="{FF2B5EF4-FFF2-40B4-BE49-F238E27FC236}">
                <a16:creationId xmlns:a16="http://schemas.microsoft.com/office/drawing/2014/main" id="{C779F0FC-16D4-4FEB-8F80-9EF9C8CED0AD}"/>
              </a:ext>
            </a:extLst>
          </p:cNvPr>
          <p:cNvCxnSpPr>
            <a:cxnSpLocks noChangeShapeType="1"/>
            <a:stCxn id="7175" idx="2"/>
            <a:endCxn id="7180" idx="1"/>
          </p:cNvCxnSpPr>
          <p:nvPr/>
        </p:nvCxnSpPr>
        <p:spPr bwMode="auto">
          <a:xfrm>
            <a:off x="4546600" y="4248150"/>
            <a:ext cx="1662113" cy="117633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3" name="Straight Arrow Connector 75">
            <a:extLst>
              <a:ext uri="{FF2B5EF4-FFF2-40B4-BE49-F238E27FC236}">
                <a16:creationId xmlns:a16="http://schemas.microsoft.com/office/drawing/2014/main" id="{8703187C-B895-4604-B27E-A8F9DAE02EEF}"/>
              </a:ext>
            </a:extLst>
          </p:cNvPr>
          <p:cNvCxnSpPr>
            <a:cxnSpLocks noChangeShapeType="1"/>
            <a:stCxn id="7179" idx="0"/>
            <a:endCxn id="7178" idx="2"/>
          </p:cNvCxnSpPr>
          <p:nvPr/>
        </p:nvCxnSpPr>
        <p:spPr bwMode="auto">
          <a:xfrm flipH="1" flipV="1">
            <a:off x="1600200" y="3214688"/>
            <a:ext cx="203200" cy="159861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4" name="Straight Arrow Connector 77">
            <a:extLst>
              <a:ext uri="{FF2B5EF4-FFF2-40B4-BE49-F238E27FC236}">
                <a16:creationId xmlns:a16="http://schemas.microsoft.com/office/drawing/2014/main" id="{2AE59FE8-0425-4E49-8CD8-116113FC5690}"/>
              </a:ext>
            </a:extLst>
          </p:cNvPr>
          <p:cNvCxnSpPr>
            <a:cxnSpLocks noChangeShapeType="1"/>
            <a:stCxn id="7180" idx="0"/>
            <a:endCxn id="7177" idx="2"/>
          </p:cNvCxnSpPr>
          <p:nvPr/>
        </p:nvCxnSpPr>
        <p:spPr bwMode="auto">
          <a:xfrm flipV="1">
            <a:off x="7594600" y="3214688"/>
            <a:ext cx="101600" cy="159861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5" name="Shape 79">
            <a:extLst>
              <a:ext uri="{FF2B5EF4-FFF2-40B4-BE49-F238E27FC236}">
                <a16:creationId xmlns:a16="http://schemas.microsoft.com/office/drawing/2014/main" id="{A2509F52-4D1B-43B1-8499-AC1C50BBD1F4}"/>
              </a:ext>
            </a:extLst>
          </p:cNvPr>
          <p:cNvCxnSpPr>
            <a:cxnSpLocks noChangeShapeType="1"/>
            <a:stCxn id="7178" idx="0"/>
            <a:endCxn id="7173" idx="1"/>
          </p:cNvCxnSpPr>
          <p:nvPr/>
        </p:nvCxnSpPr>
        <p:spPr bwMode="auto">
          <a:xfrm rot="-5400000">
            <a:off x="1815307" y="1080293"/>
            <a:ext cx="1130300" cy="1560513"/>
          </a:xfrm>
          <a:prstGeom prst="curvedConnector2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6" name="Shape 81">
            <a:extLst>
              <a:ext uri="{FF2B5EF4-FFF2-40B4-BE49-F238E27FC236}">
                <a16:creationId xmlns:a16="http://schemas.microsoft.com/office/drawing/2014/main" id="{AC91A398-478D-4D9E-8C25-9597EA4DF957}"/>
              </a:ext>
            </a:extLst>
          </p:cNvPr>
          <p:cNvCxnSpPr>
            <a:cxnSpLocks noChangeShapeType="1"/>
            <a:stCxn id="7177" idx="0"/>
            <a:endCxn id="7173" idx="3"/>
          </p:cNvCxnSpPr>
          <p:nvPr/>
        </p:nvCxnSpPr>
        <p:spPr bwMode="auto">
          <a:xfrm rot="5400000" flipH="1">
            <a:off x="6249194" y="978694"/>
            <a:ext cx="1130300" cy="1763712"/>
          </a:xfrm>
          <a:prstGeom prst="curvedConnector2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7" name="Straight Arrow Connector 89">
            <a:extLst>
              <a:ext uri="{FF2B5EF4-FFF2-40B4-BE49-F238E27FC236}">
                <a16:creationId xmlns:a16="http://schemas.microsoft.com/office/drawing/2014/main" id="{4A0B63CF-A177-4A4D-B2E6-D6E377F70665}"/>
              </a:ext>
            </a:extLst>
          </p:cNvPr>
          <p:cNvCxnSpPr>
            <a:cxnSpLocks noChangeShapeType="1"/>
            <a:stCxn id="7174" idx="2"/>
          </p:cNvCxnSpPr>
          <p:nvPr/>
        </p:nvCxnSpPr>
        <p:spPr bwMode="auto">
          <a:xfrm rot="5400000">
            <a:off x="3413125" y="2957513"/>
            <a:ext cx="1238250" cy="10287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8" name="Straight Arrow Connector 91">
            <a:extLst>
              <a:ext uri="{FF2B5EF4-FFF2-40B4-BE49-F238E27FC236}">
                <a16:creationId xmlns:a16="http://schemas.microsoft.com/office/drawing/2014/main" id="{D603CC91-BC18-4DD2-A753-A9E109A16CAE}"/>
              </a:ext>
            </a:extLst>
          </p:cNvPr>
          <p:cNvCxnSpPr>
            <a:cxnSpLocks noChangeShapeType="1"/>
            <a:stCxn id="7174" idx="2"/>
          </p:cNvCxnSpPr>
          <p:nvPr/>
        </p:nvCxnSpPr>
        <p:spPr bwMode="auto">
          <a:xfrm rot="16200000" flipH="1">
            <a:off x="4441825" y="2957513"/>
            <a:ext cx="1238250" cy="10287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89" name="TextBox 93">
            <a:extLst>
              <a:ext uri="{FF2B5EF4-FFF2-40B4-BE49-F238E27FC236}">
                <a16:creationId xmlns:a16="http://schemas.microsoft.com/office/drawing/2014/main" id="{CD935688-CD36-4BC1-846C-F6E2B2201B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4200" y="6288088"/>
            <a:ext cx="5588000" cy="48577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/>
              <a:t>This is   </a:t>
            </a:r>
            <a:r>
              <a:rPr lang="en-US" altLang="en-US" u="sng"/>
              <a:t>A</a:t>
            </a:r>
            <a:r>
              <a:rPr lang="en-US" altLang="en-US"/>
              <a:t>  feedback.</a:t>
            </a:r>
          </a:p>
        </p:txBody>
      </p:sp>
      <p:sp>
        <p:nvSpPr>
          <p:cNvPr id="7190" name="Text Box 35">
            <a:extLst>
              <a:ext uri="{FF2B5EF4-FFF2-40B4-BE49-F238E27FC236}">
                <a16:creationId xmlns:a16="http://schemas.microsoft.com/office/drawing/2014/main" id="{A636AB38-4459-427A-9E43-02DC9F65D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F2FB9AA8-A3DB-4BEA-BCCC-AEAE0C402FCC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5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27"/>
  <p:tag name="MMPROD_UIDATA" val="&lt;database version=&quot;7.0&quot;&gt;&lt;object type=&quot;1&quot; unique_id=&quot;10001&quot;&gt;&lt;object type=&quot;2&quot; unique_id=&quot;10694&quot;&gt;&lt;object type=&quot;3&quot; unique_id=&quot;10695&quot;&gt;&lt;property id=&quot;20148&quot; value=&quot;5&quot;/&gt;&lt;property id=&quot;20300&quot; value=&quot;Slide 1&quot;/&gt;&lt;property id=&quot;20307&quot; value=&quot;317&quot;/&gt;&lt;/object&gt;&lt;object type=&quot;3&quot; unique_id=&quot;10696&quot;&gt;&lt;property id=&quot;20148&quot; value=&quot;5&quot;/&gt;&lt;property id=&quot;20300&quot; value=&quot;Slide 2 - &amp;quot;Assessment&amp;quot;&quot;/&gt;&lt;property id=&quot;20307&quot; value=&quot;334&quot;/&gt;&lt;/object&gt;&lt;object type=&quot;3&quot; unique_id=&quot;10697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698&quot;&gt;&lt;property id=&quot;20148&quot; value=&quot;5&quot;/&gt;&lt;property id=&quot;20300&quot; value=&quot;Slide 4 - &amp;quot;Homeostasis&amp;quot;&quot;/&gt;&lt;property id=&quot;20307&quot; value=&quot;336&quot;/&gt;&lt;/object&gt;&lt;object type=&quot;3&quot; unique_id=&quot;10699&quot;&gt;&lt;property id=&quot;20148&quot; value=&quot;5&quot;/&gt;&lt;property id=&quot;20300&quot; value=&quot;Slide 5 - &amp;quot;Homeostasis Key&amp;quot;&quot;/&gt;&lt;property id=&quot;20307&quot; value=&quot;337&quot;/&gt;&lt;/object&gt;&lt;/object&gt;&lt;object type=&quot;8&quot; unique_id=&quot;10706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833</TotalTime>
  <Words>236</Words>
  <Application>Microsoft Office PowerPoint</Application>
  <PresentationFormat>On-screen Show (4:3)</PresentationFormat>
  <Paragraphs>42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Homeostasis</vt:lpstr>
      <vt:lpstr>Homeostasis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158</cp:revision>
  <dcterms:created xsi:type="dcterms:W3CDTF">2005-04-19T02:46:41Z</dcterms:created>
  <dcterms:modified xsi:type="dcterms:W3CDTF">2019-04-29T20:41:05Z</dcterms:modified>
</cp:coreProperties>
</file>