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878" r:id="rId2"/>
  </p:sldMasterIdLst>
  <p:notesMasterIdLst>
    <p:notesMasterId r:id="rId9"/>
  </p:notesMasterIdLst>
  <p:sldIdLst>
    <p:sldId id="317" r:id="rId3"/>
    <p:sldId id="334" r:id="rId4"/>
    <p:sldId id="330" r:id="rId5"/>
    <p:sldId id="337" r:id="rId6"/>
    <p:sldId id="335" r:id="rId7"/>
    <p:sldId id="336" r:id="rId8"/>
  </p:sldIdLst>
  <p:sldSz cx="9144000" cy="6858000" type="screen4x3"/>
  <p:notesSz cx="9144000" cy="6858000"/>
  <p:custDataLst>
    <p:tags r:id="rId10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2" autoAdjust="0"/>
    <p:restoredTop sz="93077" autoAdjust="0"/>
  </p:normalViewPr>
  <p:slideViewPr>
    <p:cSldViewPr>
      <p:cViewPr varScale="1">
        <p:scale>
          <a:sx n="85" d="100"/>
          <a:sy n="85" d="100"/>
        </p:scale>
        <p:origin x="96" y="2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6CB592E7-8C99-4E27-A35E-23B1AE9F455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7C75CF9C-2B2D-4EDA-9031-A6FBA6EAE93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B09033BE-1D0E-4065-9C80-505C56E86FB0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57500" y="514350"/>
            <a:ext cx="3429000" cy="2571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5F3CC5B8-6DB6-4E18-893C-01058011A106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3257550"/>
            <a:ext cx="731520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8ABE5E28-A90E-4F5B-A274-A97F77F528BA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362AD286-20FB-4F24-8D40-8B68A662BA3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FC6CCCA-1F32-464A-A555-8F35FEDD10D7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>
            <a:extLst>
              <a:ext uri="{FF2B5EF4-FFF2-40B4-BE49-F238E27FC236}">
                <a16:creationId xmlns:a16="http://schemas.microsoft.com/office/drawing/2014/main" id="{0FF7B88F-7AD1-42A2-A1AB-5C06B74A5F6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2291575-3BFE-4690-81B3-A7F86A3EC3FB}" type="slidenum">
              <a:rPr lang="en-US" altLang="en-US" sz="1200"/>
              <a:pPr eaLnBrk="1" hangingPunct="1"/>
              <a:t>1</a:t>
            </a:fld>
            <a:endParaRPr lang="en-US" altLang="en-US" sz="1200"/>
          </a:p>
        </p:txBody>
      </p:sp>
      <p:sp>
        <p:nvSpPr>
          <p:cNvPr id="10243" name="Rectangle 2">
            <a:extLst>
              <a:ext uri="{FF2B5EF4-FFF2-40B4-BE49-F238E27FC236}">
                <a16:creationId xmlns:a16="http://schemas.microsoft.com/office/drawing/2014/main" id="{ED818F8A-9AEF-4428-83F2-2CBA4B34950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4" name="Rectangle 3">
            <a:extLst>
              <a:ext uri="{FF2B5EF4-FFF2-40B4-BE49-F238E27FC236}">
                <a16:creationId xmlns:a16="http://schemas.microsoft.com/office/drawing/2014/main" id="{DDE988B9-EE4B-4DFB-93AB-AA1011BCD4C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F1C175E0-C41C-46A5-B9CF-3B4D2ADD13E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8264FBE5-D43A-4BC4-9DD8-0FF9969AA34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C4C2C83B-34BC-42FC-8BFF-19AC2EE5A57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DCCC8C5-7EF9-413E-80DB-5E5C3AE915C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526986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018485" y="129117"/>
            <a:ext cx="1439465" cy="799888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897" y="129117"/>
            <a:ext cx="4205288" cy="799888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43B374D9-445B-4ACC-95AD-F39F256ADE3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B2BBC293-C930-4182-B730-0E1F036039D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A07EAF67-25D7-40FB-B57F-529E7B56ADD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FCDF75A-AB6F-49CA-9D7A-892F091C145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591043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5761B9-2A95-4D5B-93AF-2BB13B6BA37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AE4616-02ED-4616-82C2-B34732770D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972257908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A1983F-AA52-4CCF-BB61-ED372A4DFA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CA658D-6C26-4CAC-9F24-709225C0C4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18933533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C4CAF9-B34C-4FFC-91D7-D8B7AD08FB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DD6BBA-A68C-4147-958D-0A058E3657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41715727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4C8D28-780A-429E-8EEA-17C991C5BA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7C8389-E319-440C-A625-93512611EDE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7C8F781-3D15-4315-A842-1C8BB3F27A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51721651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9DAC81-2421-4493-994F-94780D129D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4D9222-C566-49F0-A7A4-2A40158648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E90035-BC28-496A-ABE9-2A3E4189E2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ACA1540-3987-456D-9C54-2A01719AE0F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DC9EB51-A9B6-4AE3-9F75-433377F87C0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7719372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E03405-FF7C-4AD7-8284-A0B34327E1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62126055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9064085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4BEC84-C618-4F35-B57F-389E49DC1E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A98E14-14EC-463A-912C-474919B211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3B106FF-438E-4016-9FF1-91A5E89147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37209752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C4F359-A6D8-405F-8170-9043143CA7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1251B53-56A3-4A48-9497-B88E89F14E0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BD9FE54-6CDC-4E7D-B977-F41CCB3600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91560629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C565D624-C621-45E6-808B-BB391C45EB4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5DAD6DA5-682F-4BE8-99E5-EB42300FAD1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C326D45C-2B37-4CC1-AF77-6FD04D58D3E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AC420A0-467F-421F-BC18-74ED66D7C48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5629581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438E6E-C69C-45E6-BA2C-DAB4AE681E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28D81F-D653-4C94-A5A2-F9A560118D7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95815711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B2B570B-AF42-4423-9728-DF2E013FE8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488113" y="481013"/>
            <a:ext cx="1954212" cy="5543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52A0DC3-9F59-4ECD-96AE-7499310AB4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5475" y="481013"/>
            <a:ext cx="5710238" cy="55435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21676315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1994" y="2641600"/>
            <a:ext cx="2815829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2123" y="2641600"/>
            <a:ext cx="2815828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2EFBB53A-DFF0-49EF-BC99-8B8B85460A5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266B23DD-0873-42EE-ADC2-1264433564C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B2CEEB64-6226-4F67-A2A6-9D7AFB4DEDA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4167AF-800B-401E-8359-2B82D424B9F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076895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1B10D09-1B6D-4A2F-86D1-F32600FFDC3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8213E9C-C4AA-4224-A901-4B47E8E47E7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9A6D982-744F-4E7E-AC7E-14F00492981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94FBC4-306A-427B-8243-BC883BCD5E3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917848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FBDAD16B-81CD-4663-BEF3-6BAF9E58AD5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0CD4213D-9283-429A-9DA2-5E081F99BD4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83C852E9-1C06-4CBB-AC8D-D49B12E4F31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A41024B-B127-4D47-95B7-27DF5969D0B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036584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15ABC538-C9EB-4054-9D28-90C0DE4EE2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1F39F0B1-206D-4D86-9A30-EB8967C33F8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239D58AF-479E-49F0-87A4-8E0B598A759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30B1D0-E0CD-4074-B49F-620EB9AF18F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569680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520EFCFE-0928-4B4C-B1BB-6CD4CC0EDC7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9881CB17-E2EC-4EF2-ADE4-F52DC86A8DB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D0DD6E3C-CD0C-467E-B005-DC08027664F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BEA4557-049A-4D59-A9A1-4BAE2C7DDE1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711269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CFBB877E-6A11-482A-A6B0-927730522D3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448C2A4B-F933-4523-ADC4-A67DA5D1AFD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E7FD51BE-82DB-4DCC-B755-F8A83322ED7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09CABEA-5FEE-4AF3-A265-EF1A8D93D5B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70842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6AEFE07D-A13E-4FF6-9EDA-B992E630857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5E941BBF-6B3C-45A9-AE55-E6B5B5DE1BE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EC1A9ED8-21B5-422F-BF5F-9184DF05456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6D359D9-C6C7-4554-8A7A-8B9B4980B7D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22106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3968BDD8-BA1A-41C8-B209-3233D52A41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>
              <a:latin typeface="Times New Roman" pitchFamily="18" charset="0"/>
              <a:cs typeface="+mn-cs"/>
            </a:endParaRP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B1716322-FF5F-4872-9F65-4936CEE8FA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>
              <a:latin typeface="Times New Roman" pitchFamily="18" charset="0"/>
              <a:cs typeface="+mn-cs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F7E2D492-F25C-42C1-AFF6-3CD4F61B5FD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CA0627D5-2921-48D3-A328-2F960F5E674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50913" y="1981200"/>
            <a:ext cx="7659687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E50DEF33-B499-44E2-B7F2-B0E3B8465510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D2137953-E35C-4CC5-A2E0-A5D92C19081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A94CB962-A5EB-4BBF-8D2B-6B9653BAB3D7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fld id="{24736926-3239-4296-A06B-CF7F11BB4D26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20489" name="Freeform 9">
            <a:extLst>
              <a:ext uri="{FF2B5EF4-FFF2-40B4-BE49-F238E27FC236}">
                <a16:creationId xmlns:a16="http://schemas.microsoft.com/office/drawing/2014/main" id="{CFD00068-1483-4DE9-AAB9-9BBDAC5680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/>
            <a:ahLst/>
            <a:cxnLst>
              <a:cxn ang="0">
                <a:pos x="1000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</p:spPr>
        <p:txBody>
          <a:bodyPr/>
          <a:lstStyle/>
          <a:p>
            <a:pPr eaLnBrk="0" hangingPunct="0">
              <a:defRPr/>
            </a:pPr>
            <a:endParaRPr lang="en-US">
              <a:latin typeface="Arial" charset="0"/>
              <a:cs typeface="+mn-cs"/>
            </a:endParaRPr>
          </a:p>
        </p:txBody>
      </p:sp>
      <p:sp>
        <p:nvSpPr>
          <p:cNvPr id="20490" name="Freeform 10">
            <a:extLst>
              <a:ext uri="{FF2B5EF4-FFF2-40B4-BE49-F238E27FC236}">
                <a16:creationId xmlns:a16="http://schemas.microsoft.com/office/drawing/2014/main" id="{C2D9C02B-01FC-4C56-8BE3-5D4EDDDF53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00" y="0"/>
              </a:cxn>
              <a:cxn ang="0">
                <a:pos x="1000" y="1000"/>
              </a:cxn>
              <a:cxn ang="0">
                <a:pos x="0" y="1000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 eaLnBrk="0" hangingPunct="0">
              <a:defRPr/>
            </a:pPr>
            <a:endParaRPr lang="en-US">
              <a:latin typeface="Arial" charset="0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9" r:id="rId1"/>
    <p:sldLayoutId id="2147483880" r:id="rId2"/>
    <p:sldLayoutId id="2147483881" r:id="rId3"/>
    <p:sldLayoutId id="2147483882" r:id="rId4"/>
    <p:sldLayoutId id="2147483883" r:id="rId5"/>
    <p:sldLayoutId id="2147483884" r:id="rId6"/>
    <p:sldLayoutId id="2147483885" r:id="rId7"/>
    <p:sldLayoutId id="2147483886" r:id="rId8"/>
    <p:sldLayoutId id="2147483887" r:id="rId9"/>
    <p:sldLayoutId id="2147483888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6">
            <a:extLst>
              <a:ext uri="{FF2B5EF4-FFF2-40B4-BE49-F238E27FC236}">
                <a16:creationId xmlns:a16="http://schemas.microsoft.com/office/drawing/2014/main" id="{8E80ED7D-6FB1-43B6-9448-9337D118EA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0" hangingPunct="0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0C243EA-0693-40F3-911F-DB9F35C0CC24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 eaLnBrk="0" hangingPunct="0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FC8C7CD-CD87-4E5B-B15E-ED46A4EA979F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 eaLnBrk="0" hangingPunct="0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  <a:cs typeface="+mn-cs"/>
            </a:endParaRPr>
          </a:p>
        </p:txBody>
      </p:sp>
      <p:pic>
        <p:nvPicPr>
          <p:cNvPr id="24581" name="Picture 3" descr="MHE-red-RGB-email-logo.png">
            <a:extLst>
              <a:ext uri="{FF2B5EF4-FFF2-40B4-BE49-F238E27FC236}">
                <a16:creationId xmlns:a16="http://schemas.microsoft.com/office/drawing/2014/main" id="{A99BC64C-2B6C-4254-BB81-BD2B2E59F326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35">
            <a:extLst>
              <a:ext uri="{FF2B5EF4-FFF2-40B4-BE49-F238E27FC236}">
                <a16:creationId xmlns:a16="http://schemas.microsoft.com/office/drawing/2014/main" id="{FE0BDCC9-6903-4E56-90A6-508D3CBAB99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fld id="{3914C409-AE53-403C-A29C-4B0628666970}" type="slidenum">
              <a:rPr lang="en-US" altLang="en-US" sz="90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6" name="Rectangle 4">
            <a:extLst>
              <a:ext uri="{FF2B5EF4-FFF2-40B4-BE49-F238E27FC236}">
                <a16:creationId xmlns:a16="http://schemas.microsoft.com/office/drawing/2014/main" id="{3AAE6013-668C-401D-AEBE-150E269F6D4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0607EF1C-0D1D-4F85-894F-F8B43092833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ransition/>
  <p:txStyles>
    <p:titleStyle>
      <a:lvl1pPr algn="l" rtl="0" fontAlgn="base">
        <a:spcBef>
          <a:spcPct val="0"/>
        </a:spcBef>
        <a:spcAft>
          <a:spcPct val="0"/>
        </a:spcAft>
        <a:defRPr sz="2400" b="1" kern="1200">
          <a:solidFill>
            <a:srgbClr val="FF000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9pPr>
    </p:titleStyle>
    <p:bodyStyle>
      <a:lvl1pPr marL="169863" indent="-169863" algn="l" rtl="0" fontAlgn="base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90513" algn="l" rtl="0" fontAlgn="base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2250" algn="l" rtl="0" fontAlgn="base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SzPct val="100000"/>
        <a:buChar char="–"/>
        <a:defRPr sz="1400" kern="1200">
          <a:solidFill>
            <a:schemeClr val="bg2"/>
          </a:solidFill>
          <a:latin typeface="Tahoma" panose="020B0604030504040204" pitchFamily="34" charset="0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4">
            <a:extLst>
              <a:ext uri="{FF2B5EF4-FFF2-40B4-BE49-F238E27FC236}">
                <a16:creationId xmlns:a16="http://schemas.microsoft.com/office/drawing/2014/main" id="{95AD60AA-3336-4621-A070-06F38A0217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4500" y="6527800"/>
            <a:ext cx="5656263" cy="411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2833" tIns="51417" rIns="102833" bIns="51417">
            <a:spAutoFit/>
          </a:bodyPr>
          <a:lstStyle>
            <a:lvl1pPr defTabSz="10287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0287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0287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0287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0287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1000" i="1" dirty="0"/>
              <a:t>Copyright © 2020 McGraw-Hill Education. All rights reserved. No reproduction or distribution without the prior written consent of McGraw-Hill Education</a:t>
            </a:r>
            <a:r>
              <a:rPr lang="en-US" sz="1000" dirty="0"/>
              <a:t>.</a:t>
            </a:r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0D3D6147-9696-4492-948E-7E65E003E2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35200" y="3600450"/>
            <a:ext cx="56388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2800" b="1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60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67604BA-3DF3-4F07-9B48-5689A88B16EC}"/>
              </a:ext>
            </a:extLst>
          </p:cNvPr>
          <p:cNvSpPr>
            <a:spLocks/>
          </p:cNvSpPr>
          <p:nvPr/>
        </p:nvSpPr>
        <p:spPr bwMode="auto">
          <a:xfrm>
            <a:off x="0" y="1676400"/>
            <a:ext cx="9144000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1pPr>
            <a:lvl2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2pPr>
            <a:lvl3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3pPr>
            <a:lvl4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4pPr>
            <a:lvl5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9pPr>
          </a:lstStyle>
          <a:p>
            <a:pPr algn="ctr"/>
            <a:r>
              <a:rPr lang="en-US" altLang="en-US" sz="5400">
                <a:solidFill>
                  <a:schemeClr val="tx1"/>
                </a:solidFill>
              </a:rPr>
              <a:t>Concept Map</a:t>
            </a:r>
            <a:endParaRPr lang="en-US" altLang="en-US" sz="3600">
              <a:solidFill>
                <a:schemeClr val="tx1"/>
              </a:solidFill>
            </a:endParaRPr>
          </a:p>
        </p:txBody>
      </p:sp>
      <p:sp>
        <p:nvSpPr>
          <p:cNvPr id="3080" name="Text Box 9">
            <a:extLst>
              <a:ext uri="{FF2B5EF4-FFF2-40B4-BE49-F238E27FC236}">
                <a16:creationId xmlns:a16="http://schemas.microsoft.com/office/drawing/2014/main" id="{87A2FA81-85C2-4496-8264-5E2EA1127E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53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dirty="0"/>
              <a:t>Genomes and Proteomes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49D18ADB-6E28-462B-95DD-F758961CDF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03A805FA-D125-4790-AD75-08C6FFEE6C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Concept maps can show how students apply knowledge. Concept maps can show students understandings and misconceptions when they explain the organization and relationship of content matter.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8CCF4825-82B7-44DF-924C-1BDCD9FA26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Properties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5B1ED065-1FAA-4DBF-92C7-F7E8F653E6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can be converted into different formats by going to the “Office Button”, clicking publish and choosing your desired format. You can also copy and paste them into a new format.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are editable by manipulating the shapes and text.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24CF3292-C485-495A-9E5A-A13858162C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Properties</a:t>
            </a:r>
          </a:p>
        </p:txBody>
      </p:sp>
      <p:sp>
        <p:nvSpPr>
          <p:cNvPr id="6147" name="TextBox 208">
            <a:extLst>
              <a:ext uri="{FF2B5EF4-FFF2-40B4-BE49-F238E27FC236}">
                <a16:creationId xmlns:a16="http://schemas.microsoft.com/office/drawing/2014/main" id="{207C0AF5-C66C-4347-9760-5F0F0A7639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1714500"/>
            <a:ext cx="7010400" cy="545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Tx/>
              <a:buAutoNum type="alphaUcPeriod"/>
            </a:pPr>
            <a:r>
              <a:rPr lang="en-US" altLang="en-US" sz="3200"/>
              <a:t>Eukaryotes</a:t>
            </a:r>
          </a:p>
          <a:p>
            <a:pPr eaLnBrk="1" hangingPunct="1">
              <a:buFontTx/>
              <a:buAutoNum type="alphaUcPeriod"/>
            </a:pPr>
            <a:r>
              <a:rPr lang="en-US" altLang="en-US" sz="3200"/>
              <a:t>Circular</a:t>
            </a:r>
          </a:p>
          <a:p>
            <a:pPr eaLnBrk="1" hangingPunct="1">
              <a:buFontTx/>
              <a:buAutoNum type="alphaUcPeriod"/>
            </a:pPr>
            <a:r>
              <a:rPr lang="en-US" altLang="en-US" sz="3200"/>
              <a:t>Understand disease</a:t>
            </a:r>
          </a:p>
          <a:p>
            <a:pPr eaLnBrk="1" hangingPunct="1">
              <a:buFontTx/>
              <a:buAutoNum type="alphaUcPeriod"/>
            </a:pPr>
            <a:r>
              <a:rPr lang="en-US" altLang="en-US" sz="3200"/>
              <a:t>Linear</a:t>
            </a:r>
          </a:p>
          <a:p>
            <a:pPr eaLnBrk="1" hangingPunct="1">
              <a:buFontTx/>
              <a:buAutoNum type="alphaUcPeriod"/>
            </a:pPr>
            <a:r>
              <a:rPr lang="en-US" altLang="en-US" sz="3200"/>
              <a:t>Transposable elements</a:t>
            </a:r>
          </a:p>
          <a:p>
            <a:pPr eaLnBrk="1" hangingPunct="1">
              <a:buFontTx/>
              <a:buAutoNum type="alphaUcPeriod"/>
            </a:pPr>
            <a:r>
              <a:rPr lang="en-US" altLang="en-US" sz="3200"/>
              <a:t>Repetitive sequence</a:t>
            </a:r>
          </a:p>
          <a:p>
            <a:pPr eaLnBrk="1" hangingPunct="1">
              <a:buFontTx/>
              <a:buAutoNum type="alphaUcPeriod"/>
            </a:pPr>
            <a:r>
              <a:rPr lang="en-US" altLang="en-US" sz="3200"/>
              <a:t>~60%</a:t>
            </a:r>
          </a:p>
          <a:p>
            <a:pPr eaLnBrk="1" hangingPunct="1">
              <a:buFontTx/>
              <a:buAutoNum type="alphaUcPeriod"/>
            </a:pPr>
            <a:r>
              <a:rPr lang="en-US" altLang="en-US" sz="3200"/>
              <a:t>Genome</a:t>
            </a:r>
          </a:p>
          <a:p>
            <a:pPr eaLnBrk="1" hangingPunct="1">
              <a:buFontTx/>
              <a:buAutoNum type="alphaUcPeriod"/>
            </a:pPr>
            <a:r>
              <a:rPr lang="en-US" altLang="en-US" sz="3200"/>
              <a:t>Proteomes</a:t>
            </a:r>
          </a:p>
          <a:p>
            <a:pPr eaLnBrk="1" hangingPunct="1">
              <a:buFontTx/>
              <a:buAutoNum type="alphaUcPeriod"/>
            </a:pPr>
            <a:r>
              <a:rPr lang="en-US" altLang="en-US" sz="3200"/>
              <a:t>Bioniformatics</a:t>
            </a:r>
          </a:p>
          <a:p>
            <a:pPr eaLnBrk="1" hangingPunct="1"/>
            <a:endParaRPr lang="en-US" altLang="en-US" sz="32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6A0D83F3-529A-4F70-BF13-9693DFE456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7158038" cy="685800"/>
          </a:xfrm>
        </p:spPr>
        <p:txBody>
          <a:bodyPr/>
          <a:lstStyle/>
          <a:p>
            <a:r>
              <a:rPr lang="en-US" altLang="en-US" sz="3600" dirty="0"/>
              <a:t>Genomes and Proteomes </a:t>
            </a:r>
          </a:p>
        </p:txBody>
      </p:sp>
      <p:grpSp>
        <p:nvGrpSpPr>
          <p:cNvPr id="7206" name="Group 38">
            <a:extLst>
              <a:ext uri="{FF2B5EF4-FFF2-40B4-BE49-F238E27FC236}">
                <a16:creationId xmlns:a16="http://schemas.microsoft.com/office/drawing/2014/main" id="{2EF6F5A6-1BAC-4389-9B7D-2D1D8A3B0845}"/>
              </a:ext>
            </a:extLst>
          </p:cNvPr>
          <p:cNvGrpSpPr>
            <a:grpSpLocks/>
          </p:cNvGrpSpPr>
          <p:nvPr/>
        </p:nvGrpSpPr>
        <p:grpSpPr bwMode="auto">
          <a:xfrm>
            <a:off x="0" y="914400"/>
            <a:ext cx="8839200" cy="5886450"/>
            <a:chOff x="0" y="480"/>
            <a:chExt cx="5568" cy="3804"/>
          </a:xfrm>
        </p:grpSpPr>
        <p:sp>
          <p:nvSpPr>
            <p:cNvPr id="7171" name="Rectangle 44">
              <a:extLst>
                <a:ext uri="{FF2B5EF4-FFF2-40B4-BE49-F238E27FC236}">
                  <a16:creationId xmlns:a16="http://schemas.microsoft.com/office/drawing/2014/main" id="{F3E5816E-5B1E-4608-AAC3-B6F482116A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0" y="1677"/>
              <a:ext cx="1344" cy="213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800"/>
                <a:t>Genome = </a:t>
              </a:r>
              <a:endParaRPr lang="en-US" altLang="en-US" sz="1800" u="sng"/>
            </a:p>
          </p:txBody>
        </p:sp>
        <p:sp>
          <p:nvSpPr>
            <p:cNvPr id="7172" name="Rectangle 95">
              <a:extLst>
                <a:ext uri="{FF2B5EF4-FFF2-40B4-BE49-F238E27FC236}">
                  <a16:creationId xmlns:a16="http://schemas.microsoft.com/office/drawing/2014/main" id="{D0D5ADE8-9384-4D78-BF10-5D73777307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80" y="2916"/>
              <a:ext cx="704" cy="342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600"/>
                <a:t>Shape = </a:t>
              </a:r>
              <a:endParaRPr lang="en-US" altLang="en-US" sz="1600" u="sng"/>
            </a:p>
          </p:txBody>
        </p:sp>
        <p:sp>
          <p:nvSpPr>
            <p:cNvPr id="7173" name="Rectangle 44">
              <a:extLst>
                <a:ext uri="{FF2B5EF4-FFF2-40B4-BE49-F238E27FC236}">
                  <a16:creationId xmlns:a16="http://schemas.microsoft.com/office/drawing/2014/main" id="{66C8C824-2213-4A48-89FC-48FDE71820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0" y="1014"/>
              <a:ext cx="1344" cy="406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800" dirty="0"/>
                <a:t>Study of proteins= </a:t>
              </a:r>
              <a:endParaRPr lang="en-US" altLang="en-US" sz="1800" u="sng" dirty="0"/>
            </a:p>
          </p:txBody>
        </p:sp>
        <p:sp>
          <p:nvSpPr>
            <p:cNvPr id="7174" name="Rectangle 44">
              <a:extLst>
                <a:ext uri="{FF2B5EF4-FFF2-40B4-BE49-F238E27FC236}">
                  <a16:creationId xmlns:a16="http://schemas.microsoft.com/office/drawing/2014/main" id="{9CA805DA-F6BE-42B8-83BD-02329E8FAC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0" y="2190"/>
              <a:ext cx="1344" cy="342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800"/>
                <a:t>bioinformatics= </a:t>
              </a:r>
              <a:endParaRPr lang="en-US" altLang="en-US" sz="1800" u="sng"/>
            </a:p>
          </p:txBody>
        </p:sp>
        <p:cxnSp>
          <p:nvCxnSpPr>
            <p:cNvPr id="7175" name="Straight Arrow Connector 36">
              <a:extLst>
                <a:ext uri="{FF2B5EF4-FFF2-40B4-BE49-F238E27FC236}">
                  <a16:creationId xmlns:a16="http://schemas.microsoft.com/office/drawing/2014/main" id="{494D43D6-65CF-4FD5-A4FC-CD1B16AB62D4}"/>
                </a:ext>
              </a:extLst>
            </p:cNvPr>
            <p:cNvCxnSpPr>
              <a:cxnSpLocks noChangeShapeType="1"/>
              <a:stCxn id="7171" idx="1"/>
              <a:endCxn id="7177" idx="0"/>
            </p:cNvCxnSpPr>
            <p:nvPr/>
          </p:nvCxnSpPr>
          <p:spPr bwMode="auto">
            <a:xfrm rot="10800000" flipV="1">
              <a:off x="928" y="1784"/>
              <a:ext cx="992" cy="491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7176" name="Straight Arrow Connector 38">
              <a:extLst>
                <a:ext uri="{FF2B5EF4-FFF2-40B4-BE49-F238E27FC236}">
                  <a16:creationId xmlns:a16="http://schemas.microsoft.com/office/drawing/2014/main" id="{A0938422-9D48-4D1C-9D65-52AE7D03A701}"/>
                </a:ext>
              </a:extLst>
            </p:cNvPr>
            <p:cNvCxnSpPr>
              <a:cxnSpLocks noChangeShapeType="1"/>
              <a:stCxn id="7171" idx="3"/>
              <a:endCxn id="7178" idx="0"/>
            </p:cNvCxnSpPr>
            <p:nvPr/>
          </p:nvCxnSpPr>
          <p:spPr bwMode="auto">
            <a:xfrm>
              <a:off x="3264" y="1784"/>
              <a:ext cx="1120" cy="448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sp>
          <p:nvSpPr>
            <p:cNvPr id="7177" name="Rectangle 44">
              <a:extLst>
                <a:ext uri="{FF2B5EF4-FFF2-40B4-BE49-F238E27FC236}">
                  <a16:creationId xmlns:a16="http://schemas.microsoft.com/office/drawing/2014/main" id="{6AFF9643-07AE-43D4-ABC9-2744DE4110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6" y="2275"/>
              <a:ext cx="1344" cy="214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800"/>
                <a:t>Prokaryotes</a:t>
              </a:r>
              <a:endParaRPr lang="en-US" altLang="en-US" sz="1800" u="sng"/>
            </a:p>
          </p:txBody>
        </p:sp>
        <p:sp>
          <p:nvSpPr>
            <p:cNvPr id="7178" name="Rectangle 44">
              <a:extLst>
                <a:ext uri="{FF2B5EF4-FFF2-40B4-BE49-F238E27FC236}">
                  <a16:creationId xmlns:a16="http://schemas.microsoft.com/office/drawing/2014/main" id="{401B0C4C-3552-4FC6-9520-CEBF70544C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12" y="2232"/>
              <a:ext cx="1344" cy="214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endParaRPr lang="en-US" altLang="en-US" sz="1800" u="sng"/>
            </a:p>
          </p:txBody>
        </p:sp>
        <p:cxnSp>
          <p:nvCxnSpPr>
            <p:cNvPr id="7179" name="Straight Arrow Connector 44">
              <a:extLst>
                <a:ext uri="{FF2B5EF4-FFF2-40B4-BE49-F238E27FC236}">
                  <a16:creationId xmlns:a16="http://schemas.microsoft.com/office/drawing/2014/main" id="{FAD23DE8-AA16-4808-BFCE-441414452019}"/>
                </a:ext>
              </a:extLst>
            </p:cNvPr>
            <p:cNvCxnSpPr>
              <a:cxnSpLocks noChangeShapeType="1"/>
              <a:stCxn id="7177" idx="2"/>
              <a:endCxn id="7181" idx="0"/>
            </p:cNvCxnSpPr>
            <p:nvPr/>
          </p:nvCxnSpPr>
          <p:spPr bwMode="auto">
            <a:xfrm flipH="1">
              <a:off x="448" y="2498"/>
              <a:ext cx="480" cy="409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7180" name="Straight Arrow Connector 46">
              <a:extLst>
                <a:ext uri="{FF2B5EF4-FFF2-40B4-BE49-F238E27FC236}">
                  <a16:creationId xmlns:a16="http://schemas.microsoft.com/office/drawing/2014/main" id="{69287E28-CD42-446A-A30C-91E573063678}"/>
                </a:ext>
              </a:extLst>
            </p:cNvPr>
            <p:cNvCxnSpPr>
              <a:cxnSpLocks noChangeShapeType="1"/>
              <a:stCxn id="7177" idx="2"/>
              <a:endCxn id="7172" idx="0"/>
            </p:cNvCxnSpPr>
            <p:nvPr/>
          </p:nvCxnSpPr>
          <p:spPr bwMode="auto">
            <a:xfrm rot="16200000" flipH="1">
              <a:off x="1066" y="2351"/>
              <a:ext cx="427" cy="704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sp>
          <p:nvSpPr>
            <p:cNvPr id="7181" name="Rectangle 95">
              <a:extLst>
                <a:ext uri="{FF2B5EF4-FFF2-40B4-BE49-F238E27FC236}">
                  <a16:creationId xmlns:a16="http://schemas.microsoft.com/office/drawing/2014/main" id="{200469FC-3EC3-42F2-94D7-11DB727066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2916"/>
              <a:ext cx="896" cy="348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600"/>
                <a:t>Size = few  1000</a:t>
              </a:r>
            </a:p>
          </p:txBody>
        </p:sp>
        <p:sp>
          <p:nvSpPr>
            <p:cNvPr id="7182" name="Rectangle 95">
              <a:extLst>
                <a:ext uri="{FF2B5EF4-FFF2-40B4-BE49-F238E27FC236}">
                  <a16:creationId xmlns:a16="http://schemas.microsoft.com/office/drawing/2014/main" id="{697F9C58-765B-41BB-8EF4-2BD5FEB244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44" y="2916"/>
              <a:ext cx="1024" cy="342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600"/>
                <a:t>Size varies with spp</a:t>
              </a:r>
            </a:p>
          </p:txBody>
        </p:sp>
        <p:cxnSp>
          <p:nvCxnSpPr>
            <p:cNvPr id="7183" name="Straight Arrow Connector 54">
              <a:extLst>
                <a:ext uri="{FF2B5EF4-FFF2-40B4-BE49-F238E27FC236}">
                  <a16:creationId xmlns:a16="http://schemas.microsoft.com/office/drawing/2014/main" id="{A65BDC3D-FEEC-4BCA-898C-D1E297D69E66}"/>
                </a:ext>
              </a:extLst>
            </p:cNvPr>
            <p:cNvCxnSpPr>
              <a:cxnSpLocks noChangeShapeType="1"/>
              <a:stCxn id="7178" idx="2"/>
              <a:endCxn id="7185" idx="0"/>
            </p:cNvCxnSpPr>
            <p:nvPr/>
          </p:nvCxnSpPr>
          <p:spPr bwMode="auto">
            <a:xfrm flipH="1">
              <a:off x="3904" y="2455"/>
              <a:ext cx="480" cy="452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7184" name="Straight Arrow Connector 55">
              <a:extLst>
                <a:ext uri="{FF2B5EF4-FFF2-40B4-BE49-F238E27FC236}">
                  <a16:creationId xmlns:a16="http://schemas.microsoft.com/office/drawing/2014/main" id="{8EB76109-798D-4C84-9D26-3F5774210B1E}"/>
                </a:ext>
              </a:extLst>
            </p:cNvPr>
            <p:cNvCxnSpPr>
              <a:cxnSpLocks noChangeShapeType="1"/>
              <a:stCxn id="7178" idx="2"/>
              <a:endCxn id="7182" idx="0"/>
            </p:cNvCxnSpPr>
            <p:nvPr/>
          </p:nvCxnSpPr>
          <p:spPr bwMode="auto">
            <a:xfrm rot="16200000" flipH="1">
              <a:off x="4485" y="2345"/>
              <a:ext cx="470" cy="672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sp>
          <p:nvSpPr>
            <p:cNvPr id="7185" name="Rectangle 95">
              <a:extLst>
                <a:ext uri="{FF2B5EF4-FFF2-40B4-BE49-F238E27FC236}">
                  <a16:creationId xmlns:a16="http://schemas.microsoft.com/office/drawing/2014/main" id="{D423E2CD-160B-4E10-8666-8651A84425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56" y="2916"/>
              <a:ext cx="896" cy="299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600"/>
                <a:t>Shape = </a:t>
              </a:r>
              <a:endParaRPr lang="en-US" altLang="en-US" sz="1600" u="sng"/>
            </a:p>
          </p:txBody>
        </p:sp>
        <p:cxnSp>
          <p:nvCxnSpPr>
            <p:cNvPr id="7186" name="Straight Arrow Connector 65">
              <a:extLst>
                <a:ext uri="{FF2B5EF4-FFF2-40B4-BE49-F238E27FC236}">
                  <a16:creationId xmlns:a16="http://schemas.microsoft.com/office/drawing/2014/main" id="{DF206480-A438-47F8-8D60-D87160434AA9}"/>
                </a:ext>
              </a:extLst>
            </p:cNvPr>
            <p:cNvCxnSpPr>
              <a:cxnSpLocks noChangeShapeType="1"/>
              <a:stCxn id="7172" idx="2"/>
              <a:endCxn id="7187" idx="0"/>
            </p:cNvCxnSpPr>
            <p:nvPr/>
          </p:nvCxnSpPr>
          <p:spPr bwMode="auto">
            <a:xfrm>
              <a:off x="1632" y="3267"/>
              <a:ext cx="1056" cy="153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sp>
          <p:nvSpPr>
            <p:cNvPr id="7187" name="Rectangle 95">
              <a:extLst>
                <a:ext uri="{FF2B5EF4-FFF2-40B4-BE49-F238E27FC236}">
                  <a16:creationId xmlns:a16="http://schemas.microsoft.com/office/drawing/2014/main" id="{86D16F47-4785-42C1-86C1-52C45DE159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60" y="3429"/>
              <a:ext cx="1056" cy="428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600"/>
                <a:t>Both contain = </a:t>
              </a:r>
              <a:endParaRPr lang="en-US" altLang="en-US" sz="1600" u="sng"/>
            </a:p>
          </p:txBody>
        </p:sp>
        <p:cxnSp>
          <p:nvCxnSpPr>
            <p:cNvPr id="7188" name="Straight Arrow Connector 68">
              <a:extLst>
                <a:ext uri="{FF2B5EF4-FFF2-40B4-BE49-F238E27FC236}">
                  <a16:creationId xmlns:a16="http://schemas.microsoft.com/office/drawing/2014/main" id="{80DCF26B-3353-43CF-8970-D03C777DFDA5}"/>
                </a:ext>
              </a:extLst>
            </p:cNvPr>
            <p:cNvCxnSpPr>
              <a:cxnSpLocks noChangeShapeType="1"/>
              <a:stCxn id="7185" idx="2"/>
              <a:endCxn id="7187" idx="0"/>
            </p:cNvCxnSpPr>
            <p:nvPr/>
          </p:nvCxnSpPr>
          <p:spPr bwMode="auto">
            <a:xfrm flipH="1">
              <a:off x="2688" y="3224"/>
              <a:ext cx="1216" cy="196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sp>
          <p:nvSpPr>
            <p:cNvPr id="7189" name="Rectangle 95">
              <a:extLst>
                <a:ext uri="{FF2B5EF4-FFF2-40B4-BE49-F238E27FC236}">
                  <a16:creationId xmlns:a16="http://schemas.microsoft.com/office/drawing/2014/main" id="{036ECD07-32C7-48C5-8384-104573C599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08" y="3429"/>
              <a:ext cx="896" cy="342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600"/>
                <a:t>Because = </a:t>
              </a:r>
              <a:endParaRPr lang="en-US" altLang="en-US" sz="1600" u="sng"/>
            </a:p>
          </p:txBody>
        </p:sp>
        <p:sp>
          <p:nvSpPr>
            <p:cNvPr id="7190" name="Rectangle 95">
              <a:extLst>
                <a:ext uri="{FF2B5EF4-FFF2-40B4-BE49-F238E27FC236}">
                  <a16:creationId xmlns:a16="http://schemas.microsoft.com/office/drawing/2014/main" id="{DA4EFC95-95DE-4835-A560-A3F434506B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08" y="3942"/>
              <a:ext cx="896" cy="342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600"/>
                <a:t>Makes up = </a:t>
              </a:r>
              <a:endParaRPr lang="en-US" altLang="en-US" sz="1600" u="sng"/>
            </a:p>
          </p:txBody>
        </p:sp>
        <p:cxnSp>
          <p:nvCxnSpPr>
            <p:cNvPr id="7191" name="Straight Arrow Connector 75">
              <a:extLst>
                <a:ext uri="{FF2B5EF4-FFF2-40B4-BE49-F238E27FC236}">
                  <a16:creationId xmlns:a16="http://schemas.microsoft.com/office/drawing/2014/main" id="{BB78EF5E-80D5-4F69-BE66-4759A9369ED5}"/>
                </a:ext>
              </a:extLst>
            </p:cNvPr>
            <p:cNvCxnSpPr>
              <a:cxnSpLocks noChangeShapeType="1"/>
              <a:stCxn id="7182" idx="2"/>
              <a:endCxn id="7189" idx="0"/>
            </p:cNvCxnSpPr>
            <p:nvPr/>
          </p:nvCxnSpPr>
          <p:spPr bwMode="auto">
            <a:xfrm rot="5400000">
              <a:off x="4970" y="3344"/>
              <a:ext cx="171" cy="2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7192" name="Straight Arrow Connector 77">
              <a:extLst>
                <a:ext uri="{FF2B5EF4-FFF2-40B4-BE49-F238E27FC236}">
                  <a16:creationId xmlns:a16="http://schemas.microsoft.com/office/drawing/2014/main" id="{43AF032C-C0A9-4636-988C-8C3D159D64EB}"/>
                </a:ext>
              </a:extLst>
            </p:cNvPr>
            <p:cNvCxnSpPr>
              <a:cxnSpLocks noChangeShapeType="1"/>
              <a:stCxn id="7189" idx="2"/>
              <a:endCxn id="7190" idx="0"/>
            </p:cNvCxnSpPr>
            <p:nvPr/>
          </p:nvCxnSpPr>
          <p:spPr bwMode="auto">
            <a:xfrm rot="5400000">
              <a:off x="4970" y="3857"/>
              <a:ext cx="171" cy="2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7193" name="Straight Connector 79">
              <a:extLst>
                <a:ext uri="{FF2B5EF4-FFF2-40B4-BE49-F238E27FC236}">
                  <a16:creationId xmlns:a16="http://schemas.microsoft.com/office/drawing/2014/main" id="{A1E65C78-DADE-4C50-BC49-34C92967E983}"/>
                </a:ext>
              </a:extLst>
            </p:cNvPr>
            <p:cNvCxnSpPr>
              <a:cxnSpLocks noChangeShapeType="1"/>
              <a:stCxn id="7171" idx="0"/>
              <a:endCxn id="7173" idx="2"/>
            </p:cNvCxnSpPr>
            <p:nvPr/>
          </p:nvCxnSpPr>
          <p:spPr bwMode="auto">
            <a:xfrm flipV="1">
              <a:off x="2592" y="1420"/>
              <a:ext cx="0" cy="257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7194" name="Straight Connector 81">
              <a:extLst>
                <a:ext uri="{FF2B5EF4-FFF2-40B4-BE49-F238E27FC236}">
                  <a16:creationId xmlns:a16="http://schemas.microsoft.com/office/drawing/2014/main" id="{5592DC74-5917-4D1F-8225-D64E19B37229}"/>
                </a:ext>
              </a:extLst>
            </p:cNvPr>
            <p:cNvCxnSpPr>
              <a:cxnSpLocks noChangeShapeType="1"/>
              <a:stCxn id="7171" idx="2"/>
              <a:endCxn id="7174" idx="0"/>
            </p:cNvCxnSpPr>
            <p:nvPr/>
          </p:nvCxnSpPr>
          <p:spPr bwMode="auto">
            <a:xfrm rot="5400000">
              <a:off x="2442" y="2040"/>
              <a:ext cx="300" cy="0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7195" name="Rectangle 44">
              <a:extLst>
                <a:ext uri="{FF2B5EF4-FFF2-40B4-BE49-F238E27FC236}">
                  <a16:creationId xmlns:a16="http://schemas.microsoft.com/office/drawing/2014/main" id="{10597F8D-130E-4B23-8E18-05D3B49E59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6" y="864"/>
              <a:ext cx="1344" cy="599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800" dirty="0"/>
                <a:t>Study to help understand larger organism</a:t>
              </a:r>
              <a:endParaRPr lang="en-US" altLang="en-US" sz="1800" u="sng" dirty="0"/>
            </a:p>
          </p:txBody>
        </p:sp>
        <p:cxnSp>
          <p:nvCxnSpPr>
            <p:cNvPr id="7196" name="Straight Arrow Connector 84">
              <a:extLst>
                <a:ext uri="{FF2B5EF4-FFF2-40B4-BE49-F238E27FC236}">
                  <a16:creationId xmlns:a16="http://schemas.microsoft.com/office/drawing/2014/main" id="{B1C5F9DD-621D-45ED-A8C2-9BD9CE7EA40C}"/>
                </a:ext>
              </a:extLst>
            </p:cNvPr>
            <p:cNvCxnSpPr>
              <a:cxnSpLocks noChangeShapeType="1"/>
              <a:stCxn id="7177" idx="0"/>
              <a:endCxn id="7195" idx="2"/>
            </p:cNvCxnSpPr>
            <p:nvPr/>
          </p:nvCxnSpPr>
          <p:spPr bwMode="auto">
            <a:xfrm flipV="1">
              <a:off x="928" y="1472"/>
              <a:ext cx="0" cy="794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sp>
          <p:nvSpPr>
            <p:cNvPr id="7197" name="Rectangle 44">
              <a:extLst>
                <a:ext uri="{FF2B5EF4-FFF2-40B4-BE49-F238E27FC236}">
                  <a16:creationId xmlns:a16="http://schemas.microsoft.com/office/drawing/2014/main" id="{AA52BCA0-7EEC-4C00-A4ED-0B806FE255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12" y="993"/>
              <a:ext cx="1344" cy="385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800"/>
                <a:t>Evolutionary relationship</a:t>
              </a:r>
              <a:endParaRPr lang="en-US" altLang="en-US" sz="1800" u="sng"/>
            </a:p>
          </p:txBody>
        </p:sp>
        <p:cxnSp>
          <p:nvCxnSpPr>
            <p:cNvPr id="7198" name="Straight Arrow Connector 89">
              <a:extLst>
                <a:ext uri="{FF2B5EF4-FFF2-40B4-BE49-F238E27FC236}">
                  <a16:creationId xmlns:a16="http://schemas.microsoft.com/office/drawing/2014/main" id="{B96EA7F7-253C-434C-B724-A3EA749E5C9B}"/>
                </a:ext>
              </a:extLst>
            </p:cNvPr>
            <p:cNvCxnSpPr>
              <a:cxnSpLocks noChangeShapeType="1"/>
              <a:stCxn id="7178" idx="0"/>
              <a:endCxn id="7197" idx="2"/>
            </p:cNvCxnSpPr>
            <p:nvPr/>
          </p:nvCxnSpPr>
          <p:spPr bwMode="auto">
            <a:xfrm rot="5400000" flipH="1" flipV="1">
              <a:off x="3956" y="1805"/>
              <a:ext cx="855" cy="2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7199" name="Straight Arrow Connector 91">
              <a:extLst>
                <a:ext uri="{FF2B5EF4-FFF2-40B4-BE49-F238E27FC236}">
                  <a16:creationId xmlns:a16="http://schemas.microsoft.com/office/drawing/2014/main" id="{4DB13DD5-657E-47E0-9F72-AC038F58DB0D}"/>
                </a:ext>
              </a:extLst>
            </p:cNvPr>
            <p:cNvCxnSpPr>
              <a:cxnSpLocks noChangeShapeType="1"/>
              <a:stCxn id="7195" idx="0"/>
              <a:endCxn id="7201" idx="1"/>
            </p:cNvCxnSpPr>
            <p:nvPr/>
          </p:nvCxnSpPr>
          <p:spPr bwMode="auto">
            <a:xfrm flipV="1">
              <a:off x="928" y="587"/>
              <a:ext cx="1303" cy="268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7200" name="Straight Arrow Connector 93">
              <a:extLst>
                <a:ext uri="{FF2B5EF4-FFF2-40B4-BE49-F238E27FC236}">
                  <a16:creationId xmlns:a16="http://schemas.microsoft.com/office/drawing/2014/main" id="{FB21AFAB-3AFA-4A16-8F3D-6866D5AEEFB0}"/>
                </a:ext>
              </a:extLst>
            </p:cNvPr>
            <p:cNvCxnSpPr>
              <a:cxnSpLocks noChangeShapeType="1"/>
              <a:stCxn id="7197" idx="0"/>
              <a:endCxn id="7201" idx="3"/>
            </p:cNvCxnSpPr>
            <p:nvPr/>
          </p:nvCxnSpPr>
          <p:spPr bwMode="auto">
            <a:xfrm rot="16200000" flipV="1">
              <a:off x="3461" y="70"/>
              <a:ext cx="406" cy="1440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sp>
          <p:nvSpPr>
            <p:cNvPr id="7201" name="Rectangle 95">
              <a:extLst>
                <a:ext uri="{FF2B5EF4-FFF2-40B4-BE49-F238E27FC236}">
                  <a16:creationId xmlns:a16="http://schemas.microsoft.com/office/drawing/2014/main" id="{1DCB89D7-5FB7-4737-AE13-2961888B3F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40" y="480"/>
              <a:ext cx="704" cy="214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endParaRPr lang="en-US" altLang="en-US" sz="1800" u="sng"/>
            </a:p>
          </p:txBody>
        </p:sp>
        <p:cxnSp>
          <p:nvCxnSpPr>
            <p:cNvPr id="7202" name="Straight Arrow Connector 99">
              <a:extLst>
                <a:ext uri="{FF2B5EF4-FFF2-40B4-BE49-F238E27FC236}">
                  <a16:creationId xmlns:a16="http://schemas.microsoft.com/office/drawing/2014/main" id="{D2E8E723-3320-435E-AD4D-BC73AC8D22AA}"/>
                </a:ext>
              </a:extLst>
            </p:cNvPr>
            <p:cNvCxnSpPr>
              <a:cxnSpLocks noChangeShapeType="1"/>
              <a:stCxn id="7187" idx="2"/>
              <a:endCxn id="7203" idx="0"/>
            </p:cNvCxnSpPr>
            <p:nvPr/>
          </p:nvCxnSpPr>
          <p:spPr bwMode="auto">
            <a:xfrm>
              <a:off x="2688" y="3866"/>
              <a:ext cx="24" cy="110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sp>
          <p:nvSpPr>
            <p:cNvPr id="7203" name="Rectangle 44">
              <a:extLst>
                <a:ext uri="{FF2B5EF4-FFF2-40B4-BE49-F238E27FC236}">
                  <a16:creationId xmlns:a16="http://schemas.microsoft.com/office/drawing/2014/main" id="{442A2C25-F21D-48F4-97AA-6E65F7A48A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0" y="3985"/>
              <a:ext cx="1584" cy="299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600"/>
                <a:t>Discovered by McClintok</a:t>
              </a:r>
              <a:endParaRPr lang="en-US" altLang="en-US" sz="1600" u="sng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971E126-EF22-432F-A6E5-5C33133DBF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7158038" cy="741363"/>
          </a:xfrm>
        </p:spPr>
        <p:txBody>
          <a:bodyPr/>
          <a:lstStyle/>
          <a:p>
            <a:r>
              <a:rPr lang="en-US" altLang="en-US" sz="3600"/>
              <a:t>Genomes and Proteomes Key</a:t>
            </a:r>
          </a:p>
        </p:txBody>
      </p:sp>
      <p:sp>
        <p:nvSpPr>
          <p:cNvPr id="8195" name="Rectangle 44">
            <a:extLst>
              <a:ext uri="{FF2B5EF4-FFF2-40B4-BE49-F238E27FC236}">
                <a16:creationId xmlns:a16="http://schemas.microsoft.com/office/drawing/2014/main" id="{2D412CF9-9CD6-4381-9309-FDA2A2BCAE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73400" y="2609850"/>
            <a:ext cx="2108200" cy="3429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800"/>
              <a:t>Genome = </a:t>
            </a:r>
            <a:r>
              <a:rPr lang="en-US" altLang="en-US" sz="1800" u="sng"/>
              <a:t>H</a:t>
            </a:r>
          </a:p>
        </p:txBody>
      </p:sp>
      <p:sp>
        <p:nvSpPr>
          <p:cNvPr id="8196" name="Rectangle 95">
            <a:extLst>
              <a:ext uri="{FF2B5EF4-FFF2-40B4-BE49-F238E27FC236}">
                <a16:creationId xmlns:a16="http://schemas.microsoft.com/office/drawing/2014/main" id="{41675F98-5F40-4A80-AEC7-3280F2B074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44700" y="4602163"/>
            <a:ext cx="1104900" cy="549275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600"/>
              <a:t>Shape = </a:t>
            </a:r>
            <a:r>
              <a:rPr lang="en-US" altLang="en-US" sz="1600" u="sng"/>
              <a:t>B</a:t>
            </a:r>
          </a:p>
        </p:txBody>
      </p:sp>
      <p:sp>
        <p:nvSpPr>
          <p:cNvPr id="8197" name="Rectangle 44">
            <a:extLst>
              <a:ext uri="{FF2B5EF4-FFF2-40B4-BE49-F238E27FC236}">
                <a16:creationId xmlns:a16="http://schemas.microsoft.com/office/drawing/2014/main" id="{58EBE439-8995-4865-A9FF-D6F55DE2ED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73400" y="1509713"/>
            <a:ext cx="2108200" cy="687388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800"/>
              <a:t>Study of proteins= </a:t>
            </a:r>
            <a:r>
              <a:rPr lang="en-US" altLang="en-US" sz="1800" u="sng"/>
              <a:t>I</a:t>
            </a:r>
          </a:p>
        </p:txBody>
      </p:sp>
      <p:sp>
        <p:nvSpPr>
          <p:cNvPr id="8198" name="Rectangle 44">
            <a:extLst>
              <a:ext uri="{FF2B5EF4-FFF2-40B4-BE49-F238E27FC236}">
                <a16:creationId xmlns:a16="http://schemas.microsoft.com/office/drawing/2014/main" id="{39385D56-5285-49DF-B13B-582DAE9181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73400" y="3433763"/>
            <a:ext cx="2108200" cy="549275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800"/>
              <a:t>bioinformatics= </a:t>
            </a:r>
            <a:r>
              <a:rPr lang="en-US" altLang="en-US" sz="1800" u="sng"/>
              <a:t>J</a:t>
            </a:r>
          </a:p>
        </p:txBody>
      </p:sp>
      <p:cxnSp>
        <p:nvCxnSpPr>
          <p:cNvPr id="8199" name="Straight Arrow Connector 36">
            <a:extLst>
              <a:ext uri="{FF2B5EF4-FFF2-40B4-BE49-F238E27FC236}">
                <a16:creationId xmlns:a16="http://schemas.microsoft.com/office/drawing/2014/main" id="{1F687C6B-DEB4-41AF-92C2-B21E3EE26136}"/>
              </a:ext>
            </a:extLst>
          </p:cNvPr>
          <p:cNvCxnSpPr>
            <a:cxnSpLocks noChangeShapeType="1"/>
            <a:stCxn id="8195" idx="1"/>
            <a:endCxn id="8201" idx="0"/>
          </p:cNvCxnSpPr>
          <p:nvPr/>
        </p:nvCxnSpPr>
        <p:spPr bwMode="auto">
          <a:xfrm flipH="1">
            <a:off x="1485900" y="2781300"/>
            <a:ext cx="1573213" cy="776288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8200" name="Straight Arrow Connector 38">
            <a:extLst>
              <a:ext uri="{FF2B5EF4-FFF2-40B4-BE49-F238E27FC236}">
                <a16:creationId xmlns:a16="http://schemas.microsoft.com/office/drawing/2014/main" id="{1E6E691E-7110-4BE4-BF80-3DFC467724EF}"/>
              </a:ext>
            </a:extLst>
          </p:cNvPr>
          <p:cNvCxnSpPr>
            <a:cxnSpLocks noChangeShapeType="1"/>
            <a:stCxn id="8195" idx="3"/>
            <a:endCxn id="8202" idx="0"/>
          </p:cNvCxnSpPr>
          <p:nvPr/>
        </p:nvCxnSpPr>
        <p:spPr bwMode="auto">
          <a:xfrm>
            <a:off x="5195888" y="2781300"/>
            <a:ext cx="1776412" cy="70802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8201" name="Rectangle 44">
            <a:extLst>
              <a:ext uri="{FF2B5EF4-FFF2-40B4-BE49-F238E27FC236}">
                <a16:creationId xmlns:a16="http://schemas.microsoft.com/office/drawing/2014/main" id="{39BBC1C3-4DA0-4E92-B0CF-D0779B70FC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800" y="3571875"/>
            <a:ext cx="2108200" cy="3429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800"/>
              <a:t>Prokaryotes</a:t>
            </a:r>
            <a:endParaRPr lang="en-US" altLang="en-US" sz="1800" u="sng"/>
          </a:p>
        </p:txBody>
      </p:sp>
      <p:sp>
        <p:nvSpPr>
          <p:cNvPr id="8202" name="Rectangle 44">
            <a:extLst>
              <a:ext uri="{FF2B5EF4-FFF2-40B4-BE49-F238E27FC236}">
                <a16:creationId xmlns:a16="http://schemas.microsoft.com/office/drawing/2014/main" id="{6F04AE90-A8F1-45B6-BFCA-6FF1F1FEDE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18200" y="3503613"/>
            <a:ext cx="2108200" cy="3429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800" u="sng"/>
              <a:t>A</a:t>
            </a:r>
          </a:p>
        </p:txBody>
      </p:sp>
      <p:cxnSp>
        <p:nvCxnSpPr>
          <p:cNvPr id="8203" name="Straight Arrow Connector 44">
            <a:extLst>
              <a:ext uri="{FF2B5EF4-FFF2-40B4-BE49-F238E27FC236}">
                <a16:creationId xmlns:a16="http://schemas.microsoft.com/office/drawing/2014/main" id="{10262CE7-DCB4-4391-B3F5-36C6439B7FE0}"/>
              </a:ext>
            </a:extLst>
          </p:cNvPr>
          <p:cNvCxnSpPr>
            <a:cxnSpLocks noChangeShapeType="1"/>
            <a:stCxn id="8201" idx="2"/>
          </p:cNvCxnSpPr>
          <p:nvPr/>
        </p:nvCxnSpPr>
        <p:spPr bwMode="auto">
          <a:xfrm rot="5400000">
            <a:off x="676275" y="3875088"/>
            <a:ext cx="755650" cy="8636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8204" name="Straight Arrow Connector 46">
            <a:extLst>
              <a:ext uri="{FF2B5EF4-FFF2-40B4-BE49-F238E27FC236}">
                <a16:creationId xmlns:a16="http://schemas.microsoft.com/office/drawing/2014/main" id="{1E045A60-DBBE-463D-BC4B-AF7B5D61E513}"/>
              </a:ext>
            </a:extLst>
          </p:cNvPr>
          <p:cNvCxnSpPr>
            <a:cxnSpLocks noChangeShapeType="1"/>
            <a:stCxn id="8201" idx="2"/>
            <a:endCxn id="8196" idx="0"/>
          </p:cNvCxnSpPr>
          <p:nvPr/>
        </p:nvCxnSpPr>
        <p:spPr bwMode="auto">
          <a:xfrm>
            <a:off x="1485900" y="3929063"/>
            <a:ext cx="1111250" cy="658812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8205" name="Rectangle 95">
            <a:extLst>
              <a:ext uri="{FF2B5EF4-FFF2-40B4-BE49-F238E27FC236}">
                <a16:creationId xmlns:a16="http://schemas.microsoft.com/office/drawing/2014/main" id="{E140A1F7-5A29-4559-BAD2-2774ED4C82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463" y="4602163"/>
            <a:ext cx="1404937" cy="579437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600"/>
              <a:t>Size = few  1000</a:t>
            </a:r>
          </a:p>
        </p:txBody>
      </p:sp>
      <p:sp>
        <p:nvSpPr>
          <p:cNvPr id="8206" name="Rectangle 95">
            <a:extLst>
              <a:ext uri="{FF2B5EF4-FFF2-40B4-BE49-F238E27FC236}">
                <a16:creationId xmlns:a16="http://schemas.microsoft.com/office/drawing/2014/main" id="{5A25CD1B-3B2C-484E-AE82-927A95B544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32650" y="4602163"/>
            <a:ext cx="1606550" cy="549275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600"/>
              <a:t>Size varies with spp</a:t>
            </a:r>
          </a:p>
        </p:txBody>
      </p:sp>
      <p:cxnSp>
        <p:nvCxnSpPr>
          <p:cNvPr id="8207" name="Straight Arrow Connector 54">
            <a:extLst>
              <a:ext uri="{FF2B5EF4-FFF2-40B4-BE49-F238E27FC236}">
                <a16:creationId xmlns:a16="http://schemas.microsoft.com/office/drawing/2014/main" id="{4B08E5A7-9B03-44DA-9806-A8222F4053BD}"/>
              </a:ext>
            </a:extLst>
          </p:cNvPr>
          <p:cNvCxnSpPr>
            <a:cxnSpLocks noChangeShapeType="1"/>
            <a:stCxn id="8202" idx="2"/>
          </p:cNvCxnSpPr>
          <p:nvPr/>
        </p:nvCxnSpPr>
        <p:spPr bwMode="auto">
          <a:xfrm rot="5400000">
            <a:off x="6128543" y="3840957"/>
            <a:ext cx="823913" cy="8636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8208" name="Straight Arrow Connector 55">
            <a:extLst>
              <a:ext uri="{FF2B5EF4-FFF2-40B4-BE49-F238E27FC236}">
                <a16:creationId xmlns:a16="http://schemas.microsoft.com/office/drawing/2014/main" id="{BEB01D22-BE51-4AD9-B9A2-066DD5CFD6A0}"/>
              </a:ext>
            </a:extLst>
          </p:cNvPr>
          <p:cNvCxnSpPr>
            <a:cxnSpLocks noChangeShapeType="1"/>
            <a:stCxn id="8202" idx="2"/>
            <a:endCxn id="8206" idx="0"/>
          </p:cNvCxnSpPr>
          <p:nvPr/>
        </p:nvCxnSpPr>
        <p:spPr bwMode="auto">
          <a:xfrm>
            <a:off x="6972300" y="3860800"/>
            <a:ext cx="1063625" cy="7270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8209" name="Rectangle 95">
            <a:extLst>
              <a:ext uri="{FF2B5EF4-FFF2-40B4-BE49-F238E27FC236}">
                <a16:creationId xmlns:a16="http://schemas.microsoft.com/office/drawing/2014/main" id="{63A7DE71-AF61-4FDF-A6AE-0033DD65ED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03863" y="4602163"/>
            <a:ext cx="1404937" cy="481012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600"/>
              <a:t>Shape = </a:t>
            </a:r>
            <a:r>
              <a:rPr lang="en-US" altLang="en-US" sz="1600" u="sng"/>
              <a:t>D</a:t>
            </a:r>
          </a:p>
        </p:txBody>
      </p:sp>
      <p:cxnSp>
        <p:nvCxnSpPr>
          <p:cNvPr id="8210" name="Straight Arrow Connector 65">
            <a:extLst>
              <a:ext uri="{FF2B5EF4-FFF2-40B4-BE49-F238E27FC236}">
                <a16:creationId xmlns:a16="http://schemas.microsoft.com/office/drawing/2014/main" id="{69034309-B249-430D-8A67-9032D7542793}"/>
              </a:ext>
            </a:extLst>
          </p:cNvPr>
          <p:cNvCxnSpPr>
            <a:cxnSpLocks noChangeShapeType="1"/>
            <a:stCxn id="8196" idx="2"/>
            <a:endCxn id="8211" idx="0"/>
          </p:cNvCxnSpPr>
          <p:nvPr/>
        </p:nvCxnSpPr>
        <p:spPr bwMode="auto">
          <a:xfrm>
            <a:off x="2597150" y="5165725"/>
            <a:ext cx="1679575" cy="246063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8211" name="Rectangle 95">
            <a:extLst>
              <a:ext uri="{FF2B5EF4-FFF2-40B4-BE49-F238E27FC236}">
                <a16:creationId xmlns:a16="http://schemas.microsoft.com/office/drawing/2014/main" id="{1F18126D-99FC-49F7-B98C-972237E95B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73463" y="5426075"/>
            <a:ext cx="1404937" cy="687388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600"/>
              <a:t>Both contain = </a:t>
            </a:r>
            <a:r>
              <a:rPr lang="en-US" altLang="en-US" sz="1600" u="sng"/>
              <a:t>E</a:t>
            </a:r>
          </a:p>
        </p:txBody>
      </p:sp>
      <p:cxnSp>
        <p:nvCxnSpPr>
          <p:cNvPr id="8212" name="Straight Arrow Connector 68">
            <a:extLst>
              <a:ext uri="{FF2B5EF4-FFF2-40B4-BE49-F238E27FC236}">
                <a16:creationId xmlns:a16="http://schemas.microsoft.com/office/drawing/2014/main" id="{22A0C63A-F900-4A7C-8134-4895F928742F}"/>
              </a:ext>
            </a:extLst>
          </p:cNvPr>
          <p:cNvCxnSpPr>
            <a:cxnSpLocks noChangeShapeType="1"/>
            <a:stCxn id="8209" idx="2"/>
            <a:endCxn id="8211" idx="0"/>
          </p:cNvCxnSpPr>
          <p:nvPr/>
        </p:nvCxnSpPr>
        <p:spPr bwMode="auto">
          <a:xfrm flipH="1">
            <a:off x="4276725" y="5097463"/>
            <a:ext cx="1930400" cy="31432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8213" name="Rectangle 95">
            <a:extLst>
              <a:ext uri="{FF2B5EF4-FFF2-40B4-BE49-F238E27FC236}">
                <a16:creationId xmlns:a16="http://schemas.microsoft.com/office/drawing/2014/main" id="{38E0EC28-4813-4458-A67B-FD5933ECF0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32663" y="5426075"/>
            <a:ext cx="1404937" cy="550863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600"/>
              <a:t>Because = </a:t>
            </a:r>
            <a:r>
              <a:rPr lang="en-US" altLang="en-US" sz="1600" u="sng"/>
              <a:t>F</a:t>
            </a:r>
          </a:p>
        </p:txBody>
      </p:sp>
      <p:sp>
        <p:nvSpPr>
          <p:cNvPr id="8214" name="Rectangle 95">
            <a:extLst>
              <a:ext uri="{FF2B5EF4-FFF2-40B4-BE49-F238E27FC236}">
                <a16:creationId xmlns:a16="http://schemas.microsoft.com/office/drawing/2014/main" id="{4D4E43D5-6602-4B14-9F46-44A4712298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32663" y="6251575"/>
            <a:ext cx="1404937" cy="549275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600"/>
              <a:t>Makes up = </a:t>
            </a:r>
            <a:r>
              <a:rPr lang="en-US" altLang="en-US" sz="1600" u="sng"/>
              <a:t>G</a:t>
            </a:r>
          </a:p>
        </p:txBody>
      </p:sp>
      <p:cxnSp>
        <p:nvCxnSpPr>
          <p:cNvPr id="8215" name="Straight Arrow Connector 75">
            <a:extLst>
              <a:ext uri="{FF2B5EF4-FFF2-40B4-BE49-F238E27FC236}">
                <a16:creationId xmlns:a16="http://schemas.microsoft.com/office/drawing/2014/main" id="{3532A7F5-C67C-4A17-9014-0DD487DE04E8}"/>
              </a:ext>
            </a:extLst>
          </p:cNvPr>
          <p:cNvCxnSpPr>
            <a:cxnSpLocks noChangeShapeType="1"/>
            <a:stCxn id="8206" idx="2"/>
            <a:endCxn id="8213" idx="0"/>
          </p:cNvCxnSpPr>
          <p:nvPr/>
        </p:nvCxnSpPr>
        <p:spPr bwMode="auto">
          <a:xfrm>
            <a:off x="8035925" y="5165725"/>
            <a:ext cx="0" cy="246063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8216" name="Straight Arrow Connector 77">
            <a:extLst>
              <a:ext uri="{FF2B5EF4-FFF2-40B4-BE49-F238E27FC236}">
                <a16:creationId xmlns:a16="http://schemas.microsoft.com/office/drawing/2014/main" id="{557822D4-2D15-484B-B6B0-B0A97D80B698}"/>
              </a:ext>
            </a:extLst>
          </p:cNvPr>
          <p:cNvCxnSpPr>
            <a:cxnSpLocks noChangeShapeType="1"/>
            <a:stCxn id="8213" idx="2"/>
            <a:endCxn id="8214" idx="0"/>
          </p:cNvCxnSpPr>
          <p:nvPr/>
        </p:nvCxnSpPr>
        <p:spPr bwMode="auto">
          <a:xfrm>
            <a:off x="8035925" y="5991225"/>
            <a:ext cx="0" cy="246063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8217" name="Straight Connector 79">
            <a:extLst>
              <a:ext uri="{FF2B5EF4-FFF2-40B4-BE49-F238E27FC236}">
                <a16:creationId xmlns:a16="http://schemas.microsoft.com/office/drawing/2014/main" id="{1BE564D3-9AD7-48A3-ABDA-383C8959A618}"/>
              </a:ext>
            </a:extLst>
          </p:cNvPr>
          <p:cNvCxnSpPr>
            <a:cxnSpLocks noChangeShapeType="1"/>
            <a:stCxn id="8195" idx="0"/>
            <a:endCxn id="8197" idx="2"/>
          </p:cNvCxnSpPr>
          <p:nvPr/>
        </p:nvCxnSpPr>
        <p:spPr bwMode="auto">
          <a:xfrm flipV="1">
            <a:off x="4127500" y="2197101"/>
            <a:ext cx="0" cy="412749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8218" name="Straight Connector 81">
            <a:extLst>
              <a:ext uri="{FF2B5EF4-FFF2-40B4-BE49-F238E27FC236}">
                <a16:creationId xmlns:a16="http://schemas.microsoft.com/office/drawing/2014/main" id="{94A98E42-7AB9-4D7F-831E-F54FE0FA9159}"/>
              </a:ext>
            </a:extLst>
          </p:cNvPr>
          <p:cNvCxnSpPr>
            <a:cxnSpLocks noChangeShapeType="1"/>
            <a:stCxn id="8195" idx="2"/>
            <a:endCxn id="8198" idx="0"/>
          </p:cNvCxnSpPr>
          <p:nvPr/>
        </p:nvCxnSpPr>
        <p:spPr bwMode="auto">
          <a:xfrm>
            <a:off x="4127500" y="2967038"/>
            <a:ext cx="0" cy="452437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8219" name="Rectangle 44">
            <a:extLst>
              <a:ext uri="{FF2B5EF4-FFF2-40B4-BE49-F238E27FC236}">
                <a16:creationId xmlns:a16="http://schemas.microsoft.com/office/drawing/2014/main" id="{1C30D555-D562-4E5C-BCF8-A115464BC1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800" y="1371600"/>
            <a:ext cx="2108200" cy="893763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800"/>
              <a:t>Study to help understand larger org</a:t>
            </a:r>
            <a:endParaRPr lang="en-US" altLang="en-US" sz="1800" u="sng"/>
          </a:p>
        </p:txBody>
      </p:sp>
      <p:cxnSp>
        <p:nvCxnSpPr>
          <p:cNvPr id="8220" name="Straight Arrow Connector 84">
            <a:extLst>
              <a:ext uri="{FF2B5EF4-FFF2-40B4-BE49-F238E27FC236}">
                <a16:creationId xmlns:a16="http://schemas.microsoft.com/office/drawing/2014/main" id="{DA6F2024-1E5A-4BFE-BA42-9216B82E5375}"/>
              </a:ext>
            </a:extLst>
          </p:cNvPr>
          <p:cNvCxnSpPr>
            <a:cxnSpLocks noChangeShapeType="1"/>
            <a:stCxn id="8201" idx="0"/>
            <a:endCxn id="8219" idx="2"/>
          </p:cNvCxnSpPr>
          <p:nvPr/>
        </p:nvCxnSpPr>
        <p:spPr bwMode="auto">
          <a:xfrm flipV="1">
            <a:off x="1485900" y="2279650"/>
            <a:ext cx="0" cy="1277938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8221" name="Rectangle 44">
            <a:extLst>
              <a:ext uri="{FF2B5EF4-FFF2-40B4-BE49-F238E27FC236}">
                <a16:creationId xmlns:a16="http://schemas.microsoft.com/office/drawing/2014/main" id="{EDA77C32-F83B-4BBC-B083-E133C5BD6A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18200" y="1509713"/>
            <a:ext cx="2108200" cy="619125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800"/>
              <a:t>Evolutionary relationship</a:t>
            </a:r>
            <a:endParaRPr lang="en-US" altLang="en-US" sz="1800" u="sng"/>
          </a:p>
        </p:txBody>
      </p:sp>
      <p:cxnSp>
        <p:nvCxnSpPr>
          <p:cNvPr id="8222" name="Straight Arrow Connector 89">
            <a:extLst>
              <a:ext uri="{FF2B5EF4-FFF2-40B4-BE49-F238E27FC236}">
                <a16:creationId xmlns:a16="http://schemas.microsoft.com/office/drawing/2014/main" id="{1B98F3C8-054D-4669-AF5B-E3D61CBD2C00}"/>
              </a:ext>
            </a:extLst>
          </p:cNvPr>
          <p:cNvCxnSpPr>
            <a:cxnSpLocks noChangeShapeType="1"/>
            <a:stCxn id="8202" idx="0"/>
            <a:endCxn id="8221" idx="2"/>
          </p:cNvCxnSpPr>
          <p:nvPr/>
        </p:nvCxnSpPr>
        <p:spPr bwMode="auto">
          <a:xfrm flipV="1">
            <a:off x="6972300" y="2143125"/>
            <a:ext cx="0" cy="13462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8223" name="Straight Arrow Connector 91">
            <a:extLst>
              <a:ext uri="{FF2B5EF4-FFF2-40B4-BE49-F238E27FC236}">
                <a16:creationId xmlns:a16="http://schemas.microsoft.com/office/drawing/2014/main" id="{9C720696-96D7-4F99-882E-CC19E056261D}"/>
              </a:ext>
            </a:extLst>
          </p:cNvPr>
          <p:cNvCxnSpPr>
            <a:cxnSpLocks noChangeShapeType="1"/>
            <a:stCxn id="8219" idx="0"/>
            <a:endCxn id="8225" idx="1"/>
          </p:cNvCxnSpPr>
          <p:nvPr/>
        </p:nvCxnSpPr>
        <p:spPr bwMode="auto">
          <a:xfrm flipV="1">
            <a:off x="1485900" y="857250"/>
            <a:ext cx="2068513" cy="500063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8224" name="Straight Arrow Connector 93">
            <a:extLst>
              <a:ext uri="{FF2B5EF4-FFF2-40B4-BE49-F238E27FC236}">
                <a16:creationId xmlns:a16="http://schemas.microsoft.com/office/drawing/2014/main" id="{0BCB3F7E-0A78-4BA4-8261-526F851D11A7}"/>
              </a:ext>
            </a:extLst>
          </p:cNvPr>
          <p:cNvCxnSpPr>
            <a:cxnSpLocks noChangeShapeType="1"/>
            <a:stCxn id="8221" idx="0"/>
            <a:endCxn id="8225" idx="3"/>
          </p:cNvCxnSpPr>
          <p:nvPr/>
        </p:nvCxnSpPr>
        <p:spPr bwMode="auto">
          <a:xfrm flipH="1" flipV="1">
            <a:off x="4687888" y="857250"/>
            <a:ext cx="2284412" cy="638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8225" name="Rectangle 95">
            <a:extLst>
              <a:ext uri="{FF2B5EF4-FFF2-40B4-BE49-F238E27FC236}">
                <a16:creationId xmlns:a16="http://schemas.microsoft.com/office/drawing/2014/main" id="{1F3A46D1-F78D-4FCA-804D-2E7DAF0B8E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68700" y="685800"/>
            <a:ext cx="1104900" cy="3429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800" u="sng"/>
              <a:t>C</a:t>
            </a:r>
          </a:p>
        </p:txBody>
      </p:sp>
      <p:cxnSp>
        <p:nvCxnSpPr>
          <p:cNvPr id="8226" name="Straight Arrow Connector 35">
            <a:extLst>
              <a:ext uri="{FF2B5EF4-FFF2-40B4-BE49-F238E27FC236}">
                <a16:creationId xmlns:a16="http://schemas.microsoft.com/office/drawing/2014/main" id="{2C95183F-62F4-45F0-9668-4226522D1BA2}"/>
              </a:ext>
            </a:extLst>
          </p:cNvPr>
          <p:cNvCxnSpPr>
            <a:cxnSpLocks noChangeShapeType="1"/>
            <a:endCxn id="8227" idx="0"/>
          </p:cNvCxnSpPr>
          <p:nvPr/>
        </p:nvCxnSpPr>
        <p:spPr bwMode="auto">
          <a:xfrm rot="16200000" flipH="1">
            <a:off x="4252912" y="6176963"/>
            <a:ext cx="206375" cy="508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8227" name="Rectangle 44">
            <a:extLst>
              <a:ext uri="{FF2B5EF4-FFF2-40B4-BE49-F238E27FC236}">
                <a16:creationId xmlns:a16="http://schemas.microsoft.com/office/drawing/2014/main" id="{6A359C9C-484B-4C32-AFAC-90125787FD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24200" y="6319838"/>
            <a:ext cx="2514600" cy="481012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600"/>
              <a:t>Discovered by McClintok</a:t>
            </a:r>
            <a:endParaRPr lang="en-US" altLang="en-US" sz="1600" u="sng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9"/>
  <p:tag name="MMPROD_UIDATA" val="&lt;database version=&quot;7.0&quot;&gt;&lt;object type=&quot;1&quot; unique_id=&quot;10001&quot;&gt;&lt;object type=&quot;2&quot; unique_id=&quot;10162&quot;&gt;&lt;object type=&quot;3&quot; unique_id=&quot;10163&quot;&gt;&lt;property id=&quot;20148&quot; value=&quot;5&quot;/&gt;&lt;property id=&quot;20300&quot; value=&quot;Slide 1&quot;/&gt;&lt;property id=&quot;20307&quot; value=&quot;317&quot;/&gt;&lt;/object&gt;&lt;object type=&quot;3&quot; unique_id=&quot;10164&quot;&gt;&lt;property id=&quot;20148&quot; value=&quot;5&quot;/&gt;&lt;property id=&quot;20300&quot; value=&quot;Slide 2 - &amp;quot;Assessment&amp;quot;&quot;/&gt;&lt;property id=&quot;20307&quot; value=&quot;334&quot;/&gt;&lt;/object&gt;&lt;object type=&quot;3&quot; unique_id=&quot;10165&quot;&gt;&lt;property id=&quot;20148&quot; value=&quot;5&quot;/&gt;&lt;property id=&quot;20300&quot; value=&quot;Slide 3 - &amp;quot;Properties&amp;quot;&quot;/&gt;&lt;property id=&quot;20307&quot; value=&quot;330&quot;/&gt;&lt;/object&gt;&lt;object type=&quot;3&quot; unique_id=&quot;10166&quot;&gt;&lt;property id=&quot;20148&quot; value=&quot;5&quot;/&gt;&lt;property id=&quot;20300&quot; value=&quot;Slide 4 - &amp;quot;Properties&amp;quot;&quot;/&gt;&lt;property id=&quot;20307&quot; value=&quot;337&quot;/&gt;&lt;/object&gt;&lt;object type=&quot;3&quot; unique_id=&quot;10167&quot;&gt;&lt;property id=&quot;20148&quot; value=&quot;5&quot;/&gt;&lt;property id=&quot;20300&quot; value=&quot;Slide 5 - &amp;quot;Genomes and Proteomes &amp;quot;&quot;/&gt;&lt;property id=&quot;20307&quot; value=&quot;335&quot;/&gt;&lt;/object&gt;&lt;object type=&quot;3&quot; unique_id=&quot;10168&quot;&gt;&lt;property id=&quot;20148&quot; value=&quot;5&quot;/&gt;&lt;property id=&quot;20300&quot; value=&quot;Slide 6 - &amp;quot;Genomes and Proteomes Key&amp;quot;&quot;/&gt;&lt;property id=&quot;20307&quot; value=&quot;336&quot;/&gt;&lt;/object&gt;&lt;/object&gt;&lt;object type=&quot;8&quot; unique_id=&quot;10176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1_MHSGITemplate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1175</TotalTime>
  <Words>221</Words>
  <Application>Microsoft Office PowerPoint</Application>
  <PresentationFormat>On-screen Show (4:3)</PresentationFormat>
  <Paragraphs>52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Arial</vt:lpstr>
      <vt:lpstr>Wingdings</vt:lpstr>
      <vt:lpstr>ヒラギノ角ゴ Pro W3</vt:lpstr>
      <vt:lpstr>Symbol</vt:lpstr>
      <vt:lpstr>Tahoma</vt:lpstr>
      <vt:lpstr>Times New Roman</vt:lpstr>
      <vt:lpstr>Courier New</vt:lpstr>
      <vt:lpstr>Axis</vt:lpstr>
      <vt:lpstr>1_MHSGITemplate</vt:lpstr>
      <vt:lpstr>PowerPoint Presentation</vt:lpstr>
      <vt:lpstr>Assessment</vt:lpstr>
      <vt:lpstr>Properties</vt:lpstr>
      <vt:lpstr>Properties</vt:lpstr>
      <vt:lpstr>Genomes and Proteomes </vt:lpstr>
      <vt:lpstr>Genomes and Proteomes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173</cp:revision>
  <dcterms:created xsi:type="dcterms:W3CDTF">2005-04-19T02:46:41Z</dcterms:created>
  <dcterms:modified xsi:type="dcterms:W3CDTF">2019-04-29T16:06:01Z</dcterms:modified>
</cp:coreProperties>
</file>