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7"/>
  </p:notesMasterIdLst>
  <p:sldIdLst>
    <p:sldId id="317" r:id="rId2"/>
    <p:sldId id="333" r:id="rId3"/>
    <p:sldId id="330" r:id="rId4"/>
    <p:sldId id="334" r:id="rId5"/>
    <p:sldId id="335" r:id="rId6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57EB7195-8F6F-48EC-8D34-C1121C6363E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9075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5E6AAF2F-EFF0-4709-B484-EB7F7F7A0F4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6F2673E6-DCA1-46E8-8DAD-182CDC5F0BBB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49DA849A-A214-4A25-B24A-9E00922ADA6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0275" y="3330575"/>
            <a:ext cx="743585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40FCF816-5935-40AD-A96D-682A5F94F60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7975"/>
            <a:ext cx="4029075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657E6219-A32F-4E34-A42C-D4B093A5691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96B98C1-595F-440E-8022-E22829AF1EB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48886750-D970-4974-82D3-16E1CF6DFC5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482B685-389B-4570-8B76-C04F8D9BE528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8AB80708-BFA7-4CD1-ABFC-E5BD375735F1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120FB655-3287-408F-B2E5-B0B58A012C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0F688C78-6E74-4147-AF84-B1AA18A82CA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1AE6F001-8C34-478E-A853-0E92E556DB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B6FCF1B3-30C5-46B0-8854-334064F211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0BAE85B-26CB-4566-9CC1-2564345A7292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730C5CF1-6DB1-42A9-92A4-97668CCC93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BBCC6059-0AB5-4C70-825B-CB1FAF750D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BBE4D3BF-41D0-400E-A0C3-97275BA0CC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325422D-2CC3-4BC0-BDC2-6B8BD76F980F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2216EAF-D038-48CA-907D-7C2868AE2BF0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C44180-5775-42F0-ACEA-E51816B92E98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6" name="Picture 3" descr="MHE-red-RGB-email-logo.png">
            <a:extLst>
              <a:ext uri="{FF2B5EF4-FFF2-40B4-BE49-F238E27FC236}">
                <a16:creationId xmlns:a16="http://schemas.microsoft.com/office/drawing/2014/main" id="{DC5039A3-1551-4F6F-BCB7-4459CCD09B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714500" y="4775200"/>
            <a:ext cx="4229100" cy="2540000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51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628650" y="1924051"/>
            <a:ext cx="5314950" cy="21336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2321F0C9-56CB-4BE9-BB4F-97AB5367CE8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4C28E0F6-4011-4F9A-8D41-D51F03DCA4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1D10420C-0BF3-494D-8212-58031DD93C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399D851-4E36-494F-A442-38A62BE1350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0443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E6BEF5E-4529-4782-BC76-B5AE0220DF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2601125-27C2-4CAD-88EC-1CB36408A46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0F2943F-5BF2-4521-9563-FED4FD5B75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D3A177-DBCD-4A0D-85C8-AB86C01563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7348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2F638DC-EE47-4199-BC27-AFB6304532D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FB3433F-5517-4F6F-AC2B-B936DC4A00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10A9184-F928-4548-95E5-C49A3DCD5E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68BC38-4590-4160-B542-C09721DFCDE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7115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C0F29E6-2935-47D8-8612-62F7C439638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A419402-0D4B-4880-AA4E-558F4C9B2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4FF9198-07B6-4D4D-908A-A494B1BD26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53011C-53FA-4503-9DF8-6EA38A28BD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647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E68905C-38C6-4C73-96EC-75B4C1D976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4E1D5FA-454B-43C9-BEB9-31D617628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07B8F1C-03A3-49ED-9F24-D12BC86A81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F72441-3C79-414A-B3AE-7AE9F6E9A6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5724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E18E7A0-B32D-4A80-A271-D18DBAEB2B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3FF7F6B-2CC9-434C-8222-D5943480890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F577A0C1-815E-4122-BD80-41E6F78858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1B4372-E6FB-4B0B-90AD-562A7491DC7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6892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33D678-1A34-4F49-9B7B-3605BDB8FC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608D2E1-487E-44B4-B8A6-B9612B46954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1089A8E-005C-490D-A2F6-B2D12EE733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F195E1-586E-44C9-9901-F2F39612422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2393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2C32A04C-613F-4CC0-BC0F-292F5D6CC4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34A1004-7050-41BC-BFD1-9D174F59ED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D47ECC97-7D85-4C42-B4AF-A1C2AA7E54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D8F246-688E-4FFE-B008-45E9FE5F06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48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C461E83D-4F20-4CC9-BD48-5D1DFA4F030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CAF3A029-F055-4975-832B-4888E483B9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A702D541-ED7E-4A53-899F-1067AB5DA0B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78859F-E93F-446C-ACAC-82CEB19993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4499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FE93E56-03AB-4D06-9186-5161A64C658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24DA4C29-9B8C-42DB-96BA-4D20F9DD4B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E73B6CC0-FCE7-4F9D-88CC-AE91D93F99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2C9E00-E019-4D65-B639-1AE0F0F1F18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4792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12ECAC6-BAE0-4348-BB30-C2B3CB48E6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5BE93A9-2FD2-431C-A1CE-DBBB8FB1A0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1D3506A5-67BD-4C99-B2CF-4692070AA2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9AB91C-028A-4187-9B2A-248F1AF375D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6499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E418314-8F08-44B8-A9E4-0EC9F3A10F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C985799E-5D86-47B4-88BA-F5852F463C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65A0C2B-B288-4989-9E92-AE7032F325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2A400E8-B2C9-4F0F-A8D2-DA2432FC7A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7226ED8C-3F92-42B5-ADCC-A01511529DE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CA6C590E-D4DF-4B81-9CB5-2631C9C9573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638BA261-A721-4966-9C7E-418C501FE2C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B9F5439F-FC79-434C-A3B8-74CE1F02EFD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32E77469-E14C-44BD-B41A-F5139BC39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2147483647 w 1000"/>
              <a:gd name="T1" fmla="*/ 2147483647 h 1000"/>
              <a:gd name="T2" fmla="*/ 0 w 1000"/>
              <a:gd name="T3" fmla="*/ 2147483647 h 1000"/>
              <a:gd name="T4" fmla="*/ 0 w 1000"/>
              <a:gd name="T5" fmla="*/ 0 h 1000"/>
              <a:gd name="T6" fmla="*/ 2147483647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ACA88AD6-E9DF-46FB-978F-8C2A585D3A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Text Box 35">
            <a:extLst>
              <a:ext uri="{FF2B5EF4-FFF2-40B4-BE49-F238E27FC236}">
                <a16:creationId xmlns:a16="http://schemas.microsoft.com/office/drawing/2014/main" id="{42EB3D76-9128-44E5-A823-534D73A2C11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6B9094D1-B4C4-404D-953E-178630109ABA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2">
            <a:extLst>
              <a:ext uri="{FF2B5EF4-FFF2-40B4-BE49-F238E27FC236}">
                <a16:creationId xmlns:a16="http://schemas.microsoft.com/office/drawing/2014/main" id="{0FFB4BA0-BBEA-4F47-A479-B893FF702B1D}"/>
              </a:ext>
            </a:extLst>
          </p:cNvPr>
          <p:cNvSpPr>
            <a:spLocks/>
          </p:cNvSpPr>
          <p:nvPr/>
        </p:nvSpPr>
        <p:spPr bwMode="auto">
          <a:xfrm>
            <a:off x="0" y="2130425"/>
            <a:ext cx="9144000" cy="183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/>
              <a:t>			CONCEPT MAP</a:t>
            </a:r>
            <a:br>
              <a:rPr lang="en-US" altLang="en-US" sz="3600" b="1" dirty="0"/>
            </a:br>
            <a:br>
              <a:rPr lang="en-US" altLang="en-US" sz="3600" b="1" dirty="0"/>
            </a:br>
            <a:r>
              <a:rPr lang="en-US" altLang="en-US" sz="3600" b="1" dirty="0"/>
              <a:t>		Genome Evolution Polyploidy</a:t>
            </a:r>
          </a:p>
        </p:txBody>
      </p:sp>
      <p:sp>
        <p:nvSpPr>
          <p:cNvPr id="3075" name="Text Box 4">
            <a:extLst>
              <a:ext uri="{FF2B5EF4-FFF2-40B4-BE49-F238E27FC236}">
                <a16:creationId xmlns:a16="http://schemas.microsoft.com/office/drawing/2014/main" id="{BD6B9C48-7FE5-4810-8F6C-40E8F0ADAE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1338" y="6600825"/>
            <a:ext cx="5656262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0E18DABC-A0EC-467E-854A-0D0F73417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7071456F-ACDD-4EE9-A724-21D7CF3205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4D3166B6-1DD7-46B3-B2B6-B1D70056B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0694C0F0-8E2A-493C-844D-0D247B9B2C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C6420389-01C5-47AA-AC2E-B3FD2EF4D5C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4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200"/>
              <a:t>Polyploidy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EC8DB450-69D6-4421-8732-5DE72BD3F5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813175"/>
            <a:ext cx="386080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Cross pollination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Genotype AB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Genotype ABC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Genotype CC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Genotype BB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Meiosis error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Genotype AA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Hybridization event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Genotype AABB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Genotype AABBCC</a:t>
            </a:r>
          </a:p>
          <a:p>
            <a:pPr lvl="1">
              <a:buFontTx/>
              <a:buAutoNum type="alphaLcPeriod"/>
            </a:pPr>
            <a:endParaRPr lang="en-US" altLang="en-US" sz="17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8" name="Oval 672">
            <a:extLst>
              <a:ext uri="{FF2B5EF4-FFF2-40B4-BE49-F238E27FC236}">
                <a16:creationId xmlns:a16="http://schemas.microsoft.com/office/drawing/2014/main" id="{65126BF2-B646-453B-864F-884160F6E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4400" y="2041525"/>
            <a:ext cx="2438400" cy="8128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49" name="Oval 489">
            <a:extLst>
              <a:ext uri="{FF2B5EF4-FFF2-40B4-BE49-F238E27FC236}">
                <a16:creationId xmlns:a16="http://schemas.microsoft.com/office/drawing/2014/main" id="{BFA04C02-DDF7-4943-A80E-EA575A9A73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9200" y="3057525"/>
            <a:ext cx="2235200" cy="74612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50" name="Oval 489">
            <a:extLst>
              <a:ext uri="{FF2B5EF4-FFF2-40B4-BE49-F238E27FC236}">
                <a16:creationId xmlns:a16="http://schemas.microsoft.com/office/drawing/2014/main" id="{3F56E9A0-5094-43E9-B781-14CB7A701D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0800" y="685800"/>
            <a:ext cx="2336800" cy="881063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51" name="Oval 630">
            <a:extLst>
              <a:ext uri="{FF2B5EF4-FFF2-40B4-BE49-F238E27FC236}">
                <a16:creationId xmlns:a16="http://schemas.microsoft.com/office/drawing/2014/main" id="{074DA8E2-3A44-4D9B-AB6B-31B3198898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9200" y="3057525"/>
            <a:ext cx="2133600" cy="98107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52" name="Straight Connector 676">
            <a:extLst>
              <a:ext uri="{FF2B5EF4-FFF2-40B4-BE49-F238E27FC236}">
                <a16:creationId xmlns:a16="http://schemas.microsoft.com/office/drawing/2014/main" id="{6B340BF5-38EC-4F7D-9B3C-76F5DA78E5C4}"/>
              </a:ext>
            </a:extLst>
          </p:cNvPr>
          <p:cNvCxnSpPr>
            <a:cxnSpLocks noChangeShapeType="1"/>
            <a:stCxn id="6151" idx="0"/>
            <a:endCxn id="6148" idx="4"/>
          </p:cNvCxnSpPr>
          <p:nvPr/>
        </p:nvCxnSpPr>
        <p:spPr bwMode="auto">
          <a:xfrm flipH="1" flipV="1">
            <a:off x="4673600" y="2863850"/>
            <a:ext cx="152400" cy="1841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3" name="Straight Connector 467">
            <a:extLst>
              <a:ext uri="{FF2B5EF4-FFF2-40B4-BE49-F238E27FC236}">
                <a16:creationId xmlns:a16="http://schemas.microsoft.com/office/drawing/2014/main" id="{4AB3393F-F02D-4B51-94D6-54CCAA656060}"/>
              </a:ext>
            </a:extLst>
          </p:cNvPr>
          <p:cNvCxnSpPr>
            <a:cxnSpLocks noChangeShapeType="1"/>
            <a:stCxn id="6148" idx="0"/>
          </p:cNvCxnSpPr>
          <p:nvPr/>
        </p:nvCxnSpPr>
        <p:spPr bwMode="auto">
          <a:xfrm rot="16200000" flipV="1">
            <a:off x="3318669" y="677069"/>
            <a:ext cx="474662" cy="22352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4" name="TextBox 504">
            <a:extLst>
              <a:ext uri="{FF2B5EF4-FFF2-40B4-BE49-F238E27FC236}">
                <a16:creationId xmlns:a16="http://schemas.microsoft.com/office/drawing/2014/main" id="{DFC19966-4E8F-4592-BF61-201895A4ED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889000"/>
            <a:ext cx="20320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Diploid Species A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5" name="TextBox 648">
            <a:extLst>
              <a:ext uri="{FF2B5EF4-FFF2-40B4-BE49-F238E27FC236}">
                <a16:creationId xmlns:a16="http://schemas.microsoft.com/office/drawing/2014/main" id="{77CC0041-E9CF-4E9E-815D-B1BCD31FBD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2400" y="3194050"/>
            <a:ext cx="1930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Another diploid species</a:t>
            </a:r>
          </a:p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en-US" altLang="en-US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6" name="TextBox 648">
            <a:extLst>
              <a:ext uri="{FF2B5EF4-FFF2-40B4-BE49-F238E27FC236}">
                <a16:creationId xmlns:a16="http://schemas.microsoft.com/office/drawing/2014/main" id="{66617CA4-BE56-4E22-9CA3-AA54E7F780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8400" y="4549775"/>
            <a:ext cx="21336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Sterile triploid</a:t>
            </a:r>
          </a:p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en-US" altLang="en-US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7" name="Oval 489">
            <a:extLst>
              <a:ext uri="{FF2B5EF4-FFF2-40B4-BE49-F238E27FC236}">
                <a16:creationId xmlns:a16="http://schemas.microsoft.com/office/drawing/2014/main" id="{9F685A14-C27A-4537-8DDD-066F8975D6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4800" y="685800"/>
            <a:ext cx="2336800" cy="881063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58" name="Straight Connector 467">
            <a:extLst>
              <a:ext uri="{FF2B5EF4-FFF2-40B4-BE49-F238E27FC236}">
                <a16:creationId xmlns:a16="http://schemas.microsoft.com/office/drawing/2014/main" id="{259BE0FA-DA26-4538-8890-6EBDCC4D28F6}"/>
              </a:ext>
            </a:extLst>
          </p:cNvPr>
          <p:cNvCxnSpPr>
            <a:cxnSpLocks noChangeShapeType="1"/>
            <a:stCxn id="6148" idx="0"/>
            <a:endCxn id="6157" idx="4"/>
          </p:cNvCxnSpPr>
          <p:nvPr/>
        </p:nvCxnSpPr>
        <p:spPr bwMode="auto">
          <a:xfrm rot="5400000" flipH="1" flipV="1">
            <a:off x="5376069" y="864394"/>
            <a:ext cx="474662" cy="18796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9" name="TextBox 504">
            <a:extLst>
              <a:ext uri="{FF2B5EF4-FFF2-40B4-BE49-F238E27FC236}">
                <a16:creationId xmlns:a16="http://schemas.microsoft.com/office/drawing/2014/main" id="{5E545A3E-41E7-42D2-BF29-4B23BE82BF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8000" y="957263"/>
            <a:ext cx="20320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Diploid Species B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60" name="TextBox 504">
            <a:extLst>
              <a:ext uri="{FF2B5EF4-FFF2-40B4-BE49-F238E27FC236}">
                <a16:creationId xmlns:a16="http://schemas.microsoft.com/office/drawing/2014/main" id="{BE2A71F4-7AD9-46A2-B370-35DB1A0C9D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9200" y="2244725"/>
            <a:ext cx="20320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Sterile diploid hybrid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61" name="TextBox 504">
            <a:extLst>
              <a:ext uri="{FF2B5EF4-FFF2-40B4-BE49-F238E27FC236}">
                <a16:creationId xmlns:a16="http://schemas.microsoft.com/office/drawing/2014/main" id="{0A7B5E1E-04B6-419C-A030-C0783C80F6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6000" y="1498600"/>
            <a:ext cx="203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62" name="TextBox 504">
            <a:extLst>
              <a:ext uri="{FF2B5EF4-FFF2-40B4-BE49-F238E27FC236}">
                <a16:creationId xmlns:a16="http://schemas.microsoft.com/office/drawing/2014/main" id="{2759E2BA-B790-4239-A90B-5330799539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9200" y="3194050"/>
            <a:ext cx="2032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Meiosis error results</a:t>
            </a:r>
          </a:p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in doubling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63" name="Oval 630">
            <a:extLst>
              <a:ext uri="{FF2B5EF4-FFF2-40B4-BE49-F238E27FC236}">
                <a16:creationId xmlns:a16="http://schemas.microsoft.com/office/drawing/2014/main" id="{D648A165-62C2-4DFE-BED6-3D7BB7C0A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8400" y="4413250"/>
            <a:ext cx="2133600" cy="814388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64" name="Straight Connector 676">
            <a:extLst>
              <a:ext uri="{FF2B5EF4-FFF2-40B4-BE49-F238E27FC236}">
                <a16:creationId xmlns:a16="http://schemas.microsoft.com/office/drawing/2014/main" id="{341ACC37-9C24-40FB-9E77-5BA0FF15F774}"/>
              </a:ext>
            </a:extLst>
          </p:cNvPr>
          <p:cNvCxnSpPr>
            <a:cxnSpLocks noChangeShapeType="1"/>
            <a:stCxn id="6163" idx="0"/>
            <a:endCxn id="6149" idx="3"/>
          </p:cNvCxnSpPr>
          <p:nvPr/>
        </p:nvCxnSpPr>
        <p:spPr bwMode="auto">
          <a:xfrm rot="5400000" flipH="1" flipV="1">
            <a:off x="5977732" y="3763168"/>
            <a:ext cx="717550" cy="582613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5" name="Straight Connector 676">
            <a:extLst>
              <a:ext uri="{FF2B5EF4-FFF2-40B4-BE49-F238E27FC236}">
                <a16:creationId xmlns:a16="http://schemas.microsoft.com/office/drawing/2014/main" id="{3539C090-0908-4EA8-8529-0A9B0A602162}"/>
              </a:ext>
            </a:extLst>
          </p:cNvPr>
          <p:cNvCxnSpPr>
            <a:cxnSpLocks noChangeShapeType="1"/>
            <a:stCxn id="6163" idx="0"/>
            <a:endCxn id="6151" idx="5"/>
          </p:cNvCxnSpPr>
          <p:nvPr/>
        </p:nvCxnSpPr>
        <p:spPr bwMode="auto">
          <a:xfrm flipH="1" flipV="1">
            <a:off x="5580063" y="3905250"/>
            <a:ext cx="465137" cy="49847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6" name="TextBox 504">
            <a:extLst>
              <a:ext uri="{FF2B5EF4-FFF2-40B4-BE49-F238E27FC236}">
                <a16:creationId xmlns:a16="http://schemas.microsoft.com/office/drawing/2014/main" id="{3FFE585A-803C-4F8A-96AE-62E7634704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4143375"/>
            <a:ext cx="203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67" name="Oval 630">
            <a:extLst>
              <a:ext uri="{FF2B5EF4-FFF2-40B4-BE49-F238E27FC236}">
                <a16:creationId xmlns:a16="http://schemas.microsoft.com/office/drawing/2014/main" id="{B9D65069-B0C0-436F-A11E-39BD6C5AFE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0800" y="5294313"/>
            <a:ext cx="2032000" cy="649287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68" name="TextBox 504">
            <a:extLst>
              <a:ext uri="{FF2B5EF4-FFF2-40B4-BE49-F238E27FC236}">
                <a16:creationId xmlns:a16="http://schemas.microsoft.com/office/drawing/2014/main" id="{13AF8A34-42AA-48A1-A8B5-D733AC533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0" y="5362575"/>
            <a:ext cx="16256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Doubling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169" name="Straight Connector 676">
            <a:extLst>
              <a:ext uri="{FF2B5EF4-FFF2-40B4-BE49-F238E27FC236}">
                <a16:creationId xmlns:a16="http://schemas.microsoft.com/office/drawing/2014/main" id="{44265BAF-BC78-4144-A10B-29C443DDBC10}"/>
              </a:ext>
            </a:extLst>
          </p:cNvPr>
          <p:cNvCxnSpPr>
            <a:cxnSpLocks noChangeShapeType="1"/>
            <a:stCxn id="6167" idx="0"/>
            <a:endCxn id="6163" idx="3"/>
          </p:cNvCxnSpPr>
          <p:nvPr/>
        </p:nvCxnSpPr>
        <p:spPr bwMode="auto">
          <a:xfrm flipV="1">
            <a:off x="4876800" y="5118100"/>
            <a:ext cx="414338" cy="16668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0" name="Oval 630">
            <a:extLst>
              <a:ext uri="{FF2B5EF4-FFF2-40B4-BE49-F238E27FC236}">
                <a16:creationId xmlns:a16="http://schemas.microsoft.com/office/drawing/2014/main" id="{CD57FF81-7A90-4A51-B09D-93FB7278F6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5702300"/>
            <a:ext cx="2540000" cy="8128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71" name="TextBox 504">
            <a:extLst>
              <a:ext uri="{FF2B5EF4-FFF2-40B4-BE49-F238E27FC236}">
                <a16:creationId xmlns:a16="http://schemas.microsoft.com/office/drawing/2014/main" id="{9D0A100D-0E61-4770-9270-83927B78E6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9200" y="5905500"/>
            <a:ext cx="20320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Viable hexaploid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172" name="Straight Connector 676">
            <a:extLst>
              <a:ext uri="{FF2B5EF4-FFF2-40B4-BE49-F238E27FC236}">
                <a16:creationId xmlns:a16="http://schemas.microsoft.com/office/drawing/2014/main" id="{BA7CFD6F-28B9-4C84-BDD3-90AEE5D2C194}"/>
              </a:ext>
            </a:extLst>
          </p:cNvPr>
          <p:cNvCxnSpPr>
            <a:cxnSpLocks noChangeShapeType="1"/>
            <a:stCxn id="6167" idx="6"/>
            <a:endCxn id="6170" idx="1"/>
          </p:cNvCxnSpPr>
          <p:nvPr/>
        </p:nvCxnSpPr>
        <p:spPr bwMode="auto">
          <a:xfrm>
            <a:off x="5902325" y="5619750"/>
            <a:ext cx="565150" cy="19208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3" name="Text Box 35">
            <a:extLst>
              <a:ext uri="{FF2B5EF4-FFF2-40B4-BE49-F238E27FC236}">
                <a16:creationId xmlns:a16="http://schemas.microsoft.com/office/drawing/2014/main" id="{76CEC1B4-6284-458D-A9B8-AAB6F13B33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63D784E6-A3BB-42EA-A3C4-4351B64A2BE3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4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6F4AE80-F36A-4EE4-97D9-8740E6F9A02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048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200"/>
              <a:t>Polyploidy Key</a:t>
            </a:r>
          </a:p>
        </p:txBody>
      </p:sp>
      <p:sp>
        <p:nvSpPr>
          <p:cNvPr id="7171" name="TextBox 99">
            <a:extLst>
              <a:ext uri="{FF2B5EF4-FFF2-40B4-BE49-F238E27FC236}">
                <a16:creationId xmlns:a16="http://schemas.microsoft.com/office/drawing/2014/main" id="{7B9CBC56-2E7D-47C0-9B9E-54BFC0DD7D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" y="3660775"/>
            <a:ext cx="386080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Cross pollination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Genotype AB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Genotype ABC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Genotype CC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Genotype BB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Meiosis error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Genotype AA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Hybridization event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Genotype AABB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Genotype AABBCC</a:t>
            </a:r>
          </a:p>
          <a:p>
            <a:pPr lvl="1">
              <a:buFontTx/>
              <a:buAutoNum type="alphaLcPeriod"/>
            </a:pPr>
            <a:endParaRPr lang="en-US" altLang="en-US" sz="17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172" name="Group 30">
            <a:extLst>
              <a:ext uri="{FF2B5EF4-FFF2-40B4-BE49-F238E27FC236}">
                <a16:creationId xmlns:a16="http://schemas.microsoft.com/office/drawing/2014/main" id="{04991615-D274-4AAF-AF82-E4EAE93D7864}"/>
              </a:ext>
            </a:extLst>
          </p:cNvPr>
          <p:cNvGrpSpPr>
            <a:grpSpLocks/>
          </p:cNvGrpSpPr>
          <p:nvPr/>
        </p:nvGrpSpPr>
        <p:grpSpPr bwMode="auto">
          <a:xfrm>
            <a:off x="1320800" y="685800"/>
            <a:ext cx="7315200" cy="5829300"/>
            <a:chOff x="624" y="1344"/>
            <a:chExt cx="3456" cy="4128"/>
          </a:xfrm>
        </p:grpSpPr>
        <p:sp>
          <p:nvSpPr>
            <p:cNvPr id="7174" name="Oval 672">
              <a:extLst>
                <a:ext uri="{FF2B5EF4-FFF2-40B4-BE49-F238E27FC236}">
                  <a16:creationId xmlns:a16="http://schemas.microsoft.com/office/drawing/2014/main" id="{DCABFAC7-EC33-413A-9D2C-4B14711A6D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2304"/>
              <a:ext cx="1152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5" name="Oval 489">
              <a:extLst>
                <a:ext uri="{FF2B5EF4-FFF2-40B4-BE49-F238E27FC236}">
                  <a16:creationId xmlns:a16="http://schemas.microsoft.com/office/drawing/2014/main" id="{C3E76127-D9EB-481B-9BB7-7168CC1AF8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3024"/>
              <a:ext cx="105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6" name="Oval 489">
              <a:extLst>
                <a:ext uri="{FF2B5EF4-FFF2-40B4-BE49-F238E27FC236}">
                  <a16:creationId xmlns:a16="http://schemas.microsoft.com/office/drawing/2014/main" id="{96D6223A-F6F0-4ABA-922D-90903A365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1344"/>
              <a:ext cx="1104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7" name="Oval 630">
              <a:extLst>
                <a:ext uri="{FF2B5EF4-FFF2-40B4-BE49-F238E27FC236}">
                  <a16:creationId xmlns:a16="http://schemas.microsoft.com/office/drawing/2014/main" id="{9A739944-7635-4BF6-B196-D21A6B4DFC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3024"/>
              <a:ext cx="1008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78" name="Straight Connector 676">
              <a:extLst>
                <a:ext uri="{FF2B5EF4-FFF2-40B4-BE49-F238E27FC236}">
                  <a16:creationId xmlns:a16="http://schemas.microsoft.com/office/drawing/2014/main" id="{2DCFF9F0-7504-4A84-91CB-89AF820C32D0}"/>
                </a:ext>
              </a:extLst>
            </p:cNvPr>
            <p:cNvCxnSpPr>
              <a:cxnSpLocks noChangeShapeType="1"/>
              <a:stCxn id="7177" idx="0"/>
              <a:endCxn id="7174" idx="4"/>
            </p:cNvCxnSpPr>
            <p:nvPr/>
          </p:nvCxnSpPr>
          <p:spPr bwMode="auto">
            <a:xfrm rot="16200000" flipV="1">
              <a:off x="2172" y="2916"/>
              <a:ext cx="144" cy="7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79" name="Straight Connector 467">
              <a:extLst>
                <a:ext uri="{FF2B5EF4-FFF2-40B4-BE49-F238E27FC236}">
                  <a16:creationId xmlns:a16="http://schemas.microsoft.com/office/drawing/2014/main" id="{5CDFE31A-69AD-41AF-9E4F-8E198D4B83CB}"/>
                </a:ext>
              </a:extLst>
            </p:cNvPr>
            <p:cNvCxnSpPr>
              <a:cxnSpLocks noChangeShapeType="1"/>
              <a:stCxn id="7174" idx="0"/>
            </p:cNvCxnSpPr>
            <p:nvPr/>
          </p:nvCxnSpPr>
          <p:spPr bwMode="auto">
            <a:xfrm rot="16200000" flipV="1">
              <a:off x="1512" y="1608"/>
              <a:ext cx="336" cy="105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0" name="TextBox 504">
              <a:extLst>
                <a:ext uri="{FF2B5EF4-FFF2-40B4-BE49-F238E27FC236}">
                  <a16:creationId xmlns:a16="http://schemas.microsoft.com/office/drawing/2014/main" id="{0652A535-FF36-4FCD-A0AB-7A21D7CDCB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" y="1488"/>
              <a:ext cx="960" cy="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Diploid Species A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en-US" altLang="en-US" sz="13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81" name="TextBox 648">
              <a:extLst>
                <a:ext uri="{FF2B5EF4-FFF2-40B4-BE49-F238E27FC236}">
                  <a16:creationId xmlns:a16="http://schemas.microsoft.com/office/drawing/2014/main" id="{FDD653AE-A10F-4411-97FE-ED2E5E368C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72" y="3120"/>
              <a:ext cx="912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Another diploid species</a:t>
              </a:r>
            </a:p>
            <a:p>
              <a:pPr algn="ctr"/>
              <a:r>
                <a:rPr lang="en-US" altLang="en-US" sz="13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82" name="TextBox 648">
              <a:extLst>
                <a:ext uri="{FF2B5EF4-FFF2-40B4-BE49-F238E27FC236}">
                  <a16:creationId xmlns:a16="http://schemas.microsoft.com/office/drawing/2014/main" id="{E89E4D1A-5509-4580-8E4A-B63F0C1D20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2" y="4080"/>
              <a:ext cx="1008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Sterile triploid</a:t>
              </a:r>
            </a:p>
            <a:p>
              <a:pPr algn="ctr"/>
              <a:r>
                <a:rPr lang="en-US" altLang="en-US" sz="13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83" name="Oval 489">
              <a:extLst>
                <a:ext uri="{FF2B5EF4-FFF2-40B4-BE49-F238E27FC236}">
                  <a16:creationId xmlns:a16="http://schemas.microsoft.com/office/drawing/2014/main" id="{C0A7DEB0-CB07-44F5-88DA-5A2526DA02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1344"/>
              <a:ext cx="1104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84" name="Straight Connector 467">
              <a:extLst>
                <a:ext uri="{FF2B5EF4-FFF2-40B4-BE49-F238E27FC236}">
                  <a16:creationId xmlns:a16="http://schemas.microsoft.com/office/drawing/2014/main" id="{601D3F77-B540-4522-BE67-E5B25D2BBF15}"/>
                </a:ext>
              </a:extLst>
            </p:cNvPr>
            <p:cNvCxnSpPr>
              <a:cxnSpLocks noChangeShapeType="1"/>
              <a:stCxn id="7174" idx="0"/>
              <a:endCxn id="7183" idx="4"/>
            </p:cNvCxnSpPr>
            <p:nvPr/>
          </p:nvCxnSpPr>
          <p:spPr bwMode="auto">
            <a:xfrm rot="5400000" flipH="1" flipV="1">
              <a:off x="2484" y="1692"/>
              <a:ext cx="336" cy="8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5" name="TextBox 504">
              <a:extLst>
                <a:ext uri="{FF2B5EF4-FFF2-40B4-BE49-F238E27FC236}">
                  <a16:creationId xmlns:a16="http://schemas.microsoft.com/office/drawing/2014/main" id="{1A6801A4-263E-4DF6-9AD7-91E6C0BFC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0" y="1536"/>
              <a:ext cx="960" cy="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Diploid Species B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lang="en-US" altLang="en-US" sz="13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86" name="TextBox 504">
              <a:extLst>
                <a:ext uri="{FF2B5EF4-FFF2-40B4-BE49-F238E27FC236}">
                  <a16:creationId xmlns:a16="http://schemas.microsoft.com/office/drawing/2014/main" id="{DE250905-9317-4A72-8097-06CFFA42C5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2448"/>
              <a:ext cx="960" cy="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Sterile diploid hybrid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en-US" altLang="en-US" sz="13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87" name="TextBox 504">
              <a:extLst>
                <a:ext uri="{FF2B5EF4-FFF2-40B4-BE49-F238E27FC236}">
                  <a16:creationId xmlns:a16="http://schemas.microsoft.com/office/drawing/2014/main" id="{E3981ED1-6BA1-449C-9D3A-82E961C754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1920"/>
              <a:ext cx="960" cy="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188" name="TextBox 504">
              <a:extLst>
                <a:ext uri="{FF2B5EF4-FFF2-40B4-BE49-F238E27FC236}">
                  <a16:creationId xmlns:a16="http://schemas.microsoft.com/office/drawing/2014/main" id="{BA1C1B5A-2526-419B-B822-FAB4155017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3120"/>
              <a:ext cx="960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Meiosis error results</a:t>
              </a:r>
            </a:p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in doubling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US" altLang="en-US" sz="13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89" name="Oval 630">
              <a:extLst>
                <a:ext uri="{FF2B5EF4-FFF2-40B4-BE49-F238E27FC236}">
                  <a16:creationId xmlns:a16="http://schemas.microsoft.com/office/drawing/2014/main" id="{55B9C3E2-7915-4E19-B3E0-98344BE9AA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3984"/>
              <a:ext cx="1008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90" name="Straight Connector 676">
              <a:extLst>
                <a:ext uri="{FF2B5EF4-FFF2-40B4-BE49-F238E27FC236}">
                  <a16:creationId xmlns:a16="http://schemas.microsoft.com/office/drawing/2014/main" id="{87191124-DFB4-4C9C-B18C-5F54826BEA3B}"/>
                </a:ext>
              </a:extLst>
            </p:cNvPr>
            <p:cNvCxnSpPr>
              <a:cxnSpLocks noChangeShapeType="1"/>
              <a:stCxn id="7189" idx="0"/>
              <a:endCxn id="7175" idx="3"/>
            </p:cNvCxnSpPr>
            <p:nvPr/>
          </p:nvCxnSpPr>
          <p:spPr bwMode="auto">
            <a:xfrm rot="5400000" flipH="1" flipV="1">
              <a:off x="2739" y="3592"/>
              <a:ext cx="509" cy="27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1" name="Straight Connector 676">
              <a:extLst>
                <a:ext uri="{FF2B5EF4-FFF2-40B4-BE49-F238E27FC236}">
                  <a16:creationId xmlns:a16="http://schemas.microsoft.com/office/drawing/2014/main" id="{73CD50C9-BC4D-49D1-9307-63A3F074318B}"/>
                </a:ext>
              </a:extLst>
            </p:cNvPr>
            <p:cNvCxnSpPr>
              <a:cxnSpLocks noChangeShapeType="1"/>
              <a:stCxn id="7189" idx="0"/>
              <a:endCxn id="7177" idx="5"/>
            </p:cNvCxnSpPr>
            <p:nvPr/>
          </p:nvCxnSpPr>
          <p:spPr bwMode="auto">
            <a:xfrm rot="16200000" flipV="1">
              <a:off x="2512" y="3640"/>
              <a:ext cx="468" cy="22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2" name="TextBox 504">
              <a:extLst>
                <a:ext uri="{FF2B5EF4-FFF2-40B4-BE49-F238E27FC236}">
                  <a16:creationId xmlns:a16="http://schemas.microsoft.com/office/drawing/2014/main" id="{92A7315B-2629-4E3A-98CD-1DAA2D28B1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" y="3792"/>
              <a:ext cx="960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sp>
          <p:nvSpPr>
            <p:cNvPr id="7193" name="Oval 630">
              <a:extLst>
                <a:ext uri="{FF2B5EF4-FFF2-40B4-BE49-F238E27FC236}">
                  <a16:creationId xmlns:a16="http://schemas.microsoft.com/office/drawing/2014/main" id="{09BA7B6B-49FB-4A50-A87B-18ADA2FD37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4608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4" name="TextBox 504">
              <a:extLst>
                <a:ext uri="{FF2B5EF4-FFF2-40B4-BE49-F238E27FC236}">
                  <a16:creationId xmlns:a16="http://schemas.microsoft.com/office/drawing/2014/main" id="{AC068334-3E83-4188-9EF9-A37DD9F069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0" y="4656"/>
              <a:ext cx="768" cy="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Doubling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en-US" altLang="en-US" sz="13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195" name="Straight Connector 676">
              <a:extLst>
                <a:ext uri="{FF2B5EF4-FFF2-40B4-BE49-F238E27FC236}">
                  <a16:creationId xmlns:a16="http://schemas.microsoft.com/office/drawing/2014/main" id="{1F716A14-6B6E-4B10-A52E-514EB37414E4}"/>
                </a:ext>
              </a:extLst>
            </p:cNvPr>
            <p:cNvCxnSpPr>
              <a:cxnSpLocks noChangeShapeType="1"/>
              <a:stCxn id="7193" idx="0"/>
              <a:endCxn id="7189" idx="3"/>
            </p:cNvCxnSpPr>
            <p:nvPr/>
          </p:nvCxnSpPr>
          <p:spPr bwMode="auto">
            <a:xfrm rot="5400000" flipH="1" flipV="1">
              <a:off x="2336" y="4444"/>
              <a:ext cx="132" cy="19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6" name="Oval 630">
              <a:extLst>
                <a:ext uri="{FF2B5EF4-FFF2-40B4-BE49-F238E27FC236}">
                  <a16:creationId xmlns:a16="http://schemas.microsoft.com/office/drawing/2014/main" id="{7FD5C88C-CE01-4505-9E16-6D8BBE5465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4896"/>
              <a:ext cx="1200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7" name="TextBox 504">
              <a:extLst>
                <a:ext uri="{FF2B5EF4-FFF2-40B4-BE49-F238E27FC236}">
                  <a16:creationId xmlns:a16="http://schemas.microsoft.com/office/drawing/2014/main" id="{3ACE11B3-C8EE-42FA-973D-06EC359F7A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6" y="5040"/>
              <a:ext cx="960" cy="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Viable hexaploid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  <a:endParaRPr lang="en-US" altLang="en-US" sz="13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198" name="Straight Connector 676">
              <a:extLst>
                <a:ext uri="{FF2B5EF4-FFF2-40B4-BE49-F238E27FC236}">
                  <a16:creationId xmlns:a16="http://schemas.microsoft.com/office/drawing/2014/main" id="{54A587CE-F453-46CD-B908-09AD9A9EA3F1}"/>
                </a:ext>
              </a:extLst>
            </p:cNvPr>
            <p:cNvCxnSpPr>
              <a:cxnSpLocks noChangeShapeType="1"/>
              <a:stCxn id="7193" idx="6"/>
              <a:endCxn id="7196" idx="1"/>
            </p:cNvCxnSpPr>
            <p:nvPr/>
          </p:nvCxnSpPr>
          <p:spPr bwMode="auto">
            <a:xfrm>
              <a:off x="2784" y="4800"/>
              <a:ext cx="272" cy="18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173" name="Text Box 35">
            <a:extLst>
              <a:ext uri="{FF2B5EF4-FFF2-40B4-BE49-F238E27FC236}">
                <a16:creationId xmlns:a16="http://schemas.microsoft.com/office/drawing/2014/main" id="{C8BB62BB-BCA9-49A9-8CFA-7768F9AAA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D49660D1-1C8B-41E3-B8FB-9B5AAC1A50CB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5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1609</TotalTime>
  <Words>174</Words>
  <Application>Microsoft Office PowerPoint</Application>
  <PresentationFormat>On-screen Show (4:3)</PresentationFormat>
  <Paragraphs>74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Wingdings</vt:lpstr>
      <vt:lpstr>Times New Roman</vt:lpstr>
      <vt:lpstr>ヒラギノ角ゴ Pro W3</vt:lpstr>
      <vt:lpstr>Symbol</vt:lpstr>
      <vt:lpstr>Courier New</vt:lpstr>
      <vt:lpstr>Axis</vt:lpstr>
      <vt:lpstr>PowerPoint Presentation</vt:lpstr>
      <vt:lpstr>Assessment</vt:lpstr>
      <vt:lpstr>Properties</vt:lpstr>
      <vt:lpstr>Polyploidy</vt:lpstr>
      <vt:lpstr>Polyploidy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223</cp:revision>
  <cp:lastPrinted>2013-04-10T16:43:43Z</cp:lastPrinted>
  <dcterms:created xsi:type="dcterms:W3CDTF">2005-04-19T02:46:41Z</dcterms:created>
  <dcterms:modified xsi:type="dcterms:W3CDTF">2019-04-29T16:24:11Z</dcterms:modified>
</cp:coreProperties>
</file>