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1B2A5233-97A5-4578-A095-05BB7E6DB54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B94ACA3E-9657-4861-953F-7F2E81896A9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2F327BF8-32B4-416D-AFBC-FD6A5BB6C42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13F64FB-33CE-4CB5-B1A5-DC4E5C0D52D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E200E7C-04E2-4A8C-B814-C920B4F901B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B900C50-6645-4C46-B43F-340811097B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E6CFBB1-BB98-4B50-9B0D-408B7688023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3A79653-3C9A-4673-9E6E-C0B4C3A3D6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081A49-2302-4C2E-BE8D-621D10169BD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DD7C3C3A-DDAB-4BAE-BE05-3A965AC97AC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5B11C8D5-C6C4-45C4-ADD5-84873D4E26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D930519-9AC6-498F-8127-4F095CD430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16D259C-1104-4CA3-A99E-7A2D4F4191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D9B7FE78-C8A0-4303-B5EA-B180FBA647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1ADDD5-9CED-40F6-90C6-6C9A0B0AFC8B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28A2421E-AA0A-40AB-BF1C-FE42F2BA75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8602C11D-3257-46DC-AA52-0E972606A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83ECF428-42BD-4904-BF53-37035718F7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D59AA2-8C48-4AB2-A092-33A69083FBAA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C1DC88D-9F8E-4261-B912-FD237C1C4F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5ADCF99-919F-445F-9B7D-2988239DC9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651169C-C170-4A0A-B943-804F68ED30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BE8E05-4C0B-4775-8E0D-574270ECE9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46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9A1E294-5524-414E-AC21-F8105008B2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5B6E100-0ADA-4FBE-A300-4EB8AAA98D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5735465-83FF-4AE5-AD88-ADD7B83744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515BEF-98C6-4253-88B3-B18EE005F8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5759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ECF7E-9F4C-4845-812F-016D7B32AD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1490A8-9924-4331-88E0-111166CC0C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6008528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AC8F9-D343-45F7-9044-46B54DCD3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4B4B9-B175-4493-9DD1-7A9BEA8D18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783992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AD3A4-9B1A-423D-A7E7-F80B92A89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515CAE-929B-4FD3-9410-47EE67218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54182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829D7-6678-406F-AFD8-5FD320D3E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08F3D-D903-4278-9EC3-E7A92D5656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B36F42-3490-49CB-94C8-059F97A4D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05722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0099E-96EB-4612-A6FC-72A44078C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221BF6-A915-4A8E-A69C-E044DDB38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EE687E-C948-4385-BD79-491A7D3091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0F35F9-0479-4F29-892A-4454C25EF8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8E1C06-8098-45C8-A341-D81CCA3D0A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886034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D93BB-1706-4228-A30A-35CF62119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550285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35579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FB3F0-E8E4-4B36-8DC3-60F6ED4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B6807-A0AC-442A-A42B-F75C00053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E292F8-19C5-4EAA-920D-B72A94FEC9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494969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6382B-A777-4637-8CC6-1750F9365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DAFB95-11A0-4855-9848-D7B549AD6E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493129-7FAD-4423-B604-3D9D817F44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275951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F4E0BD1-6A43-4B5C-9C7F-7C91C37D19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9691BF6-B67A-4654-9281-9F2102FD6E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7AD9FFE-65A2-4D24-9C4F-8D0789AA69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6B09E-3515-4DAA-BEB4-5033CE73FF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6676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54213-7435-4C2F-8BB5-FB843B22A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73AB95-6C6B-4148-9B46-8D8F722B4C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715144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C7C55-E88A-4F65-8452-ACAC49EF7F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22F3F0-23DE-4F62-BCB3-A094572D90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749295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E15328C-8E65-480A-A86A-B4E89E42EC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98BCCBD-F22C-454B-AC97-74DD034D37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5D5BB44-3999-4C9A-B8EC-004BAD81F2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1C4FCE-D2CF-4B63-9E0C-1194BC0963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092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F02DAC-2976-4AB8-8F8E-1480ED0818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54FE3D-ACFA-4E37-93F4-3B755D7A28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5818A3-D3FB-4586-8B47-82F7A0C4CF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897669-8B54-4F9A-A3E4-7A5EB969D5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542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4D50754-05B5-43D2-878C-00BE780CD6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4FC68DC-804F-4CBC-918C-794E59582A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A4AAA12-F8AA-490B-861A-6F9209B06E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CC04F-A45F-41CF-98BD-7885B4801A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1162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B3BD563-563D-4EB5-B41D-0A228CDF90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0894ADD-62DB-4717-A28C-B98BE9B917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792DC64-48D6-479D-84EA-77B843C36E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5D434D-62A5-4CA3-8EB7-E9EBE87EB2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48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CC3D628-EF83-4713-B8A6-59E071D28D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2E87F88-7FA5-4BAD-A71F-E75935EF9D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415AB66-3B3F-4D5D-81CF-65570D4D35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96CE09-AEEB-4EDC-A56E-D6FC148E49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961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AAB261B-6CEA-413A-8A61-EC144E7CE1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744ACF7-2E10-40E9-A568-A5AEDA82DC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941D037-B617-4DC5-964E-251B253F16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AB409-3E0A-4C7F-BFA0-A759DD0BEC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295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417CF6-2771-4EE2-91E1-42DE40AC48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BCA7AE9-658A-4F26-A517-17EBB60B68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C2AD1C8-474E-4372-81E7-4EF82178D7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6EDED5-84B2-4687-9644-06F218389D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288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359F047-9E9B-4392-845E-A69C31723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A1E02B9E-B978-4593-AF30-03C0D8FDF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97C0375-977F-4C0F-876D-D5CBF0A44A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5D7FCE7-1AE6-4B04-9D76-3F3EFF2A49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85437F2-9B2A-488A-9F9E-45FDCD9C56B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9F0E530D-A6B2-447B-9E26-637BA28FEEB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03E8981-3B41-4BA4-B5FC-FAAC0F232F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265854A8-B613-4863-AA33-8A34AB2BD6E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2E9094F5-EC1F-435F-B6DF-76ADF3AEF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284987FF-67DF-4FED-B067-E60CB29E4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FE75DA5A-E370-47BA-A684-DE1E56CFC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7B2B3A-9DAF-43E3-9CA4-450C97DDF5E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448454-E9E1-45D2-A36D-029F34E5857B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9D82CCCC-42E5-4143-8D19-8D11DA61A2D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BB1C180-7AB8-40D4-892B-A1514A11401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A2B764D8-50ED-4D62-A83B-42FC561374F7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A4A4B662-8747-4A0D-9F38-DE3BE86C4E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8B7FF17-0D2B-4983-A05F-00D7D78693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2ED68CE4-E70B-4BB8-873C-0FA863AE3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FBD5D31-37C0-4A18-B47E-789BD9E96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BBEBBF-F05F-4ED8-B2DF-AA701E566180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54397552-C9D9-4AD1-9AB3-D5AF6E406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Gene Expression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C9C243AA-CD8B-47C7-BBAE-58E3DF30F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70FE4FB6-147E-4418-8386-E3DB99851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6C312C4-B0BE-4BED-B71F-225E11034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3F2B79F-B4B9-4CC5-A4A4-CA84C16C95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B6D7528A-9A79-424D-BD2D-2EE3335D42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3276600" cy="533400"/>
          </a:xfrm>
        </p:spPr>
        <p:txBody>
          <a:bodyPr/>
          <a:lstStyle/>
          <a:p>
            <a:r>
              <a:rPr lang="en-US" altLang="en-US" sz="2800"/>
              <a:t>Gene expression</a:t>
            </a:r>
          </a:p>
        </p:txBody>
      </p:sp>
      <p:sp>
        <p:nvSpPr>
          <p:cNvPr id="6149" name="TextBox 99">
            <a:extLst>
              <a:ext uri="{FF2B5EF4-FFF2-40B4-BE49-F238E27FC236}">
                <a16:creationId xmlns:a16="http://schemas.microsoft.com/office/drawing/2014/main" id="{976AA8E2-6947-4EA2-916E-F108ABE4F6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987800"/>
            <a:ext cx="40640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AUG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Codon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Promoter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Ribosome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Template strand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Anticodon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Polypeptide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mRNA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tRNA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Termination sequence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UGA, UAA, UAG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Coding strand</a:t>
            </a: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96" name="Group 52">
            <a:extLst>
              <a:ext uri="{FF2B5EF4-FFF2-40B4-BE49-F238E27FC236}">
                <a16:creationId xmlns:a16="http://schemas.microsoft.com/office/drawing/2014/main" id="{3AC53B7E-6237-4353-8013-C2F98AB70098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304800"/>
            <a:ext cx="8737600" cy="5613400"/>
            <a:chOff x="96" y="1296"/>
            <a:chExt cx="4128" cy="3744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CABA2E73-3A8B-4ACF-9F44-836BB0299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304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8" name="Oval 5">
              <a:extLst>
                <a:ext uri="{FF2B5EF4-FFF2-40B4-BE49-F238E27FC236}">
                  <a16:creationId xmlns:a16="http://schemas.microsoft.com/office/drawing/2014/main" id="{EB844E4C-29C9-4B74-B3ED-1630C2998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632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0" name="TextBox 462">
              <a:extLst>
                <a:ext uri="{FF2B5EF4-FFF2-40B4-BE49-F238E27FC236}">
                  <a16:creationId xmlns:a16="http://schemas.microsoft.com/office/drawing/2014/main" id="{92F40E9A-BFB4-443A-9BAC-5313DD11D6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776"/>
              <a:ext cx="816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Transcription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1" name="Straight Connector 467">
              <a:extLst>
                <a:ext uri="{FF2B5EF4-FFF2-40B4-BE49-F238E27FC236}">
                  <a16:creationId xmlns:a16="http://schemas.microsoft.com/office/drawing/2014/main" id="{4C23DE89-5C5B-48E5-87D4-CAE2EDDD17C4}"/>
                </a:ext>
              </a:extLst>
            </p:cNvPr>
            <p:cNvCxnSpPr>
              <a:cxnSpLocks noChangeShapeType="1"/>
              <a:stCxn id="6148" idx="2"/>
              <a:endCxn id="6156" idx="6"/>
            </p:cNvCxnSpPr>
            <p:nvPr/>
          </p:nvCxnSpPr>
          <p:spPr bwMode="auto">
            <a:xfrm rot="10800000">
              <a:off x="816" y="1608"/>
              <a:ext cx="67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2" name="Straight Connector 468">
              <a:extLst>
                <a:ext uri="{FF2B5EF4-FFF2-40B4-BE49-F238E27FC236}">
                  <a16:creationId xmlns:a16="http://schemas.microsoft.com/office/drawing/2014/main" id="{A5AC723B-610E-4AF6-A96D-39DFDBC841C6}"/>
                </a:ext>
              </a:extLst>
            </p:cNvPr>
            <p:cNvCxnSpPr>
              <a:cxnSpLocks noChangeShapeType="1"/>
              <a:stCxn id="6148" idx="6"/>
              <a:endCxn id="6155" idx="2"/>
            </p:cNvCxnSpPr>
            <p:nvPr/>
          </p:nvCxnSpPr>
          <p:spPr bwMode="auto">
            <a:xfrm flipV="1">
              <a:off x="2448" y="1440"/>
              <a:ext cx="384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3" name="Straight Connector 469">
              <a:extLst>
                <a:ext uri="{FF2B5EF4-FFF2-40B4-BE49-F238E27FC236}">
                  <a16:creationId xmlns:a16="http://schemas.microsoft.com/office/drawing/2014/main" id="{13FE45F5-A563-4F93-AA1B-D1E457622B0B}"/>
                </a:ext>
              </a:extLst>
            </p:cNvPr>
            <p:cNvCxnSpPr>
              <a:cxnSpLocks noChangeShapeType="1"/>
              <a:stCxn id="6161" idx="0"/>
              <a:endCxn id="6155" idx="4"/>
            </p:cNvCxnSpPr>
            <p:nvPr/>
          </p:nvCxnSpPr>
          <p:spPr bwMode="auto">
            <a:xfrm rot="5400000" flipH="1" flipV="1">
              <a:off x="3144" y="1536"/>
              <a:ext cx="19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4" name="Straight Connector 478">
              <a:extLst>
                <a:ext uri="{FF2B5EF4-FFF2-40B4-BE49-F238E27FC236}">
                  <a16:creationId xmlns:a16="http://schemas.microsoft.com/office/drawing/2014/main" id="{9DA7E2CA-96DC-4850-8BB8-1640DF7F0E50}"/>
                </a:ext>
              </a:extLst>
            </p:cNvPr>
            <p:cNvCxnSpPr>
              <a:cxnSpLocks noChangeShapeType="1"/>
              <a:stCxn id="6148" idx="5"/>
              <a:endCxn id="6147" idx="1"/>
            </p:cNvCxnSpPr>
            <p:nvPr/>
          </p:nvCxnSpPr>
          <p:spPr bwMode="auto">
            <a:xfrm rot="16200000" flipH="1">
              <a:off x="2203" y="2187"/>
              <a:ext cx="284" cy="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5" name="Oval 481">
              <a:extLst>
                <a:ext uri="{FF2B5EF4-FFF2-40B4-BE49-F238E27FC236}">
                  <a16:creationId xmlns:a16="http://schemas.microsoft.com/office/drawing/2014/main" id="{E4AB8BFD-A7A5-4861-9E45-D0859E095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1296"/>
              <a:ext cx="1104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6" name="Oval 489">
              <a:extLst>
                <a:ext uri="{FF2B5EF4-FFF2-40B4-BE49-F238E27FC236}">
                  <a16:creationId xmlns:a16="http://schemas.microsoft.com/office/drawing/2014/main" id="{CD0930D4-CDB3-4CF6-83C4-1C18E7392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392"/>
              <a:ext cx="38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TextBox 501">
              <a:extLst>
                <a:ext uri="{FF2B5EF4-FFF2-40B4-BE49-F238E27FC236}">
                  <a16:creationId xmlns:a16="http://schemas.microsoft.com/office/drawing/2014/main" id="{3B081CD1-60A4-4D7B-9A08-472D836B12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1537"/>
              <a:ext cx="576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DNA</a:t>
              </a:r>
            </a:p>
          </p:txBody>
        </p: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45BF9776-8460-42B8-B197-B739A7D9E4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344"/>
              <a:ext cx="816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Gene sequence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9" name="Oval 585">
              <a:extLst>
                <a:ext uri="{FF2B5EF4-FFF2-40B4-BE49-F238E27FC236}">
                  <a16:creationId xmlns:a16="http://schemas.microsoft.com/office/drawing/2014/main" id="{F5BAE1E8-33E5-46DD-B154-724473B7F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38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0" name="Straight Connector 627">
              <a:extLst>
                <a:ext uri="{FF2B5EF4-FFF2-40B4-BE49-F238E27FC236}">
                  <a16:creationId xmlns:a16="http://schemas.microsoft.com/office/drawing/2014/main" id="{941E24FA-A099-402C-B679-4E0AD1244F7B}"/>
                </a:ext>
              </a:extLst>
            </p:cNvPr>
            <p:cNvCxnSpPr>
              <a:cxnSpLocks noChangeShapeType="1"/>
              <a:stCxn id="6162" idx="0"/>
              <a:endCxn id="6155" idx="4"/>
            </p:cNvCxnSpPr>
            <p:nvPr/>
          </p:nvCxnSpPr>
          <p:spPr bwMode="auto">
            <a:xfrm rot="16200000" flipV="1">
              <a:off x="3528" y="1440"/>
              <a:ext cx="192" cy="4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1" name="Oval 630">
              <a:extLst>
                <a:ext uri="{FF2B5EF4-FFF2-40B4-BE49-F238E27FC236}">
                  <a16:creationId xmlns:a16="http://schemas.microsoft.com/office/drawing/2014/main" id="{9A11169C-9204-4EAB-93D7-BC1350FBD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77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2" name="Oval 632">
              <a:extLst>
                <a:ext uri="{FF2B5EF4-FFF2-40B4-BE49-F238E27FC236}">
                  <a16:creationId xmlns:a16="http://schemas.microsoft.com/office/drawing/2014/main" id="{100A1009-7AAC-4D8F-A513-937AFDAF1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77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0" name="TextBox 638">
              <a:extLst>
                <a:ext uri="{FF2B5EF4-FFF2-40B4-BE49-F238E27FC236}">
                  <a16:creationId xmlns:a16="http://schemas.microsoft.com/office/drawing/2014/main" id="{AC7D72A2-09BE-4832-B300-9D1228D1E6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824"/>
              <a:ext cx="576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Signals beginning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   </a:t>
              </a:r>
            </a:p>
          </p:txBody>
        </p:sp>
        <p:sp>
          <p:nvSpPr>
            <p:cNvPr id="6164" name="TextBox 639">
              <a:extLst>
                <a:ext uri="{FF2B5EF4-FFF2-40B4-BE49-F238E27FC236}">
                  <a16:creationId xmlns:a16="http://schemas.microsoft.com/office/drawing/2014/main" id="{EF93C5DA-834D-4AE2-A3BF-7F2F88F451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872"/>
              <a:ext cx="624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Signals end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________   </a:t>
              </a:r>
            </a:p>
          </p:txBody>
        </p:sp>
        <p:sp>
          <p:nvSpPr>
            <p:cNvPr id="6165" name="TextBox 648">
              <a:extLst>
                <a:ext uri="{FF2B5EF4-FFF2-40B4-BE49-F238E27FC236}">
                  <a16:creationId xmlns:a16="http://schemas.microsoft.com/office/drawing/2014/main" id="{E60CBCB2-869A-44E8-8330-2E01B8FD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352"/>
              <a:ext cx="624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End product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_______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66" name="Oval 654">
              <a:extLst>
                <a:ext uri="{FF2B5EF4-FFF2-40B4-BE49-F238E27FC236}">
                  <a16:creationId xmlns:a16="http://schemas.microsoft.com/office/drawing/2014/main" id="{6B6E7E8A-4DEC-43FC-856E-DDC7EB824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2928"/>
              <a:ext cx="86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34E21CAB-9B2C-4E8E-AC3D-D92831F03C6D}"/>
                </a:ext>
              </a:extLst>
            </p:cNvPr>
            <p:cNvSpPr txBox="1"/>
            <p:nvPr/>
          </p:nvSpPr>
          <p:spPr>
            <a:xfrm>
              <a:off x="3168" y="2977"/>
              <a:ext cx="576" cy="2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Takes place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______</a:t>
              </a:r>
            </a:p>
          </p:txBody>
        </p:sp>
        <p:cxnSp>
          <p:nvCxnSpPr>
            <p:cNvPr id="6168" name="Straight Connector 663">
              <a:extLst>
                <a:ext uri="{FF2B5EF4-FFF2-40B4-BE49-F238E27FC236}">
                  <a16:creationId xmlns:a16="http://schemas.microsoft.com/office/drawing/2014/main" id="{D756668A-B34F-41AA-BD1A-5366D76AE9A7}"/>
                </a:ext>
              </a:extLst>
            </p:cNvPr>
            <p:cNvCxnSpPr>
              <a:cxnSpLocks noChangeShapeType="1"/>
              <a:stCxn id="6156" idx="4"/>
              <a:endCxn id="6172" idx="0"/>
            </p:cNvCxnSpPr>
            <p:nvPr/>
          </p:nvCxnSpPr>
          <p:spPr bwMode="auto">
            <a:xfrm rot="5400000">
              <a:off x="384" y="1824"/>
              <a:ext cx="240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9" name="Oval 672">
              <a:extLst>
                <a:ext uri="{FF2B5EF4-FFF2-40B4-BE49-F238E27FC236}">
                  <a16:creationId xmlns:a16="http://schemas.microsoft.com/office/drawing/2014/main" id="{8BBF9713-3BB0-413E-8D0D-B7CAD87EC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880"/>
              <a:ext cx="120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48DF1D6C-B5A4-486F-BF55-E827E6FA0755}"/>
                </a:ext>
              </a:extLst>
            </p:cNvPr>
            <p:cNvSpPr txBox="1"/>
            <p:nvPr/>
          </p:nvSpPr>
          <p:spPr>
            <a:xfrm>
              <a:off x="1872" y="3937"/>
              <a:ext cx="912" cy="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Transports amino acids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________ </a:t>
              </a:r>
            </a:p>
          </p:txBody>
        </p:sp>
        <p:cxnSp>
          <p:nvCxnSpPr>
            <p:cNvPr id="6171" name="Straight Connector 676">
              <a:extLst>
                <a:ext uri="{FF2B5EF4-FFF2-40B4-BE49-F238E27FC236}">
                  <a16:creationId xmlns:a16="http://schemas.microsoft.com/office/drawing/2014/main" id="{289CF6B2-A6AC-418E-9E11-D7B2E5050168}"/>
                </a:ext>
              </a:extLst>
            </p:cNvPr>
            <p:cNvCxnSpPr>
              <a:cxnSpLocks noChangeShapeType="1"/>
              <a:stCxn id="6148" idx="4"/>
              <a:endCxn id="6169" idx="0"/>
            </p:cNvCxnSpPr>
            <p:nvPr/>
          </p:nvCxnSpPr>
          <p:spPr bwMode="auto">
            <a:xfrm rot="16200000" flipH="1">
              <a:off x="1620" y="2508"/>
              <a:ext cx="720" cy="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2" name="Oval 489">
              <a:extLst>
                <a:ext uri="{FF2B5EF4-FFF2-40B4-BE49-F238E27FC236}">
                  <a16:creationId xmlns:a16="http://schemas.microsoft.com/office/drawing/2014/main" id="{49840AD1-F073-46EE-9DE0-AFD38CBA8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064"/>
              <a:ext cx="576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" name="TextBox 501">
              <a:extLst>
                <a:ext uri="{FF2B5EF4-FFF2-40B4-BE49-F238E27FC236}">
                  <a16:creationId xmlns:a16="http://schemas.microsoft.com/office/drawing/2014/main" id="{EF27308E-6456-4884-89BB-A3EE111A83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112"/>
              <a:ext cx="57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Gene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Complement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_____</a:t>
              </a:r>
            </a:p>
          </p:txBody>
        </p:sp>
        <p:sp>
          <p:nvSpPr>
            <p:cNvPr id="73" name="TextBox 501">
              <a:extLst>
                <a:ext uri="{FF2B5EF4-FFF2-40B4-BE49-F238E27FC236}">
                  <a16:creationId xmlns:a16="http://schemas.microsoft.com/office/drawing/2014/main" id="{8CA13F53-2567-40BF-849A-DD80F70694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160"/>
              <a:ext cx="672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Contains gene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______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75" name="Oval 489">
              <a:extLst>
                <a:ext uri="{FF2B5EF4-FFF2-40B4-BE49-F238E27FC236}">
                  <a16:creationId xmlns:a16="http://schemas.microsoft.com/office/drawing/2014/main" id="{667C9186-9B93-4DF7-9F1A-0035B99AF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2064"/>
              <a:ext cx="576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6" name="Straight Connector 663">
              <a:extLst>
                <a:ext uri="{FF2B5EF4-FFF2-40B4-BE49-F238E27FC236}">
                  <a16:creationId xmlns:a16="http://schemas.microsoft.com/office/drawing/2014/main" id="{8D4F7A8A-EA7B-403C-BF19-7E224563CAD4}"/>
                </a:ext>
              </a:extLst>
            </p:cNvPr>
            <p:cNvCxnSpPr>
              <a:cxnSpLocks noChangeShapeType="1"/>
              <a:stCxn id="6175" idx="1"/>
              <a:endCxn id="6156" idx="4"/>
            </p:cNvCxnSpPr>
            <p:nvPr/>
          </p:nvCxnSpPr>
          <p:spPr bwMode="auto">
            <a:xfrm rot="16200000" flipV="1">
              <a:off x="562" y="1886"/>
              <a:ext cx="303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7" name="TextBox 462">
              <a:extLst>
                <a:ext uri="{FF2B5EF4-FFF2-40B4-BE49-F238E27FC236}">
                  <a16:creationId xmlns:a16="http://schemas.microsoft.com/office/drawing/2014/main" id="{4350FBD2-9E44-4EAF-87A2-13AF7CCC1A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977"/>
              <a:ext cx="816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Translation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78" name="Straight Connector 676">
              <a:extLst>
                <a:ext uri="{FF2B5EF4-FFF2-40B4-BE49-F238E27FC236}">
                  <a16:creationId xmlns:a16="http://schemas.microsoft.com/office/drawing/2014/main" id="{956BBDE2-F7A8-4FD7-9045-17CF16C3E355}"/>
                </a:ext>
              </a:extLst>
            </p:cNvPr>
            <p:cNvCxnSpPr>
              <a:cxnSpLocks noChangeShapeType="1"/>
              <a:stCxn id="6166" idx="2"/>
              <a:endCxn id="6169" idx="6"/>
            </p:cNvCxnSpPr>
            <p:nvPr/>
          </p:nvCxnSpPr>
          <p:spPr bwMode="auto">
            <a:xfrm rot="10800000">
              <a:off x="2592" y="3120"/>
              <a:ext cx="432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9" name="TextBox 648">
              <a:extLst>
                <a:ext uri="{FF2B5EF4-FFF2-40B4-BE49-F238E27FC236}">
                  <a16:creationId xmlns:a16="http://schemas.microsoft.com/office/drawing/2014/main" id="{ED54DE1E-542F-4614-A205-ECD3A57FA9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3504"/>
              <a:ext cx="624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End product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_______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80" name="Oval 3">
              <a:extLst>
                <a:ext uri="{FF2B5EF4-FFF2-40B4-BE49-F238E27FC236}">
                  <a16:creationId xmlns:a16="http://schemas.microsoft.com/office/drawing/2014/main" id="{29E35D77-EC08-422A-8865-B1AB59B49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456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81" name="Straight Connector 676">
              <a:extLst>
                <a:ext uri="{FF2B5EF4-FFF2-40B4-BE49-F238E27FC236}">
                  <a16:creationId xmlns:a16="http://schemas.microsoft.com/office/drawing/2014/main" id="{72F909F0-3E57-48B6-9802-6AB156F7DCAC}"/>
                </a:ext>
              </a:extLst>
            </p:cNvPr>
            <p:cNvCxnSpPr>
              <a:cxnSpLocks noChangeShapeType="1"/>
              <a:stCxn id="6180" idx="1"/>
              <a:endCxn id="6169" idx="5"/>
            </p:cNvCxnSpPr>
            <p:nvPr/>
          </p:nvCxnSpPr>
          <p:spPr bwMode="auto">
            <a:xfrm rot="16200000" flipV="1">
              <a:off x="2669" y="3037"/>
              <a:ext cx="229" cy="73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2" name="Straight Connector 676">
              <a:extLst>
                <a:ext uri="{FF2B5EF4-FFF2-40B4-BE49-F238E27FC236}">
                  <a16:creationId xmlns:a16="http://schemas.microsoft.com/office/drawing/2014/main" id="{63ED10E7-F25B-4037-BC4E-4C7AF1219E2A}"/>
                </a:ext>
              </a:extLst>
            </p:cNvPr>
            <p:cNvCxnSpPr>
              <a:cxnSpLocks noChangeShapeType="1"/>
              <a:stCxn id="6159" idx="0"/>
              <a:endCxn id="6169" idx="4"/>
            </p:cNvCxnSpPr>
            <p:nvPr/>
          </p:nvCxnSpPr>
          <p:spPr bwMode="auto">
            <a:xfrm rot="16200000" flipV="1">
              <a:off x="1920" y="3432"/>
              <a:ext cx="480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3" name="Oval 671">
              <a:extLst>
                <a:ext uri="{FF2B5EF4-FFF2-40B4-BE49-F238E27FC236}">
                  <a16:creationId xmlns:a16="http://schemas.microsoft.com/office/drawing/2014/main" id="{002C91AA-670E-4C03-8442-6F2EA66AF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4704"/>
              <a:ext cx="110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4" name="TextBox 673">
              <a:extLst>
                <a:ext uri="{FF2B5EF4-FFF2-40B4-BE49-F238E27FC236}">
                  <a16:creationId xmlns:a16="http://schemas.microsoft.com/office/drawing/2014/main" id="{186F1173-CF73-4865-90BD-16AA19D97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4752"/>
              <a:ext cx="864" cy="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Complements codon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_______</a:t>
              </a:r>
            </a:p>
          </p:txBody>
        </p:sp>
        <p:cxnSp>
          <p:nvCxnSpPr>
            <p:cNvPr id="6185" name="Straight Connector 676">
              <a:extLst>
                <a:ext uri="{FF2B5EF4-FFF2-40B4-BE49-F238E27FC236}">
                  <a16:creationId xmlns:a16="http://schemas.microsoft.com/office/drawing/2014/main" id="{4D51F1A7-31D3-484D-8317-AA14CF4033B4}"/>
                </a:ext>
              </a:extLst>
            </p:cNvPr>
            <p:cNvCxnSpPr>
              <a:cxnSpLocks noChangeShapeType="1"/>
              <a:stCxn id="6183" idx="0"/>
            </p:cNvCxnSpPr>
            <p:nvPr/>
          </p:nvCxnSpPr>
          <p:spPr bwMode="auto">
            <a:xfrm rot="16200000" flipV="1">
              <a:off x="2220" y="4404"/>
              <a:ext cx="384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6" name="Oval 3">
              <a:extLst>
                <a:ext uri="{FF2B5EF4-FFF2-40B4-BE49-F238E27FC236}">
                  <a16:creationId xmlns:a16="http://schemas.microsoft.com/office/drawing/2014/main" id="{638E0E93-65F4-478C-8568-39ED904B2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352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7" name="TextBox 648">
              <a:extLst>
                <a:ext uri="{FF2B5EF4-FFF2-40B4-BE49-F238E27FC236}">
                  <a16:creationId xmlns:a16="http://schemas.microsoft.com/office/drawing/2014/main" id="{7C61A10F-0FC1-44F7-A1D2-99DDCD4882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2448"/>
              <a:ext cx="816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Specifies amino acid</a:t>
              </a:r>
            </a:p>
            <a:p>
              <a:pPr>
                <a:defRPr/>
              </a:pPr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     _______</a:t>
              </a:r>
              <a:endParaRPr 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188" name="Straight Connector 478">
              <a:extLst>
                <a:ext uri="{FF2B5EF4-FFF2-40B4-BE49-F238E27FC236}">
                  <a16:creationId xmlns:a16="http://schemas.microsoft.com/office/drawing/2014/main" id="{6CA956CC-C6CF-48F2-96F6-BFD43D42BEC9}"/>
                </a:ext>
              </a:extLst>
            </p:cNvPr>
            <p:cNvCxnSpPr>
              <a:cxnSpLocks noChangeShapeType="1"/>
              <a:stCxn id="6186" idx="2"/>
              <a:endCxn id="6147" idx="6"/>
            </p:cNvCxnSpPr>
            <p:nvPr/>
          </p:nvCxnSpPr>
          <p:spPr bwMode="auto">
            <a:xfrm rot="10800000">
              <a:off x="3120" y="2520"/>
              <a:ext cx="192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9" name="Oval 630">
              <a:extLst>
                <a:ext uri="{FF2B5EF4-FFF2-40B4-BE49-F238E27FC236}">
                  <a16:creationId xmlns:a16="http://schemas.microsoft.com/office/drawing/2014/main" id="{60B6BAF7-2DD5-432B-AD9F-05CEA7C951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21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90" name="Oval 630">
              <a:extLst>
                <a:ext uri="{FF2B5EF4-FFF2-40B4-BE49-F238E27FC236}">
                  <a16:creationId xmlns:a16="http://schemas.microsoft.com/office/drawing/2014/main" id="{6CAD4B47-DDAA-4417-A457-D501FE80D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688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5" name="TextBox 638">
              <a:extLst>
                <a:ext uri="{FF2B5EF4-FFF2-40B4-BE49-F238E27FC236}">
                  <a16:creationId xmlns:a16="http://schemas.microsoft.com/office/drawing/2014/main" id="{379AC0F9-040A-4C1D-8CD6-7B4B3B2FD9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2736"/>
              <a:ext cx="576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Signals beginning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   </a:t>
              </a:r>
            </a:p>
          </p:txBody>
        </p:sp>
        <p:sp>
          <p:nvSpPr>
            <p:cNvPr id="6192" name="TextBox 639">
              <a:extLst>
                <a:ext uri="{FF2B5EF4-FFF2-40B4-BE49-F238E27FC236}">
                  <a16:creationId xmlns:a16="http://schemas.microsoft.com/office/drawing/2014/main" id="{067B3BF2-E216-4087-9107-4DBF94D9A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3312"/>
              <a:ext cx="624" cy="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Signals end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________   </a:t>
              </a:r>
            </a:p>
          </p:txBody>
        </p:sp>
        <p:cxnSp>
          <p:nvCxnSpPr>
            <p:cNvPr id="6193" name="Straight Connector 676">
              <a:extLst>
                <a:ext uri="{FF2B5EF4-FFF2-40B4-BE49-F238E27FC236}">
                  <a16:creationId xmlns:a16="http://schemas.microsoft.com/office/drawing/2014/main" id="{E87FE227-34B5-4F31-98B0-DBAD3534D467}"/>
                </a:ext>
              </a:extLst>
            </p:cNvPr>
            <p:cNvCxnSpPr>
              <a:cxnSpLocks noChangeShapeType="1"/>
              <a:stCxn id="6190" idx="6"/>
              <a:endCxn id="6169" idx="2"/>
            </p:cNvCxnSpPr>
            <p:nvPr/>
          </p:nvCxnSpPr>
          <p:spPr bwMode="auto">
            <a:xfrm>
              <a:off x="1152" y="2928"/>
              <a:ext cx="240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4" name="Straight Connector 676">
              <a:extLst>
                <a:ext uri="{FF2B5EF4-FFF2-40B4-BE49-F238E27FC236}">
                  <a16:creationId xmlns:a16="http://schemas.microsoft.com/office/drawing/2014/main" id="{F873FF19-29B5-4708-BFC7-52F00536EDFD}"/>
                </a:ext>
              </a:extLst>
            </p:cNvPr>
            <p:cNvCxnSpPr>
              <a:cxnSpLocks noChangeShapeType="1"/>
              <a:stCxn id="6189" idx="6"/>
              <a:endCxn id="6169" idx="2"/>
            </p:cNvCxnSpPr>
            <p:nvPr/>
          </p:nvCxnSpPr>
          <p:spPr bwMode="auto">
            <a:xfrm flipV="1">
              <a:off x="1104" y="3120"/>
              <a:ext cx="288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Box 99">
            <a:extLst>
              <a:ext uri="{FF2B5EF4-FFF2-40B4-BE49-F238E27FC236}">
                <a16:creationId xmlns:a16="http://schemas.microsoft.com/office/drawing/2014/main" id="{88E38D9B-7541-47FF-ADDA-C6991DCC1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038600"/>
            <a:ext cx="40640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AUG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Codon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Promoter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Ribosome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Template strand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Anticodon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Polypeptide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mRNA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tRNA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Termination sequence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UGA, UAA, UAG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Coding strand</a:t>
            </a:r>
          </a:p>
          <a:p>
            <a:pPr lvl="1"/>
            <a:endParaRPr lang="en-US" altLang="en-US" sz="1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20" name="Group 52">
            <a:extLst>
              <a:ext uri="{FF2B5EF4-FFF2-40B4-BE49-F238E27FC236}">
                <a16:creationId xmlns:a16="http://schemas.microsoft.com/office/drawing/2014/main" id="{C7E66148-07C9-46A5-9455-24735B243154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381000"/>
            <a:ext cx="8737600" cy="5597525"/>
            <a:chOff x="96" y="1296"/>
            <a:chExt cx="4128" cy="3744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30CE1FC1-87EA-4227-98BC-C9C108628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304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2" name="Oval 5">
              <a:extLst>
                <a:ext uri="{FF2B5EF4-FFF2-40B4-BE49-F238E27FC236}">
                  <a16:creationId xmlns:a16="http://schemas.microsoft.com/office/drawing/2014/main" id="{4F390CAB-E648-4904-803E-808FBC402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632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4" name="TextBox 462">
              <a:extLst>
                <a:ext uri="{FF2B5EF4-FFF2-40B4-BE49-F238E27FC236}">
                  <a16:creationId xmlns:a16="http://schemas.microsoft.com/office/drawing/2014/main" id="{6115E7BF-C57D-4DA1-92E8-47821DA3D9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776"/>
              <a:ext cx="816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Transcription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75" name="Straight Connector 467">
              <a:extLst>
                <a:ext uri="{FF2B5EF4-FFF2-40B4-BE49-F238E27FC236}">
                  <a16:creationId xmlns:a16="http://schemas.microsoft.com/office/drawing/2014/main" id="{C8AADEF5-3865-4CF3-8B05-B090E97E37C3}"/>
                </a:ext>
              </a:extLst>
            </p:cNvPr>
            <p:cNvCxnSpPr>
              <a:cxnSpLocks noChangeShapeType="1"/>
              <a:stCxn id="7172" idx="2"/>
              <a:endCxn id="7180" idx="6"/>
            </p:cNvCxnSpPr>
            <p:nvPr/>
          </p:nvCxnSpPr>
          <p:spPr bwMode="auto">
            <a:xfrm rot="10800000">
              <a:off x="816" y="1608"/>
              <a:ext cx="67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6" name="Straight Connector 468">
              <a:extLst>
                <a:ext uri="{FF2B5EF4-FFF2-40B4-BE49-F238E27FC236}">
                  <a16:creationId xmlns:a16="http://schemas.microsoft.com/office/drawing/2014/main" id="{56421F10-D071-4551-A1D1-009F3FF48D31}"/>
                </a:ext>
              </a:extLst>
            </p:cNvPr>
            <p:cNvCxnSpPr>
              <a:cxnSpLocks noChangeShapeType="1"/>
              <a:stCxn id="7172" idx="6"/>
              <a:endCxn id="7179" idx="2"/>
            </p:cNvCxnSpPr>
            <p:nvPr/>
          </p:nvCxnSpPr>
          <p:spPr bwMode="auto">
            <a:xfrm flipV="1">
              <a:off x="2448" y="1440"/>
              <a:ext cx="384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7" name="Straight Connector 469">
              <a:extLst>
                <a:ext uri="{FF2B5EF4-FFF2-40B4-BE49-F238E27FC236}">
                  <a16:creationId xmlns:a16="http://schemas.microsoft.com/office/drawing/2014/main" id="{6B96F786-F217-408C-94BC-40C0C4A3C771}"/>
                </a:ext>
              </a:extLst>
            </p:cNvPr>
            <p:cNvCxnSpPr>
              <a:cxnSpLocks noChangeShapeType="1"/>
              <a:stCxn id="7185" idx="0"/>
              <a:endCxn id="7179" idx="4"/>
            </p:cNvCxnSpPr>
            <p:nvPr/>
          </p:nvCxnSpPr>
          <p:spPr bwMode="auto">
            <a:xfrm rot="5400000" flipH="1" flipV="1">
              <a:off x="3144" y="1536"/>
              <a:ext cx="19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8" name="Straight Connector 478">
              <a:extLst>
                <a:ext uri="{FF2B5EF4-FFF2-40B4-BE49-F238E27FC236}">
                  <a16:creationId xmlns:a16="http://schemas.microsoft.com/office/drawing/2014/main" id="{3DD6CAEE-072B-41DD-9296-0CF3D5D59219}"/>
                </a:ext>
              </a:extLst>
            </p:cNvPr>
            <p:cNvCxnSpPr>
              <a:cxnSpLocks noChangeShapeType="1"/>
              <a:stCxn id="7172" idx="5"/>
              <a:endCxn id="7171" idx="1"/>
            </p:cNvCxnSpPr>
            <p:nvPr/>
          </p:nvCxnSpPr>
          <p:spPr bwMode="auto">
            <a:xfrm rot="16200000" flipH="1">
              <a:off x="2203" y="2187"/>
              <a:ext cx="284" cy="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9" name="Oval 481">
              <a:extLst>
                <a:ext uri="{FF2B5EF4-FFF2-40B4-BE49-F238E27FC236}">
                  <a16:creationId xmlns:a16="http://schemas.microsoft.com/office/drawing/2014/main" id="{4053B421-8F40-4184-AD49-9EE4D7159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1296"/>
              <a:ext cx="1104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0" name="Oval 489">
              <a:extLst>
                <a:ext uri="{FF2B5EF4-FFF2-40B4-BE49-F238E27FC236}">
                  <a16:creationId xmlns:a16="http://schemas.microsoft.com/office/drawing/2014/main" id="{6BDC8C2A-2FCA-4ED7-907C-0D02CD84C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392"/>
              <a:ext cx="38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1" name="TextBox 501">
              <a:extLst>
                <a:ext uri="{FF2B5EF4-FFF2-40B4-BE49-F238E27FC236}">
                  <a16:creationId xmlns:a16="http://schemas.microsoft.com/office/drawing/2014/main" id="{F7F56D18-75C3-4DBA-99CE-C25FC60A10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1536"/>
              <a:ext cx="576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DNA</a:t>
              </a:r>
            </a:p>
          </p:txBody>
        </p: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61AC8371-634C-4632-9B24-90332CEB7F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344"/>
              <a:ext cx="816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Gene sequence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3" name="Oval 585">
              <a:extLst>
                <a:ext uri="{FF2B5EF4-FFF2-40B4-BE49-F238E27FC236}">
                  <a16:creationId xmlns:a16="http://schemas.microsoft.com/office/drawing/2014/main" id="{E1E209C8-2068-4320-B145-AD8D23869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38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4" name="Straight Connector 627">
              <a:extLst>
                <a:ext uri="{FF2B5EF4-FFF2-40B4-BE49-F238E27FC236}">
                  <a16:creationId xmlns:a16="http://schemas.microsoft.com/office/drawing/2014/main" id="{5260BD9E-C9F9-4F80-B830-07188378258D}"/>
                </a:ext>
              </a:extLst>
            </p:cNvPr>
            <p:cNvCxnSpPr>
              <a:cxnSpLocks noChangeShapeType="1"/>
              <a:stCxn id="7186" idx="0"/>
              <a:endCxn id="7179" idx="4"/>
            </p:cNvCxnSpPr>
            <p:nvPr/>
          </p:nvCxnSpPr>
          <p:spPr bwMode="auto">
            <a:xfrm rot="16200000" flipV="1">
              <a:off x="3528" y="1440"/>
              <a:ext cx="192" cy="4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Oval 630">
              <a:extLst>
                <a:ext uri="{FF2B5EF4-FFF2-40B4-BE49-F238E27FC236}">
                  <a16:creationId xmlns:a16="http://schemas.microsoft.com/office/drawing/2014/main" id="{D98B66A2-CBC6-4CAE-B234-23E434A03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77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6" name="Oval 632">
              <a:extLst>
                <a:ext uri="{FF2B5EF4-FFF2-40B4-BE49-F238E27FC236}">
                  <a16:creationId xmlns:a16="http://schemas.microsoft.com/office/drawing/2014/main" id="{019D7AB9-E2D6-4220-84A3-5E260FBF0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77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0" name="TextBox 638">
              <a:extLst>
                <a:ext uri="{FF2B5EF4-FFF2-40B4-BE49-F238E27FC236}">
                  <a16:creationId xmlns:a16="http://schemas.microsoft.com/office/drawing/2014/main" id="{CD6E8467-53EC-4BD1-B3DF-8249FA4988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824"/>
              <a:ext cx="576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Signals beginning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</a:t>
              </a:r>
            </a:p>
          </p:txBody>
        </p:sp>
        <p:sp>
          <p:nvSpPr>
            <p:cNvPr id="7188" name="TextBox 639">
              <a:extLst>
                <a:ext uri="{FF2B5EF4-FFF2-40B4-BE49-F238E27FC236}">
                  <a16:creationId xmlns:a16="http://schemas.microsoft.com/office/drawing/2014/main" id="{7915DF9C-242A-4BA7-ADCA-95ABCF1D6B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872"/>
              <a:ext cx="62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Signals end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sp>
          <p:nvSpPr>
            <p:cNvPr id="7189" name="TextBox 648">
              <a:extLst>
                <a:ext uri="{FF2B5EF4-FFF2-40B4-BE49-F238E27FC236}">
                  <a16:creationId xmlns:a16="http://schemas.microsoft.com/office/drawing/2014/main" id="{2A578132-88EB-4D09-9DB2-1C5F56FBD7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353"/>
              <a:ext cx="624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End product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90" name="Oval 654">
              <a:extLst>
                <a:ext uri="{FF2B5EF4-FFF2-40B4-BE49-F238E27FC236}">
                  <a16:creationId xmlns:a16="http://schemas.microsoft.com/office/drawing/2014/main" id="{5144D828-359D-401A-959E-D9FD81B80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2928"/>
              <a:ext cx="86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3C97148B-55CB-4F6E-BA96-BFF705C8626D}"/>
                </a:ext>
              </a:extLst>
            </p:cNvPr>
            <p:cNvSpPr txBox="1"/>
            <p:nvPr/>
          </p:nvSpPr>
          <p:spPr>
            <a:xfrm>
              <a:off x="3168" y="2976"/>
              <a:ext cx="576" cy="2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Takes place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cxnSp>
          <p:nvCxnSpPr>
            <p:cNvPr id="7192" name="Straight Connector 663">
              <a:extLst>
                <a:ext uri="{FF2B5EF4-FFF2-40B4-BE49-F238E27FC236}">
                  <a16:creationId xmlns:a16="http://schemas.microsoft.com/office/drawing/2014/main" id="{F670216C-63BE-4735-A9C4-58217602F69F}"/>
                </a:ext>
              </a:extLst>
            </p:cNvPr>
            <p:cNvCxnSpPr>
              <a:cxnSpLocks noChangeShapeType="1"/>
              <a:stCxn id="7180" idx="4"/>
              <a:endCxn id="7196" idx="0"/>
            </p:cNvCxnSpPr>
            <p:nvPr/>
          </p:nvCxnSpPr>
          <p:spPr bwMode="auto">
            <a:xfrm rot="5400000">
              <a:off x="384" y="1824"/>
              <a:ext cx="240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Oval 672">
              <a:extLst>
                <a:ext uri="{FF2B5EF4-FFF2-40B4-BE49-F238E27FC236}">
                  <a16:creationId xmlns:a16="http://schemas.microsoft.com/office/drawing/2014/main" id="{0FCA6903-510E-447C-A81D-B0745ABCA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880"/>
              <a:ext cx="120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F5FEAE99-20A4-4190-A7BB-B3C5B677FBBE}"/>
                </a:ext>
              </a:extLst>
            </p:cNvPr>
            <p:cNvSpPr txBox="1"/>
            <p:nvPr/>
          </p:nvSpPr>
          <p:spPr>
            <a:xfrm>
              <a:off x="1872" y="3936"/>
              <a:ext cx="912" cy="2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Transports amino acids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cxnSp>
          <p:nvCxnSpPr>
            <p:cNvPr id="7195" name="Straight Connector 676">
              <a:extLst>
                <a:ext uri="{FF2B5EF4-FFF2-40B4-BE49-F238E27FC236}">
                  <a16:creationId xmlns:a16="http://schemas.microsoft.com/office/drawing/2014/main" id="{A710A96F-50EF-4990-A8DB-FD565AC4D1BD}"/>
                </a:ext>
              </a:extLst>
            </p:cNvPr>
            <p:cNvCxnSpPr>
              <a:cxnSpLocks noChangeShapeType="1"/>
              <a:stCxn id="7172" idx="4"/>
              <a:endCxn id="7193" idx="0"/>
            </p:cNvCxnSpPr>
            <p:nvPr/>
          </p:nvCxnSpPr>
          <p:spPr bwMode="auto">
            <a:xfrm rot="16200000" flipH="1">
              <a:off x="1620" y="2508"/>
              <a:ext cx="720" cy="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6" name="Oval 489">
              <a:extLst>
                <a:ext uri="{FF2B5EF4-FFF2-40B4-BE49-F238E27FC236}">
                  <a16:creationId xmlns:a16="http://schemas.microsoft.com/office/drawing/2014/main" id="{BA8A395C-A9FC-478C-B78C-CB4B7B7B5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064"/>
              <a:ext cx="576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" name="TextBox 501">
              <a:extLst>
                <a:ext uri="{FF2B5EF4-FFF2-40B4-BE49-F238E27FC236}">
                  <a16:creationId xmlns:a16="http://schemas.microsoft.com/office/drawing/2014/main" id="{0F04DA2F-4432-48D5-935B-F969A04D8E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111"/>
              <a:ext cx="576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Gene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Complement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73" name="TextBox 501">
              <a:extLst>
                <a:ext uri="{FF2B5EF4-FFF2-40B4-BE49-F238E27FC236}">
                  <a16:creationId xmlns:a16="http://schemas.microsoft.com/office/drawing/2014/main" id="{A2E84A1E-25DB-478A-9D1E-B9E9296359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160"/>
              <a:ext cx="672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Contains gene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99" name="Oval 489">
              <a:extLst>
                <a:ext uri="{FF2B5EF4-FFF2-40B4-BE49-F238E27FC236}">
                  <a16:creationId xmlns:a16="http://schemas.microsoft.com/office/drawing/2014/main" id="{FEDAA698-0C21-48F9-ADC7-773DA5E0F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2064"/>
              <a:ext cx="576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00" name="Straight Connector 663">
              <a:extLst>
                <a:ext uri="{FF2B5EF4-FFF2-40B4-BE49-F238E27FC236}">
                  <a16:creationId xmlns:a16="http://schemas.microsoft.com/office/drawing/2014/main" id="{C692FE11-F3BB-407A-AA42-4187E3A46262}"/>
                </a:ext>
              </a:extLst>
            </p:cNvPr>
            <p:cNvCxnSpPr>
              <a:cxnSpLocks noChangeShapeType="1"/>
              <a:stCxn id="7199" idx="1"/>
              <a:endCxn id="7180" idx="4"/>
            </p:cNvCxnSpPr>
            <p:nvPr/>
          </p:nvCxnSpPr>
          <p:spPr bwMode="auto">
            <a:xfrm rot="16200000" flipV="1">
              <a:off x="562" y="1886"/>
              <a:ext cx="303" cy="18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1" name="TextBox 462">
              <a:extLst>
                <a:ext uri="{FF2B5EF4-FFF2-40B4-BE49-F238E27FC236}">
                  <a16:creationId xmlns:a16="http://schemas.microsoft.com/office/drawing/2014/main" id="{DA88A938-AFBD-43F6-91C5-32ECD14A5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976"/>
              <a:ext cx="816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Translation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202" name="Straight Connector 676">
              <a:extLst>
                <a:ext uri="{FF2B5EF4-FFF2-40B4-BE49-F238E27FC236}">
                  <a16:creationId xmlns:a16="http://schemas.microsoft.com/office/drawing/2014/main" id="{70B00CCC-724A-4295-A5D5-C131D2705302}"/>
                </a:ext>
              </a:extLst>
            </p:cNvPr>
            <p:cNvCxnSpPr>
              <a:cxnSpLocks noChangeShapeType="1"/>
              <a:stCxn id="7190" idx="2"/>
              <a:endCxn id="7193" idx="6"/>
            </p:cNvCxnSpPr>
            <p:nvPr/>
          </p:nvCxnSpPr>
          <p:spPr bwMode="auto">
            <a:xfrm rot="10800000">
              <a:off x="2592" y="3120"/>
              <a:ext cx="432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3" name="TextBox 648">
              <a:extLst>
                <a:ext uri="{FF2B5EF4-FFF2-40B4-BE49-F238E27FC236}">
                  <a16:creationId xmlns:a16="http://schemas.microsoft.com/office/drawing/2014/main" id="{FAEDF3C6-FA69-41F7-B2B6-0C5A605BB9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3504"/>
              <a:ext cx="624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End product</a:t>
              </a:r>
            </a:p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4" name="Oval 3">
              <a:extLst>
                <a:ext uri="{FF2B5EF4-FFF2-40B4-BE49-F238E27FC236}">
                  <a16:creationId xmlns:a16="http://schemas.microsoft.com/office/drawing/2014/main" id="{CC6BEEAA-EB86-4E58-8CC0-CB66C958D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456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05" name="Straight Connector 676">
              <a:extLst>
                <a:ext uri="{FF2B5EF4-FFF2-40B4-BE49-F238E27FC236}">
                  <a16:creationId xmlns:a16="http://schemas.microsoft.com/office/drawing/2014/main" id="{021E0A38-F847-4974-A267-F011D0A60FA9}"/>
                </a:ext>
              </a:extLst>
            </p:cNvPr>
            <p:cNvCxnSpPr>
              <a:cxnSpLocks noChangeShapeType="1"/>
              <a:stCxn id="7204" idx="1"/>
              <a:endCxn id="7193" idx="5"/>
            </p:cNvCxnSpPr>
            <p:nvPr/>
          </p:nvCxnSpPr>
          <p:spPr bwMode="auto">
            <a:xfrm rot="16200000" flipV="1">
              <a:off x="2669" y="3037"/>
              <a:ext cx="229" cy="73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6" name="Straight Connector 676">
              <a:extLst>
                <a:ext uri="{FF2B5EF4-FFF2-40B4-BE49-F238E27FC236}">
                  <a16:creationId xmlns:a16="http://schemas.microsoft.com/office/drawing/2014/main" id="{FD500089-5DD6-4F2A-B763-6218A539D435}"/>
                </a:ext>
              </a:extLst>
            </p:cNvPr>
            <p:cNvCxnSpPr>
              <a:cxnSpLocks noChangeShapeType="1"/>
              <a:stCxn id="7183" idx="0"/>
              <a:endCxn id="7193" idx="4"/>
            </p:cNvCxnSpPr>
            <p:nvPr/>
          </p:nvCxnSpPr>
          <p:spPr bwMode="auto">
            <a:xfrm rot="16200000" flipV="1">
              <a:off x="1920" y="3432"/>
              <a:ext cx="480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7" name="Oval 671">
              <a:extLst>
                <a:ext uri="{FF2B5EF4-FFF2-40B4-BE49-F238E27FC236}">
                  <a16:creationId xmlns:a16="http://schemas.microsoft.com/office/drawing/2014/main" id="{84367F5D-B99B-4796-8361-D7E3177DD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4704"/>
              <a:ext cx="110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8" name="TextBox 673">
              <a:extLst>
                <a:ext uri="{FF2B5EF4-FFF2-40B4-BE49-F238E27FC236}">
                  <a16:creationId xmlns:a16="http://schemas.microsoft.com/office/drawing/2014/main" id="{1EF05890-2494-43C4-BB97-385392152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4752"/>
              <a:ext cx="864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Complements codon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209" name="Straight Connector 676">
              <a:extLst>
                <a:ext uri="{FF2B5EF4-FFF2-40B4-BE49-F238E27FC236}">
                  <a16:creationId xmlns:a16="http://schemas.microsoft.com/office/drawing/2014/main" id="{A0AC18CC-B9A3-46A6-BCB0-982DC40E6B5F}"/>
                </a:ext>
              </a:extLst>
            </p:cNvPr>
            <p:cNvCxnSpPr>
              <a:cxnSpLocks noChangeShapeType="1"/>
              <a:stCxn id="7207" idx="0"/>
            </p:cNvCxnSpPr>
            <p:nvPr/>
          </p:nvCxnSpPr>
          <p:spPr bwMode="auto">
            <a:xfrm rot="16200000" flipV="1">
              <a:off x="2220" y="4404"/>
              <a:ext cx="384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0" name="Oval 3">
              <a:extLst>
                <a:ext uri="{FF2B5EF4-FFF2-40B4-BE49-F238E27FC236}">
                  <a16:creationId xmlns:a16="http://schemas.microsoft.com/office/drawing/2014/main" id="{CA104860-E3C2-48F8-8037-46C54D697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352"/>
              <a:ext cx="86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7" name="TextBox 648">
              <a:extLst>
                <a:ext uri="{FF2B5EF4-FFF2-40B4-BE49-F238E27FC236}">
                  <a16:creationId xmlns:a16="http://schemas.microsoft.com/office/drawing/2014/main" id="{5B54D0B9-E38C-4A36-98F1-689808299A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2448"/>
              <a:ext cx="816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Specifies amino acid</a:t>
              </a:r>
            </a:p>
            <a:p>
              <a:pPr>
                <a:defRPr/>
              </a:pPr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             </a:t>
              </a:r>
              <a:r>
                <a:rPr lang="en-US" sz="1200" u="sng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1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212" name="Straight Connector 478">
              <a:extLst>
                <a:ext uri="{FF2B5EF4-FFF2-40B4-BE49-F238E27FC236}">
                  <a16:creationId xmlns:a16="http://schemas.microsoft.com/office/drawing/2014/main" id="{2537024F-F223-4F97-8741-CD22EA97917A}"/>
                </a:ext>
              </a:extLst>
            </p:cNvPr>
            <p:cNvCxnSpPr>
              <a:cxnSpLocks noChangeShapeType="1"/>
              <a:stCxn id="7210" idx="2"/>
              <a:endCxn id="7171" idx="6"/>
            </p:cNvCxnSpPr>
            <p:nvPr/>
          </p:nvCxnSpPr>
          <p:spPr bwMode="auto">
            <a:xfrm rot="10800000">
              <a:off x="3120" y="2520"/>
              <a:ext cx="192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3" name="Oval 630">
              <a:extLst>
                <a:ext uri="{FF2B5EF4-FFF2-40B4-BE49-F238E27FC236}">
                  <a16:creationId xmlns:a16="http://schemas.microsoft.com/office/drawing/2014/main" id="{7CD4BFBB-7C98-4980-A9A8-CD723E21FB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21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4" name="Oval 630">
              <a:extLst>
                <a:ext uri="{FF2B5EF4-FFF2-40B4-BE49-F238E27FC236}">
                  <a16:creationId xmlns:a16="http://schemas.microsoft.com/office/drawing/2014/main" id="{5041F398-2DC5-4F89-B281-C5810480C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688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5" name="TextBox 638">
              <a:extLst>
                <a:ext uri="{FF2B5EF4-FFF2-40B4-BE49-F238E27FC236}">
                  <a16:creationId xmlns:a16="http://schemas.microsoft.com/office/drawing/2014/main" id="{2C326BAE-9F29-4C98-82C0-18F6A46E15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2736"/>
              <a:ext cx="576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Signals beginning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</a:t>
              </a:r>
            </a:p>
          </p:txBody>
        </p:sp>
        <p:sp>
          <p:nvSpPr>
            <p:cNvPr id="7216" name="TextBox 639">
              <a:extLst>
                <a:ext uri="{FF2B5EF4-FFF2-40B4-BE49-F238E27FC236}">
                  <a16:creationId xmlns:a16="http://schemas.microsoft.com/office/drawing/2014/main" id="{D59AE26B-8610-4CB6-9012-46E0685605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3312"/>
              <a:ext cx="624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Signals end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</a:p>
          </p:txBody>
        </p:sp>
        <p:cxnSp>
          <p:nvCxnSpPr>
            <p:cNvPr id="7217" name="Straight Connector 676">
              <a:extLst>
                <a:ext uri="{FF2B5EF4-FFF2-40B4-BE49-F238E27FC236}">
                  <a16:creationId xmlns:a16="http://schemas.microsoft.com/office/drawing/2014/main" id="{5C74C8F8-1FE1-4116-B4EB-7141887D5FE2}"/>
                </a:ext>
              </a:extLst>
            </p:cNvPr>
            <p:cNvCxnSpPr>
              <a:cxnSpLocks noChangeShapeType="1"/>
              <a:stCxn id="7214" idx="6"/>
              <a:endCxn id="7193" idx="2"/>
            </p:cNvCxnSpPr>
            <p:nvPr/>
          </p:nvCxnSpPr>
          <p:spPr bwMode="auto">
            <a:xfrm>
              <a:off x="1152" y="2928"/>
              <a:ext cx="240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8" name="Straight Connector 676">
              <a:extLst>
                <a:ext uri="{FF2B5EF4-FFF2-40B4-BE49-F238E27FC236}">
                  <a16:creationId xmlns:a16="http://schemas.microsoft.com/office/drawing/2014/main" id="{AAFFB659-DD17-467E-A9E1-25469389D618}"/>
                </a:ext>
              </a:extLst>
            </p:cNvPr>
            <p:cNvCxnSpPr>
              <a:cxnSpLocks noChangeShapeType="1"/>
              <a:stCxn id="7213" idx="6"/>
              <a:endCxn id="7193" idx="2"/>
            </p:cNvCxnSpPr>
            <p:nvPr/>
          </p:nvCxnSpPr>
          <p:spPr bwMode="auto">
            <a:xfrm flipV="1">
              <a:off x="1104" y="3120"/>
              <a:ext cx="288" cy="3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221" name="Title 1">
            <a:extLst>
              <a:ext uri="{FF2B5EF4-FFF2-40B4-BE49-F238E27FC236}">
                <a16:creationId xmlns:a16="http://schemas.microsoft.com/office/drawing/2014/main" id="{9F4E1D75-6348-4C76-B30D-5ABA758030F1}"/>
              </a:ext>
            </a:extLst>
          </p:cNvPr>
          <p:cNvSpPr>
            <a:spLocks/>
          </p:cNvSpPr>
          <p:nvPr/>
        </p:nvSpPr>
        <p:spPr bwMode="auto">
          <a:xfrm>
            <a:off x="457200" y="0"/>
            <a:ext cx="3657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/>
              <a:t>Gene expression Key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9"/>
  <p:tag name="MMPROD_UIDATA" val="&lt;database version=&quot;7.0&quot;&gt;&lt;object type=&quot;1&quot; unique_id=&quot;10001&quot;&gt;&lt;object type=&quot;2&quot; unique_id=&quot;10308&quot;&gt;&lt;object type=&quot;3&quot; unique_id=&quot;10309&quot;&gt;&lt;property id=&quot;20148&quot; value=&quot;5&quot;/&gt;&lt;property id=&quot;20300&quot; value=&quot;Slide 1&quot;/&gt;&lt;property id=&quot;20307&quot; value=&quot;317&quot;/&gt;&lt;/object&gt;&lt;object type=&quot;3&quot; unique_id=&quot;10310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11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12&quot;&gt;&lt;property id=&quot;20148&quot; value=&quot;5&quot;/&gt;&lt;property id=&quot;20300&quot; value=&quot;Slide 4 - &amp;quot;Gene expression&amp;quot;&quot;/&gt;&lt;property id=&quot;20307&quot; value=&quot;334&quot;/&gt;&lt;/object&gt;&lt;object type=&quot;3&quot; unique_id=&quot;10313&quot;&gt;&lt;property id=&quot;20148&quot; value=&quot;5&quot;/&gt;&lt;property id=&quot;20300&quot; value=&quot;Slide 5&quot;/&gt;&lt;property id=&quot;20307&quot; value=&quot;335&quot;/&gt;&lt;/object&gt;&lt;/object&gt;&lt;object type=&quot;8&quot; unique_id=&quot;1032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1489</TotalTime>
  <Words>230</Words>
  <Application>Microsoft Office PowerPoint</Application>
  <PresentationFormat>On-screen Show (4:3)</PresentationFormat>
  <Paragraphs>98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Gene expression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204</cp:revision>
  <dcterms:created xsi:type="dcterms:W3CDTF">2005-04-19T02:46:41Z</dcterms:created>
  <dcterms:modified xsi:type="dcterms:W3CDTF">2019-04-25T21:32:41Z</dcterms:modified>
</cp:coreProperties>
</file>