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02" r:id="rId2"/>
  </p:sldMasterIdLst>
  <p:notesMasterIdLst>
    <p:notesMasterId r:id="rId8"/>
  </p:notesMasterIdLst>
  <p:sldIdLst>
    <p:sldId id="317" r:id="rId3"/>
    <p:sldId id="334" r:id="rId4"/>
    <p:sldId id="330" r:id="rId5"/>
    <p:sldId id="337" r:id="rId6"/>
    <p:sldId id="336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13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AA79E60-B12C-4469-88C7-A081806F735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3E99366-D841-43F0-BB18-43C37BF781F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B0E56942-61B1-4FA1-A7A0-AEE5C9DB366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11500F4A-BD53-45C7-BAB4-1C77D5C828E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F7613AB9-C563-4D94-B750-2C8DC783DAC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A220A9E-B16D-4FEE-8DE9-FF47E1316D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0179B2D-35CD-4A2E-9170-7E28595748F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F666A9F-FFA6-46DC-BE3A-8651E81885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435253E-2079-4F00-8A2D-C86BA058C2AF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0F7DF533-17CF-4251-9AAB-319368C130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D5C14FB2-619A-4AAD-AA1D-9A4946711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46FD5CF-A105-4A16-82C4-004F0B0FBC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4692B0E-23DF-49C6-BBA0-27FDB2602D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00F159B-9B75-467E-868A-F97E1D4991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B123B-6172-42E9-85F4-E3DA917A8D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1449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240B523-D7F8-4E30-96C5-68B4D36C59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5C7D33E-6FAB-44C5-9884-4D191FA0AE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2179026-6551-479A-B423-7F0A610DCD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FC9D33-7031-49D6-9E53-9C7081DF15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3271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FFE97-1135-481E-ABEF-F0A52173E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C615F6-B452-49A2-854F-EC89378FA4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1704544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8A6C5-E19B-47D0-B7F4-A9FB17FE0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7437E-851D-4BD4-8B75-9DFACDF85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21881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DD545-B514-46C8-8762-9EB3EF26C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31BE52-FB40-4C30-89D5-48F1E752F2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889631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2F4E8-667B-4A12-9BDB-41A860834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ED9D3-BC32-4BA9-BE85-C5AE5140E5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BAA13-7CBB-4D19-B136-FCD26D30D8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874821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FF45-87E9-41D4-961D-3CC7FB89E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95930B-0526-4F21-B9C0-8B62733FFE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F48BD2-3D94-4647-9523-5922C55135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D22420-2C18-440C-9F2E-F8C1E6D829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AEEE5C-718E-48A0-8B1B-47D330A047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65424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F0264-B07B-4A0A-B83B-DC21910B7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9040422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880767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484B4-D3E7-4053-8168-304C9D6A2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6FB747-FDB4-4F7A-84EA-4CEF75E2C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23348D-EA96-498C-8E9F-A907CAB86E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022946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A40E7-A53C-4826-AC9A-731E2C6AC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62065A-E247-4AFE-89F0-75F75D25D9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0EA4BF-0093-44FC-A545-64DD68D6D3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317554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32DCCDD-CCD4-4170-8481-0082CD268D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825E956-8D27-4853-9EC2-56E4905043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05926BE-8DB7-4302-AADE-EDF2E5ED7B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92FC2D-DB0E-4B7E-85A7-061DE4A5C6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53683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8AA64-69D5-4C47-AD47-48213FF08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4D18AA-B6A6-498C-99A1-3DEABD747F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665548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345ECC-875D-4D47-93A2-11F341A527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0DCFDB-6BBE-49CD-B5C3-5C9363376B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544204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5574EA8-0ABA-4EDC-8260-54A57CA4EC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0A3B344-A261-4B5D-9B2C-C86E7DEA3C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8BA76BB-8588-4F68-AB83-3073949008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D88260-D0B4-4E22-B9D9-140ACCCED7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9274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0665C5-BD06-4A07-A77F-8C85D0F699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B1044B-3EC0-41D0-AEB7-54A344188D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42C08B-48C6-44F8-BEFD-14D1FE03DE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572C3-5357-4FA4-9F73-ABC54F6C7E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2893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90BEA423-0D23-4161-835E-851C304D30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557F2B2-6508-42DB-BF2C-E56D23B437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15E21B9-C2BA-4072-B070-C9073DADED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7060DB-8640-4BBD-B9B5-342C0A7F39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8943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0007F8A-6D66-46CC-BF70-0DE0B35144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AE94FCB-9BB9-4C08-917A-E6C973CAD9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26656217-AF9F-4C50-8EBD-7444F7FF46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F50E49-5960-458F-83E7-BC67CC0CD2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0301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7F718D9-F33D-4C89-B16B-8ED3B82E35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D266463-0A39-4FA6-A395-31CD7C3C78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163D101-61FE-40C9-9912-C1074F0FE1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F0C0D1-1E8B-4CD1-AE73-FC59A52F32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037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C028E66-5D2D-4F9D-A820-079FB52BC1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0DA9786-E194-454B-996B-9BADD217F8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BEE6523-2263-4264-A0D4-3AD1146598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7C0D93-3AEB-48BB-90A8-A029EE1F7F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0482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133A2D1-1881-4984-BF8D-02E88F0744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79C9936-B827-4D9F-8AA0-7B590BF59F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1418E5D-42B8-43C6-A8B0-E60854A67D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EA1D72-954C-4F8E-B553-88DD5B9F6C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4705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01A721A-8B47-4721-9F9D-B0C710C95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0872C539-263F-42F3-904F-2EDE7432A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11E1EA6-CC7B-4689-97F8-24E0024864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BD052CD-FDF4-4775-BFCC-55E786ADE5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E47ED34-F74D-4393-B667-BA3FBF2C869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54853984-EB71-4215-85B0-CBFCC6CC368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5797091F-0027-49DC-B70A-0021B8BD11F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38BA784E-8E26-46C7-AB51-50A271437C4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109B3D89-DA9F-4B04-A2A5-829DFC3A4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AFE5F370-147D-43F1-A252-B55C7E839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ABF9B17A-51B4-4480-B56B-1E37A7A7C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3EAC1D-6646-49DE-9190-DF0214524AC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8C6890-D84D-4AE0-AADA-CE947FB2186D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B35CB3B5-D95E-40F7-A672-3290389E2FA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982B422-1656-4754-BBB4-4EAB4A39F6A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302A4E1E-EDDD-4168-95B5-284044B84C23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51D14A2F-1FB2-4C4E-80E9-5CBA758B6E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28B8B172-34EA-4C53-B986-A136CF7AF1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346E9043-14D9-4FEC-A208-AABAB1CE65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2C0622D-9FF9-461D-8B0E-92DD399B6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40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33E6E6-256F-42AA-9D94-A0F73995BCE5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30C58931-2357-4B66-B112-356FCFF21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Gene Cloning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BEC005E9-8807-498A-8400-467CBE2F9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692F055E-F0D0-4BD7-B815-7605A1020A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1AE8320-96EE-4819-9804-E99EB33DA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1DB647C2-4CB4-4451-8B0F-E3800198A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8CFB7AF4-C5A8-4B2A-B2B0-35A8A192A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158038" cy="665163"/>
          </a:xfrm>
        </p:spPr>
        <p:txBody>
          <a:bodyPr/>
          <a:lstStyle/>
          <a:p>
            <a:r>
              <a:rPr lang="en-US" altLang="en-US" sz="3600"/>
              <a:t>Gene Cloning</a:t>
            </a:r>
          </a:p>
        </p:txBody>
      </p:sp>
      <p:sp>
        <p:nvSpPr>
          <p:cNvPr id="6147" name="Rectangle 48">
            <a:extLst>
              <a:ext uri="{FF2B5EF4-FFF2-40B4-BE49-F238E27FC236}">
                <a16:creationId xmlns:a16="http://schemas.microsoft.com/office/drawing/2014/main" id="{C6FD166E-82ED-4CED-9BCC-6A7EBD571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1989138"/>
            <a:ext cx="508000" cy="4397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sp>
        <p:nvSpPr>
          <p:cNvPr id="6148" name="Rectangle 48">
            <a:extLst>
              <a:ext uri="{FF2B5EF4-FFF2-40B4-BE49-F238E27FC236}">
                <a16:creationId xmlns:a16="http://schemas.microsoft.com/office/drawing/2014/main" id="{0667317E-2B04-4515-ACF2-9CBAB916B9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1916113"/>
            <a:ext cx="1625600" cy="585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Gene Cloning</a:t>
            </a:r>
          </a:p>
        </p:txBody>
      </p:sp>
      <p:cxnSp>
        <p:nvCxnSpPr>
          <p:cNvPr id="6149" name="Straight Arrow Connector 48">
            <a:extLst>
              <a:ext uri="{FF2B5EF4-FFF2-40B4-BE49-F238E27FC236}">
                <a16:creationId xmlns:a16="http://schemas.microsoft.com/office/drawing/2014/main" id="{AE321117-84A8-4941-8367-6BB30076CBC7}"/>
              </a:ext>
            </a:extLst>
          </p:cNvPr>
          <p:cNvCxnSpPr>
            <a:cxnSpLocks noChangeShapeType="1"/>
            <a:stCxn id="6148" idx="3"/>
            <a:endCxn id="6147" idx="1"/>
          </p:cNvCxnSpPr>
          <p:nvPr/>
        </p:nvCxnSpPr>
        <p:spPr bwMode="auto">
          <a:xfrm>
            <a:off x="2641600" y="2209800"/>
            <a:ext cx="1422400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TextBox 49">
            <a:extLst>
              <a:ext uri="{FF2B5EF4-FFF2-40B4-BE49-F238E27FC236}">
                <a16:creationId xmlns:a16="http://schemas.microsoft.com/office/drawing/2014/main" id="{FFAB26D4-1FF2-4A7D-AC3D-CFB58AAED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400" y="1916113"/>
            <a:ext cx="6111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uses</a:t>
            </a:r>
          </a:p>
        </p:txBody>
      </p:sp>
      <p:sp>
        <p:nvSpPr>
          <p:cNvPr id="6151" name="Rectangle 48">
            <a:extLst>
              <a:ext uri="{FF2B5EF4-FFF2-40B4-BE49-F238E27FC236}">
                <a16:creationId xmlns:a16="http://schemas.microsoft.com/office/drawing/2014/main" id="{1B1A7CF8-9C3C-409F-A2E4-EA2812530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036638"/>
            <a:ext cx="1524000" cy="58737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Genes of interest</a:t>
            </a:r>
          </a:p>
        </p:txBody>
      </p:sp>
      <p:cxnSp>
        <p:nvCxnSpPr>
          <p:cNvPr id="6152" name="Straight Arrow Connector 52">
            <a:extLst>
              <a:ext uri="{FF2B5EF4-FFF2-40B4-BE49-F238E27FC236}">
                <a16:creationId xmlns:a16="http://schemas.microsoft.com/office/drawing/2014/main" id="{16FA6B2B-1004-4995-9D21-73A6DC758DA7}"/>
              </a:ext>
            </a:extLst>
          </p:cNvPr>
          <p:cNvCxnSpPr>
            <a:cxnSpLocks noChangeShapeType="1"/>
            <a:stCxn id="6148" idx="3"/>
            <a:endCxn id="6151" idx="1"/>
          </p:cNvCxnSpPr>
          <p:nvPr/>
        </p:nvCxnSpPr>
        <p:spPr bwMode="auto">
          <a:xfrm flipV="1">
            <a:off x="2641600" y="1330325"/>
            <a:ext cx="1320800" cy="8794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3" name="Straight Connector 55">
            <a:extLst>
              <a:ext uri="{FF2B5EF4-FFF2-40B4-BE49-F238E27FC236}">
                <a16:creationId xmlns:a16="http://schemas.microsoft.com/office/drawing/2014/main" id="{FC72C032-F20A-426A-9136-BD56BA3215D8}"/>
              </a:ext>
            </a:extLst>
          </p:cNvPr>
          <p:cNvCxnSpPr>
            <a:cxnSpLocks noChangeShapeType="1"/>
            <a:stCxn id="6151" idx="2"/>
            <a:endCxn id="6147" idx="0"/>
          </p:cNvCxnSpPr>
          <p:nvPr/>
        </p:nvCxnSpPr>
        <p:spPr bwMode="auto">
          <a:xfrm rot="5400000">
            <a:off x="4338637" y="1603376"/>
            <a:ext cx="365125" cy="4064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4" name="Straight Arrow Connector 57">
            <a:extLst>
              <a:ext uri="{FF2B5EF4-FFF2-40B4-BE49-F238E27FC236}">
                <a16:creationId xmlns:a16="http://schemas.microsoft.com/office/drawing/2014/main" id="{E923F6AA-F6CF-4652-9AD4-8889D4758EA7}"/>
              </a:ext>
            </a:extLst>
          </p:cNvPr>
          <p:cNvCxnSpPr>
            <a:cxnSpLocks noChangeShapeType="1"/>
            <a:stCxn id="6147" idx="3"/>
            <a:endCxn id="6155" idx="1"/>
          </p:cNvCxnSpPr>
          <p:nvPr/>
        </p:nvCxnSpPr>
        <p:spPr bwMode="auto">
          <a:xfrm flipV="1">
            <a:off x="4572000" y="1843088"/>
            <a:ext cx="2032000" cy="3667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5" name="Rectangle 48">
            <a:extLst>
              <a:ext uri="{FF2B5EF4-FFF2-40B4-BE49-F238E27FC236}">
                <a16:creationId xmlns:a16="http://schemas.microsoft.com/office/drawing/2014/main" id="{62800DC0-315A-48F7-AFD4-06F81E0F7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1624013"/>
            <a:ext cx="508000" cy="4381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cxnSp>
        <p:nvCxnSpPr>
          <p:cNvPr id="6156" name="Straight Arrow Connector 61">
            <a:extLst>
              <a:ext uri="{FF2B5EF4-FFF2-40B4-BE49-F238E27FC236}">
                <a16:creationId xmlns:a16="http://schemas.microsoft.com/office/drawing/2014/main" id="{E3E7938B-4C77-4807-AA4A-93A3172BEBC6}"/>
              </a:ext>
            </a:extLst>
          </p:cNvPr>
          <p:cNvCxnSpPr>
            <a:cxnSpLocks noChangeShapeType="1"/>
            <a:stCxn id="6151" idx="3"/>
            <a:endCxn id="6155" idx="1"/>
          </p:cNvCxnSpPr>
          <p:nvPr/>
        </p:nvCxnSpPr>
        <p:spPr bwMode="auto">
          <a:xfrm>
            <a:off x="5486400" y="1330325"/>
            <a:ext cx="1117600" cy="5127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7" name="Rectangle 48">
            <a:extLst>
              <a:ext uri="{FF2B5EF4-FFF2-40B4-BE49-F238E27FC236}">
                <a16:creationId xmlns:a16="http://schemas.microsoft.com/office/drawing/2014/main" id="{87552357-F05F-4EF9-A814-EB292FFEB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304800"/>
            <a:ext cx="508000" cy="4397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cxnSp>
        <p:nvCxnSpPr>
          <p:cNvPr id="6158" name="Shape 64">
            <a:extLst>
              <a:ext uri="{FF2B5EF4-FFF2-40B4-BE49-F238E27FC236}">
                <a16:creationId xmlns:a16="http://schemas.microsoft.com/office/drawing/2014/main" id="{F5130F4E-0EE7-4823-A774-15A5BBBA26D6}"/>
              </a:ext>
            </a:extLst>
          </p:cNvPr>
          <p:cNvCxnSpPr>
            <a:cxnSpLocks noChangeShapeType="1"/>
            <a:stCxn id="6157" idx="1"/>
            <a:endCxn id="6148" idx="0"/>
          </p:cNvCxnSpPr>
          <p:nvPr/>
        </p:nvCxnSpPr>
        <p:spPr bwMode="auto">
          <a:xfrm rot="10800000" flipV="1">
            <a:off x="1828800" y="523875"/>
            <a:ext cx="4775200" cy="1392238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9" name="Straight Arrow Connector 66">
            <a:extLst>
              <a:ext uri="{FF2B5EF4-FFF2-40B4-BE49-F238E27FC236}">
                <a16:creationId xmlns:a16="http://schemas.microsoft.com/office/drawing/2014/main" id="{64F0F3EE-E67F-43FE-8046-919CA6649C91}"/>
              </a:ext>
            </a:extLst>
          </p:cNvPr>
          <p:cNvCxnSpPr>
            <a:cxnSpLocks noChangeShapeType="1"/>
            <a:stCxn id="6155" idx="0"/>
            <a:endCxn id="6157" idx="2"/>
          </p:cNvCxnSpPr>
          <p:nvPr/>
        </p:nvCxnSpPr>
        <p:spPr bwMode="auto">
          <a:xfrm rot="5400000" flipH="1" flipV="1">
            <a:off x="6419056" y="1183482"/>
            <a:ext cx="879475" cy="47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0" name="TextBox 68">
            <a:extLst>
              <a:ext uri="{FF2B5EF4-FFF2-40B4-BE49-F238E27FC236}">
                <a16:creationId xmlns:a16="http://schemas.microsoft.com/office/drawing/2014/main" id="{757A3E3D-F595-46E3-B558-DF7EF6B7A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9275" y="1111250"/>
            <a:ext cx="9159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Mix with</a:t>
            </a:r>
          </a:p>
        </p:txBody>
      </p:sp>
      <p:sp>
        <p:nvSpPr>
          <p:cNvPr id="6161" name="TextBox 69">
            <a:extLst>
              <a:ext uri="{FF2B5EF4-FFF2-40B4-BE49-F238E27FC236}">
                <a16:creationId xmlns:a16="http://schemas.microsoft.com/office/drawing/2014/main" id="{0262E2AA-C171-4A04-BA85-CC6290E3D2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523875"/>
            <a:ext cx="827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causes</a:t>
            </a:r>
          </a:p>
        </p:txBody>
      </p:sp>
      <p:cxnSp>
        <p:nvCxnSpPr>
          <p:cNvPr id="6162" name="Straight Arrow Connector 71">
            <a:extLst>
              <a:ext uri="{FF2B5EF4-FFF2-40B4-BE49-F238E27FC236}">
                <a16:creationId xmlns:a16="http://schemas.microsoft.com/office/drawing/2014/main" id="{306D54C0-6502-4897-92E1-8D16D67CD1A5}"/>
              </a:ext>
            </a:extLst>
          </p:cNvPr>
          <p:cNvCxnSpPr>
            <a:cxnSpLocks noChangeShapeType="1"/>
            <a:stCxn id="6147" idx="3"/>
          </p:cNvCxnSpPr>
          <p:nvPr/>
        </p:nvCxnSpPr>
        <p:spPr bwMode="auto">
          <a:xfrm>
            <a:off x="4586288" y="2209800"/>
            <a:ext cx="1524000" cy="5857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3" name="Rectangle 48">
            <a:extLst>
              <a:ext uri="{FF2B5EF4-FFF2-40B4-BE49-F238E27FC236}">
                <a16:creationId xmlns:a16="http://schemas.microsoft.com/office/drawing/2014/main" id="{D9B268D7-93A4-4C3A-A0E4-71649AAB8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200" y="2795588"/>
            <a:ext cx="508000" cy="4397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cxnSp>
        <p:nvCxnSpPr>
          <p:cNvPr id="6164" name="Straight Arrow Connector 76">
            <a:extLst>
              <a:ext uri="{FF2B5EF4-FFF2-40B4-BE49-F238E27FC236}">
                <a16:creationId xmlns:a16="http://schemas.microsoft.com/office/drawing/2014/main" id="{520B2C7A-A79B-4A06-8F7E-6D64A0AD0CA1}"/>
              </a:ext>
            </a:extLst>
          </p:cNvPr>
          <p:cNvCxnSpPr>
            <a:cxnSpLocks noChangeShapeType="1"/>
            <a:endCxn id="6163" idx="1"/>
          </p:cNvCxnSpPr>
          <p:nvPr/>
        </p:nvCxnSpPr>
        <p:spPr bwMode="auto">
          <a:xfrm>
            <a:off x="6081713" y="2797175"/>
            <a:ext cx="711200" cy="2190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5" name="Rectangle 48">
            <a:extLst>
              <a:ext uri="{FF2B5EF4-FFF2-40B4-BE49-F238E27FC236}">
                <a16:creationId xmlns:a16="http://schemas.microsoft.com/office/drawing/2014/main" id="{D0E60D86-EAD4-4707-8651-4B6B48E1C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429000"/>
            <a:ext cx="1524000" cy="5857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Viral Vector</a:t>
            </a:r>
          </a:p>
        </p:txBody>
      </p:sp>
      <p:cxnSp>
        <p:nvCxnSpPr>
          <p:cNvPr id="6166" name="Straight Arrow Connector 81">
            <a:extLst>
              <a:ext uri="{FF2B5EF4-FFF2-40B4-BE49-F238E27FC236}">
                <a16:creationId xmlns:a16="http://schemas.microsoft.com/office/drawing/2014/main" id="{C9A949F1-D3C8-4AB1-A137-F7276C4909BA}"/>
              </a:ext>
            </a:extLst>
          </p:cNvPr>
          <p:cNvCxnSpPr>
            <a:cxnSpLocks noChangeShapeType="1"/>
            <a:endCxn id="6165" idx="1"/>
          </p:cNvCxnSpPr>
          <p:nvPr/>
        </p:nvCxnSpPr>
        <p:spPr bwMode="auto">
          <a:xfrm>
            <a:off x="6248400" y="2819400"/>
            <a:ext cx="290513" cy="9032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7" name="TextBox 82">
            <a:extLst>
              <a:ext uri="{FF2B5EF4-FFF2-40B4-BE49-F238E27FC236}">
                <a16:creationId xmlns:a16="http://schemas.microsoft.com/office/drawing/2014/main" id="{82D83671-F596-4677-9661-9565E2D4E5FA}"/>
              </a:ext>
            </a:extLst>
          </p:cNvPr>
          <p:cNvSpPr txBox="1">
            <a:spLocks noChangeArrowheads="1"/>
          </p:cNvSpPr>
          <p:nvPr/>
        </p:nvSpPr>
        <p:spPr bwMode="auto">
          <a:xfrm rot="1823482">
            <a:off x="5229225" y="2243138"/>
            <a:ext cx="736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Types</a:t>
            </a:r>
          </a:p>
        </p:txBody>
      </p:sp>
      <p:sp>
        <p:nvSpPr>
          <p:cNvPr id="6168" name="Left Brace 83">
            <a:extLst>
              <a:ext uri="{FF2B5EF4-FFF2-40B4-BE49-F238E27FC236}">
                <a16:creationId xmlns:a16="http://schemas.microsoft.com/office/drawing/2014/main" id="{B147391C-ABE6-45C6-A8A5-9473AEDE2E1C}"/>
              </a:ext>
            </a:extLst>
          </p:cNvPr>
          <p:cNvSpPr>
            <a:spLocks/>
          </p:cNvSpPr>
          <p:nvPr/>
        </p:nvSpPr>
        <p:spPr bwMode="auto">
          <a:xfrm rot="5400000">
            <a:off x="3768725" y="1911350"/>
            <a:ext cx="1098550" cy="2133600"/>
          </a:xfrm>
          <a:prstGeom prst="leftBrace">
            <a:avLst>
              <a:gd name="adj1" fmla="val 11563"/>
              <a:gd name="adj2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69" name="Rectangle 48">
            <a:extLst>
              <a:ext uri="{FF2B5EF4-FFF2-40B4-BE49-F238E27FC236}">
                <a16:creationId xmlns:a16="http://schemas.microsoft.com/office/drawing/2014/main" id="{9B709A98-8944-49F6-954B-4C7E95051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3527425"/>
            <a:ext cx="1524000" cy="5857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Origin of replication</a:t>
            </a:r>
          </a:p>
        </p:txBody>
      </p:sp>
      <p:sp>
        <p:nvSpPr>
          <p:cNvPr id="6170" name="Rectangle 48">
            <a:extLst>
              <a:ext uri="{FF2B5EF4-FFF2-40B4-BE49-F238E27FC236}">
                <a16:creationId xmlns:a16="http://schemas.microsoft.com/office/drawing/2014/main" id="{2E0610AD-2B8A-47F8-A672-F711A8A07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6400" y="3527425"/>
            <a:ext cx="508000" cy="4397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sp>
        <p:nvSpPr>
          <p:cNvPr id="6171" name="Rectangle 48">
            <a:extLst>
              <a:ext uri="{FF2B5EF4-FFF2-40B4-BE49-F238E27FC236}">
                <a16:creationId xmlns:a16="http://schemas.microsoft.com/office/drawing/2014/main" id="{0D6FAA7E-3923-47CB-AFF4-EC914D83D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4625975"/>
            <a:ext cx="1524000" cy="58737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Restriction sites</a:t>
            </a:r>
          </a:p>
        </p:txBody>
      </p:sp>
      <p:sp>
        <p:nvSpPr>
          <p:cNvPr id="6172" name="Rectangle 48">
            <a:extLst>
              <a:ext uri="{FF2B5EF4-FFF2-40B4-BE49-F238E27FC236}">
                <a16:creationId xmlns:a16="http://schemas.microsoft.com/office/drawing/2014/main" id="{3BDF283D-06BA-4F69-A203-43AD60453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400" y="5872163"/>
            <a:ext cx="2540000" cy="5857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Read backwards and forwards = </a:t>
            </a:r>
            <a:r>
              <a:rPr lang="en-US" altLang="en-US" sz="1600" u="sng"/>
              <a:t>__</a:t>
            </a:r>
          </a:p>
        </p:txBody>
      </p:sp>
      <p:cxnSp>
        <p:nvCxnSpPr>
          <p:cNvPr id="6173" name="Straight Arrow Connector 91">
            <a:extLst>
              <a:ext uri="{FF2B5EF4-FFF2-40B4-BE49-F238E27FC236}">
                <a16:creationId xmlns:a16="http://schemas.microsoft.com/office/drawing/2014/main" id="{8FF7F6BA-8386-4AFB-8AE6-6374E9AAB71C}"/>
              </a:ext>
            </a:extLst>
          </p:cNvPr>
          <p:cNvCxnSpPr>
            <a:cxnSpLocks noChangeShapeType="1"/>
            <a:stCxn id="6170" idx="2"/>
            <a:endCxn id="6171" idx="0"/>
          </p:cNvCxnSpPr>
          <p:nvPr/>
        </p:nvCxnSpPr>
        <p:spPr bwMode="auto">
          <a:xfrm rot="5400000">
            <a:off x="2870994" y="4296569"/>
            <a:ext cx="658813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4" name="Straight Arrow Connector 93">
            <a:extLst>
              <a:ext uri="{FF2B5EF4-FFF2-40B4-BE49-F238E27FC236}">
                <a16:creationId xmlns:a16="http://schemas.microsoft.com/office/drawing/2014/main" id="{606DD922-17C7-413F-8758-701984208CA8}"/>
              </a:ext>
            </a:extLst>
          </p:cNvPr>
          <p:cNvCxnSpPr>
            <a:cxnSpLocks noChangeShapeType="1"/>
            <a:stCxn id="6171" idx="2"/>
            <a:endCxn id="6172" idx="0"/>
          </p:cNvCxnSpPr>
          <p:nvPr/>
        </p:nvCxnSpPr>
        <p:spPr bwMode="auto">
          <a:xfrm rot="5400000">
            <a:off x="2870995" y="5542756"/>
            <a:ext cx="658812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5" name="TextBox 96">
            <a:extLst>
              <a:ext uri="{FF2B5EF4-FFF2-40B4-BE49-F238E27FC236}">
                <a16:creationId xmlns:a16="http://schemas.microsoft.com/office/drawing/2014/main" id="{AFF5A0C9-50BE-4F85-94C5-E5B183A3A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000" y="4229100"/>
            <a:ext cx="1244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Recognizes</a:t>
            </a:r>
          </a:p>
        </p:txBody>
      </p:sp>
      <p:sp>
        <p:nvSpPr>
          <p:cNvPr id="6176" name="TextBox 208">
            <a:extLst>
              <a:ext uri="{FF2B5EF4-FFF2-40B4-BE49-F238E27FC236}">
                <a16:creationId xmlns:a16="http://schemas.microsoft.com/office/drawing/2014/main" id="{C29C6313-3A68-4EB4-ADD1-C2FA351D2B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4419600"/>
            <a:ext cx="35052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/>
              <a:t>Palindrome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Bacteria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Plasmid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Vector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Restriction enzymes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Recombinant DNA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C1CA7C3-77F0-49E3-A2D8-B514B25EE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158038" cy="685800"/>
          </a:xfrm>
        </p:spPr>
        <p:txBody>
          <a:bodyPr/>
          <a:lstStyle/>
          <a:p>
            <a:r>
              <a:rPr lang="en-US" altLang="en-US" sz="3600"/>
              <a:t>Gene Cloning Key</a:t>
            </a:r>
          </a:p>
        </p:txBody>
      </p:sp>
      <p:sp>
        <p:nvSpPr>
          <p:cNvPr id="7171" name="Rectangle 48">
            <a:extLst>
              <a:ext uri="{FF2B5EF4-FFF2-40B4-BE49-F238E27FC236}">
                <a16:creationId xmlns:a16="http://schemas.microsoft.com/office/drawing/2014/main" id="{8A4961E9-A866-4E3E-AF3D-9A08A95A9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2100263"/>
            <a:ext cx="508000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/>
              <a:t>D</a:t>
            </a:r>
          </a:p>
        </p:txBody>
      </p:sp>
      <p:sp>
        <p:nvSpPr>
          <p:cNvPr id="7172" name="Rectangle 48">
            <a:extLst>
              <a:ext uri="{FF2B5EF4-FFF2-40B4-BE49-F238E27FC236}">
                <a16:creationId xmlns:a16="http://schemas.microsoft.com/office/drawing/2014/main" id="{C47AE6A1-A36F-4100-9AEE-5B65B7C89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2028825"/>
            <a:ext cx="1625600" cy="5715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Gene Cloning</a:t>
            </a:r>
          </a:p>
        </p:txBody>
      </p:sp>
      <p:cxnSp>
        <p:nvCxnSpPr>
          <p:cNvPr id="7173" name="Straight Arrow Connector 48">
            <a:extLst>
              <a:ext uri="{FF2B5EF4-FFF2-40B4-BE49-F238E27FC236}">
                <a16:creationId xmlns:a16="http://schemas.microsoft.com/office/drawing/2014/main" id="{19CD9888-F4F7-4494-BF79-27694C7D891F}"/>
              </a:ext>
            </a:extLst>
          </p:cNvPr>
          <p:cNvCxnSpPr>
            <a:cxnSpLocks noChangeShapeType="1"/>
            <a:stCxn id="7172" idx="3"/>
            <a:endCxn id="7171" idx="1"/>
          </p:cNvCxnSpPr>
          <p:nvPr/>
        </p:nvCxnSpPr>
        <p:spPr bwMode="auto">
          <a:xfrm>
            <a:off x="2641600" y="2314575"/>
            <a:ext cx="1422400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4" name="TextBox 49">
            <a:extLst>
              <a:ext uri="{FF2B5EF4-FFF2-40B4-BE49-F238E27FC236}">
                <a16:creationId xmlns:a16="http://schemas.microsoft.com/office/drawing/2014/main" id="{6DBD8C0F-761A-4D8A-B76D-ECDFA6480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400" y="2028825"/>
            <a:ext cx="6111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uses</a:t>
            </a:r>
          </a:p>
        </p:txBody>
      </p:sp>
      <p:sp>
        <p:nvSpPr>
          <p:cNvPr id="7175" name="Rectangle 48">
            <a:extLst>
              <a:ext uri="{FF2B5EF4-FFF2-40B4-BE49-F238E27FC236}">
                <a16:creationId xmlns:a16="http://schemas.microsoft.com/office/drawing/2014/main" id="{BA1E701E-7305-492C-9EB8-47B8C0FC4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171575"/>
            <a:ext cx="1524000" cy="5715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Genes of interest</a:t>
            </a:r>
          </a:p>
        </p:txBody>
      </p:sp>
      <p:cxnSp>
        <p:nvCxnSpPr>
          <p:cNvPr id="7176" name="Straight Arrow Connector 52">
            <a:extLst>
              <a:ext uri="{FF2B5EF4-FFF2-40B4-BE49-F238E27FC236}">
                <a16:creationId xmlns:a16="http://schemas.microsoft.com/office/drawing/2014/main" id="{E33CD94A-183F-44A3-8ECC-13FC0670BD9E}"/>
              </a:ext>
            </a:extLst>
          </p:cNvPr>
          <p:cNvCxnSpPr>
            <a:cxnSpLocks noChangeShapeType="1"/>
            <a:stCxn id="7172" idx="3"/>
            <a:endCxn id="7175" idx="1"/>
          </p:cNvCxnSpPr>
          <p:nvPr/>
        </p:nvCxnSpPr>
        <p:spPr bwMode="auto">
          <a:xfrm flipV="1">
            <a:off x="2641600" y="1457325"/>
            <a:ext cx="1320800" cy="8572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7" name="Straight Connector 55">
            <a:extLst>
              <a:ext uri="{FF2B5EF4-FFF2-40B4-BE49-F238E27FC236}">
                <a16:creationId xmlns:a16="http://schemas.microsoft.com/office/drawing/2014/main" id="{897217CD-E7F6-45FD-B49C-DA1C42393F21}"/>
              </a:ext>
            </a:extLst>
          </p:cNvPr>
          <p:cNvCxnSpPr>
            <a:cxnSpLocks noChangeShapeType="1"/>
            <a:stCxn id="7175" idx="2"/>
            <a:endCxn id="7171" idx="0"/>
          </p:cNvCxnSpPr>
          <p:nvPr/>
        </p:nvCxnSpPr>
        <p:spPr bwMode="auto">
          <a:xfrm rot="5400000">
            <a:off x="4342606" y="1718469"/>
            <a:ext cx="357188" cy="4064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8" name="Straight Arrow Connector 57">
            <a:extLst>
              <a:ext uri="{FF2B5EF4-FFF2-40B4-BE49-F238E27FC236}">
                <a16:creationId xmlns:a16="http://schemas.microsoft.com/office/drawing/2014/main" id="{CCC13809-A02F-4D42-B6AD-21481C32DEF5}"/>
              </a:ext>
            </a:extLst>
          </p:cNvPr>
          <p:cNvCxnSpPr>
            <a:cxnSpLocks noChangeShapeType="1"/>
            <a:stCxn id="7171" idx="3"/>
            <a:endCxn id="7179" idx="1"/>
          </p:cNvCxnSpPr>
          <p:nvPr/>
        </p:nvCxnSpPr>
        <p:spPr bwMode="auto">
          <a:xfrm flipV="1">
            <a:off x="4572000" y="1957388"/>
            <a:ext cx="2032000" cy="3571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9" name="Rectangle 48">
            <a:extLst>
              <a:ext uri="{FF2B5EF4-FFF2-40B4-BE49-F238E27FC236}">
                <a16:creationId xmlns:a16="http://schemas.microsoft.com/office/drawing/2014/main" id="{46D8E330-4D2C-4290-A1BF-61F8CE899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1743075"/>
            <a:ext cx="508000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/>
              <a:t>F</a:t>
            </a:r>
          </a:p>
        </p:txBody>
      </p:sp>
      <p:cxnSp>
        <p:nvCxnSpPr>
          <p:cNvPr id="7180" name="Straight Arrow Connector 61">
            <a:extLst>
              <a:ext uri="{FF2B5EF4-FFF2-40B4-BE49-F238E27FC236}">
                <a16:creationId xmlns:a16="http://schemas.microsoft.com/office/drawing/2014/main" id="{F8444706-ABAF-4948-934B-B916753AB078}"/>
              </a:ext>
            </a:extLst>
          </p:cNvPr>
          <p:cNvCxnSpPr>
            <a:cxnSpLocks noChangeShapeType="1"/>
            <a:stCxn id="7175" idx="3"/>
            <a:endCxn id="7179" idx="1"/>
          </p:cNvCxnSpPr>
          <p:nvPr/>
        </p:nvCxnSpPr>
        <p:spPr bwMode="auto">
          <a:xfrm>
            <a:off x="5486400" y="1457325"/>
            <a:ext cx="1117600" cy="500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1" name="Rectangle 48">
            <a:extLst>
              <a:ext uri="{FF2B5EF4-FFF2-40B4-BE49-F238E27FC236}">
                <a16:creationId xmlns:a16="http://schemas.microsoft.com/office/drawing/2014/main" id="{AA8B60CB-B63F-4003-87AE-5790B12BB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457200"/>
            <a:ext cx="508000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/>
              <a:t>B</a:t>
            </a:r>
          </a:p>
        </p:txBody>
      </p:sp>
      <p:cxnSp>
        <p:nvCxnSpPr>
          <p:cNvPr id="7182" name="Shape 64">
            <a:extLst>
              <a:ext uri="{FF2B5EF4-FFF2-40B4-BE49-F238E27FC236}">
                <a16:creationId xmlns:a16="http://schemas.microsoft.com/office/drawing/2014/main" id="{F871894E-C0D8-4BDD-ACD3-F4A685A2B7B0}"/>
              </a:ext>
            </a:extLst>
          </p:cNvPr>
          <p:cNvCxnSpPr>
            <a:cxnSpLocks noChangeShapeType="1"/>
            <a:stCxn id="7181" idx="1"/>
            <a:endCxn id="7172" idx="0"/>
          </p:cNvCxnSpPr>
          <p:nvPr/>
        </p:nvCxnSpPr>
        <p:spPr bwMode="auto">
          <a:xfrm rot="10800000" flipV="1">
            <a:off x="1828800" y="671513"/>
            <a:ext cx="4775200" cy="1357312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3" name="Straight Arrow Connector 66">
            <a:extLst>
              <a:ext uri="{FF2B5EF4-FFF2-40B4-BE49-F238E27FC236}">
                <a16:creationId xmlns:a16="http://schemas.microsoft.com/office/drawing/2014/main" id="{6BE2C0BE-B9D8-4B74-9CC2-5940E3F1D3CC}"/>
              </a:ext>
            </a:extLst>
          </p:cNvPr>
          <p:cNvCxnSpPr>
            <a:cxnSpLocks noChangeShapeType="1"/>
            <a:stCxn id="7179" idx="0"/>
            <a:endCxn id="7181" idx="2"/>
          </p:cNvCxnSpPr>
          <p:nvPr/>
        </p:nvCxnSpPr>
        <p:spPr bwMode="auto">
          <a:xfrm rot="5400000" flipH="1" flipV="1">
            <a:off x="6430169" y="1313657"/>
            <a:ext cx="857250" cy="47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4" name="TextBox 68">
            <a:extLst>
              <a:ext uri="{FF2B5EF4-FFF2-40B4-BE49-F238E27FC236}">
                <a16:creationId xmlns:a16="http://schemas.microsoft.com/office/drawing/2014/main" id="{6EC001A1-8D8B-4F19-A2A0-BD82527C6C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9275" y="1243013"/>
            <a:ext cx="9159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Mix with</a:t>
            </a:r>
          </a:p>
        </p:txBody>
      </p:sp>
      <p:sp>
        <p:nvSpPr>
          <p:cNvPr id="7185" name="TextBox 69">
            <a:extLst>
              <a:ext uri="{FF2B5EF4-FFF2-40B4-BE49-F238E27FC236}">
                <a16:creationId xmlns:a16="http://schemas.microsoft.com/office/drawing/2014/main" id="{85835BAC-10BD-495C-8961-08B8FCD7E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671513"/>
            <a:ext cx="827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causes</a:t>
            </a:r>
          </a:p>
        </p:txBody>
      </p:sp>
      <p:cxnSp>
        <p:nvCxnSpPr>
          <p:cNvPr id="7186" name="Straight Arrow Connector 71">
            <a:extLst>
              <a:ext uri="{FF2B5EF4-FFF2-40B4-BE49-F238E27FC236}">
                <a16:creationId xmlns:a16="http://schemas.microsoft.com/office/drawing/2014/main" id="{BA327309-A0E3-4DDE-A18C-921EDF7C93BB}"/>
              </a:ext>
            </a:extLst>
          </p:cNvPr>
          <p:cNvCxnSpPr>
            <a:cxnSpLocks noChangeShapeType="1"/>
            <a:stCxn id="7171" idx="3"/>
          </p:cNvCxnSpPr>
          <p:nvPr/>
        </p:nvCxnSpPr>
        <p:spPr bwMode="auto">
          <a:xfrm>
            <a:off x="4586288" y="2314575"/>
            <a:ext cx="1524000" cy="5715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7" name="Rectangle 48">
            <a:extLst>
              <a:ext uri="{FF2B5EF4-FFF2-40B4-BE49-F238E27FC236}">
                <a16:creationId xmlns:a16="http://schemas.microsoft.com/office/drawing/2014/main" id="{1B626CDA-896A-4A1E-A9DB-89CCE9ED2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200" y="2886075"/>
            <a:ext cx="508000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/>
              <a:t>C</a:t>
            </a:r>
          </a:p>
        </p:txBody>
      </p:sp>
      <p:cxnSp>
        <p:nvCxnSpPr>
          <p:cNvPr id="7188" name="Straight Arrow Connector 76">
            <a:extLst>
              <a:ext uri="{FF2B5EF4-FFF2-40B4-BE49-F238E27FC236}">
                <a16:creationId xmlns:a16="http://schemas.microsoft.com/office/drawing/2014/main" id="{D1ABC6C9-E9E9-4E66-B051-00E4908A9051}"/>
              </a:ext>
            </a:extLst>
          </p:cNvPr>
          <p:cNvCxnSpPr>
            <a:cxnSpLocks noChangeShapeType="1"/>
            <a:endCxn id="7187" idx="1"/>
          </p:cNvCxnSpPr>
          <p:nvPr/>
        </p:nvCxnSpPr>
        <p:spPr bwMode="auto">
          <a:xfrm>
            <a:off x="6081713" y="2886075"/>
            <a:ext cx="711200" cy="2143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9" name="Rectangle 48">
            <a:extLst>
              <a:ext uri="{FF2B5EF4-FFF2-40B4-BE49-F238E27FC236}">
                <a16:creationId xmlns:a16="http://schemas.microsoft.com/office/drawing/2014/main" id="{F76B80F5-F697-45DE-A62B-F3F2CA8C10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3505200"/>
            <a:ext cx="1524000" cy="5715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Viral Vector</a:t>
            </a:r>
          </a:p>
        </p:txBody>
      </p:sp>
      <p:cxnSp>
        <p:nvCxnSpPr>
          <p:cNvPr id="7190" name="Straight Arrow Connector 81">
            <a:extLst>
              <a:ext uri="{FF2B5EF4-FFF2-40B4-BE49-F238E27FC236}">
                <a16:creationId xmlns:a16="http://schemas.microsoft.com/office/drawing/2014/main" id="{4B3EF79E-2741-49B5-BBCD-7FE22F186874}"/>
              </a:ext>
            </a:extLst>
          </p:cNvPr>
          <p:cNvCxnSpPr>
            <a:cxnSpLocks noChangeShapeType="1"/>
            <a:endCxn id="7189" idx="1"/>
          </p:cNvCxnSpPr>
          <p:nvPr/>
        </p:nvCxnSpPr>
        <p:spPr bwMode="auto">
          <a:xfrm>
            <a:off x="6172200" y="2895600"/>
            <a:ext cx="290513" cy="8953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1" name="TextBox 82">
            <a:extLst>
              <a:ext uri="{FF2B5EF4-FFF2-40B4-BE49-F238E27FC236}">
                <a16:creationId xmlns:a16="http://schemas.microsoft.com/office/drawing/2014/main" id="{96967893-5EBD-41FC-9D97-82591F1014B2}"/>
              </a:ext>
            </a:extLst>
          </p:cNvPr>
          <p:cNvSpPr txBox="1">
            <a:spLocks noChangeArrowheads="1"/>
          </p:cNvSpPr>
          <p:nvPr/>
        </p:nvSpPr>
        <p:spPr bwMode="auto">
          <a:xfrm rot="1823482">
            <a:off x="5226050" y="2347913"/>
            <a:ext cx="736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Types</a:t>
            </a:r>
          </a:p>
        </p:txBody>
      </p:sp>
      <p:sp>
        <p:nvSpPr>
          <p:cNvPr id="7192" name="Left Brace 83">
            <a:extLst>
              <a:ext uri="{FF2B5EF4-FFF2-40B4-BE49-F238E27FC236}">
                <a16:creationId xmlns:a16="http://schemas.microsoft.com/office/drawing/2014/main" id="{E3C28E31-4D89-4F4E-97F8-F309DADD81BC}"/>
              </a:ext>
            </a:extLst>
          </p:cNvPr>
          <p:cNvSpPr>
            <a:spLocks/>
          </p:cNvSpPr>
          <p:nvPr/>
        </p:nvSpPr>
        <p:spPr bwMode="auto">
          <a:xfrm rot="5400000">
            <a:off x="3782219" y="1997869"/>
            <a:ext cx="1071562" cy="2133600"/>
          </a:xfrm>
          <a:prstGeom prst="leftBrace">
            <a:avLst>
              <a:gd name="adj1" fmla="val 11854"/>
              <a:gd name="adj2" fmla="val 50000"/>
            </a:avLst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93" name="Rectangle 48">
            <a:extLst>
              <a:ext uri="{FF2B5EF4-FFF2-40B4-BE49-F238E27FC236}">
                <a16:creationId xmlns:a16="http://schemas.microsoft.com/office/drawing/2014/main" id="{F94EBB14-60FF-4428-82B2-18440AA8C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3600450"/>
            <a:ext cx="1524000" cy="5715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Origin of replication</a:t>
            </a:r>
          </a:p>
        </p:txBody>
      </p:sp>
      <p:sp>
        <p:nvSpPr>
          <p:cNvPr id="7194" name="Rectangle 48">
            <a:extLst>
              <a:ext uri="{FF2B5EF4-FFF2-40B4-BE49-F238E27FC236}">
                <a16:creationId xmlns:a16="http://schemas.microsoft.com/office/drawing/2014/main" id="{48C6D855-8511-491C-9BB3-7EB92C7CF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6400" y="3600450"/>
            <a:ext cx="508000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/>
              <a:t>E</a:t>
            </a:r>
          </a:p>
        </p:txBody>
      </p:sp>
      <p:sp>
        <p:nvSpPr>
          <p:cNvPr id="7195" name="Rectangle 48">
            <a:extLst>
              <a:ext uri="{FF2B5EF4-FFF2-40B4-BE49-F238E27FC236}">
                <a16:creationId xmlns:a16="http://schemas.microsoft.com/office/drawing/2014/main" id="{64782E66-ABD8-492E-AF0A-8E78DC441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4672013"/>
            <a:ext cx="1524000" cy="5715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Restriction sites</a:t>
            </a:r>
          </a:p>
        </p:txBody>
      </p:sp>
      <p:sp>
        <p:nvSpPr>
          <p:cNvPr id="7196" name="Rectangle 48">
            <a:extLst>
              <a:ext uri="{FF2B5EF4-FFF2-40B4-BE49-F238E27FC236}">
                <a16:creationId xmlns:a16="http://schemas.microsoft.com/office/drawing/2014/main" id="{8C4D4AB9-E24D-476C-B53F-17671854E4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400" y="5886450"/>
            <a:ext cx="2540000" cy="5715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Read backwards and forwards = </a:t>
            </a:r>
            <a:r>
              <a:rPr lang="en-US" altLang="en-US" sz="1600" u="sng"/>
              <a:t>A</a:t>
            </a:r>
          </a:p>
        </p:txBody>
      </p:sp>
      <p:cxnSp>
        <p:nvCxnSpPr>
          <p:cNvPr id="7197" name="Straight Arrow Connector 91">
            <a:extLst>
              <a:ext uri="{FF2B5EF4-FFF2-40B4-BE49-F238E27FC236}">
                <a16:creationId xmlns:a16="http://schemas.microsoft.com/office/drawing/2014/main" id="{2E0D8A30-E55B-44C1-B3F4-A4B743202EE0}"/>
              </a:ext>
            </a:extLst>
          </p:cNvPr>
          <p:cNvCxnSpPr>
            <a:cxnSpLocks noChangeShapeType="1"/>
            <a:stCxn id="7194" idx="2"/>
            <a:endCxn id="7195" idx="0"/>
          </p:cNvCxnSpPr>
          <p:nvPr/>
        </p:nvCxnSpPr>
        <p:spPr bwMode="auto">
          <a:xfrm rot="5400000">
            <a:off x="2878932" y="4350544"/>
            <a:ext cx="642937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8" name="Straight Arrow Connector 93">
            <a:extLst>
              <a:ext uri="{FF2B5EF4-FFF2-40B4-BE49-F238E27FC236}">
                <a16:creationId xmlns:a16="http://schemas.microsoft.com/office/drawing/2014/main" id="{82F21945-ED4A-48DF-8984-44401DD4A3DE}"/>
              </a:ext>
            </a:extLst>
          </p:cNvPr>
          <p:cNvCxnSpPr>
            <a:cxnSpLocks noChangeShapeType="1"/>
            <a:stCxn id="7195" idx="2"/>
            <a:endCxn id="7196" idx="0"/>
          </p:cNvCxnSpPr>
          <p:nvPr/>
        </p:nvCxnSpPr>
        <p:spPr bwMode="auto">
          <a:xfrm rot="5400000">
            <a:off x="2878932" y="5564981"/>
            <a:ext cx="642938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9" name="TextBox 96">
            <a:extLst>
              <a:ext uri="{FF2B5EF4-FFF2-40B4-BE49-F238E27FC236}">
                <a16:creationId xmlns:a16="http://schemas.microsoft.com/office/drawing/2014/main" id="{83F3BC6E-0AA3-45E7-818B-B0075CC880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5000" y="4283075"/>
            <a:ext cx="1244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Recognizes</a:t>
            </a:r>
          </a:p>
        </p:txBody>
      </p:sp>
      <p:sp>
        <p:nvSpPr>
          <p:cNvPr id="7200" name="TextBox 208">
            <a:extLst>
              <a:ext uri="{FF2B5EF4-FFF2-40B4-BE49-F238E27FC236}">
                <a16:creationId xmlns:a16="http://schemas.microsoft.com/office/drawing/2014/main" id="{7AED5A96-1D19-4518-B96F-047A97C258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4575175"/>
            <a:ext cx="42672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/>
              <a:t>Palindrome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Bacteria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Plasmid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Vector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Restriction enzymes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Recombinant DNA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0"/>
  <p:tag name="MMPROD_UIDATA" val="&lt;database version=&quot;7.0&quot;&gt;&lt;object type=&quot;1&quot; unique_id=&quot;10001&quot;&gt;&lt;object type=&quot;2&quot; unique_id=&quot;10177&quot;&gt;&lt;object type=&quot;3&quot; unique_id=&quot;10178&quot;&gt;&lt;property id=&quot;20148&quot; value=&quot;5&quot;/&gt;&lt;property id=&quot;20300&quot; value=&quot;Slide 1&quot;/&gt;&lt;property id=&quot;20307&quot; value=&quot;317&quot;/&gt;&lt;/object&gt;&lt;object type=&quot;3&quot; unique_id=&quot;10179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180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81&quot;&gt;&lt;property id=&quot;20148&quot; value=&quot;5&quot;/&gt;&lt;property id=&quot;20300&quot; value=&quot;Slide 4 - &amp;quot;Gene Cloning&amp;quot;&quot;/&gt;&lt;property id=&quot;20307&quot; value=&quot;337&quot;/&gt;&lt;/object&gt;&lt;object type=&quot;3&quot; unique_id=&quot;10182&quot;&gt;&lt;property id=&quot;20148&quot; value=&quot;5&quot;/&gt;&lt;property id=&quot;20300&quot; value=&quot;Slide 5 - &amp;quot;Gene Cloning Key&amp;quot;&quot;/&gt;&lt;property id=&quot;20307&quot; value=&quot;336&quot;/&gt;&lt;/object&gt;&lt;/object&gt;&lt;object type=&quot;8&quot; unique_id=&quot;1018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1100</TotalTime>
  <Words>181</Words>
  <Application>Microsoft Office PowerPoint</Application>
  <PresentationFormat>On-screen Show (4:3)</PresentationFormat>
  <Paragraphs>50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Gene Cloning</vt:lpstr>
      <vt:lpstr>Gene Cloning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174</cp:revision>
  <dcterms:created xsi:type="dcterms:W3CDTF">2005-04-19T02:46:41Z</dcterms:created>
  <dcterms:modified xsi:type="dcterms:W3CDTF">2019-04-29T16:00:20Z</dcterms:modified>
</cp:coreProperties>
</file>