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60DB4DBE-0246-4375-A996-C212C75D891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3BE9FBF7-A710-408A-B606-AFE9D894376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CD4FD1BF-8055-4272-851D-8F006EF25F7E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3CA80B8-A71C-47DB-A92F-E5C13E57C55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66218CB-F401-4BD6-9CDE-ACF0A41F331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8BBA16CA-87E2-4A43-94D9-0482985A02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91EF9FF-6A46-4193-A989-B22D5F8E90D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E182B13B-E8DF-4746-8B26-CF7684638A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4879A8-7FE6-4B47-B98F-054A07AB16F0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20813C05-7FCA-444F-8D83-8B4D25F462A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9A37AE2D-7E7A-4DF1-9061-1857582F7F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CE2F3D60-B14A-4FC5-8A2E-CA37B217CD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B104D24-2107-4F74-A05C-F165ACBEBE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D444BE1D-4DCC-4656-B1CF-2353B6AF60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851BE2-1594-4E6F-8BB8-44C30E8A0A16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A71A42B6-A82D-4227-8D0E-01B84F423A0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C65B66BA-D2E8-4BE8-8FD0-02011E6CFA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F52169A4-4CD7-4E48-A28E-D33A4B81AE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06B91FA-CD2B-4B05-8488-3381563A99AB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8DEC844-AB3D-4E14-8447-F7EA461BBF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3568615-657A-4AAA-8825-06817229D4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A0699A1-C153-4F8F-A90D-950FC7C05F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625704-C12C-483F-816E-220B0EFA85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964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33541CA-1869-4975-AC24-75BF5EE392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2693181-B5CC-411A-9ECA-A5ED843DEF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0B6F1F5-D4D8-4570-A248-92B68DFE4C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CC3EB6-4A6C-4FD7-9ADC-651C029D5F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5446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B4428-EEDD-4874-ADD2-95C6C98925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92278D-2C3D-4B57-8EE5-D399D35BF3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848248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F3406-BFDA-4FCF-A2BF-8EA99556D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72148-4D76-439D-BC13-656C2AEA0E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725707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C5D6C-62BF-4ACC-A604-4556C80A3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4FF9EF-3AF3-440C-A6DD-73BDEB78A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40950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3083C-2B6C-49F4-81F2-3101CD6D7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9D0C8-7E15-4FF9-BF91-5036B1FB98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9E153D-AB4F-4692-9881-0F4BCAD5C8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919367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8F445-957E-4AB6-AC00-E02DA7A9B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292A5C-8006-4E8D-9863-575099573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E0D48D-326F-4DE1-87BD-A74CCEEB19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9FBCCD-318B-4498-8CAC-8ADEDB03AD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0D1C95-B936-47FD-A7A9-8E3484208B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872291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05047-6C02-435B-B71D-2A0CF6266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26165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45937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84323-AB09-41BE-8657-F410873B7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38403-8643-4F9E-B2FB-85D3BFA19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EB886D-2324-4CE3-A68E-4F474BF951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73321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7C040-D487-48D3-9793-FC7B2A50C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1CB5BE-0B82-4A4D-A96A-0973E53F9B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79B595-8EE0-4292-BBE1-AFF8041B5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624815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0EE8965-BCB0-41E7-B65E-C8BA2F455E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68F2B29-90B4-469B-BB45-D2DD47A8E5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39C14FA-28F3-4AC1-8E9F-990F5C56D5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28686B-0757-4435-8243-4D583AC678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73601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654FF-B71D-4C2F-B639-9076A36E8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7DA99B-5AC5-44A8-86DF-7941ED4834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507396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817EC4-410E-4D74-AE6A-4BEECBD07A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BE0C97-ABE2-4C78-B664-1056097266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5600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ED0EAE1-F892-4687-9958-1020C6A016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3B1353D-8883-47FF-9184-95EDCD4EC7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28C1EA3-D342-448C-8DD8-69014C8D1C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B0F732-01CF-4FF0-9D1D-B9946A3BE6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0729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C6F347-96A6-4374-BF38-37A68BBC35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0A1A1B-2EC5-4369-B420-31A1DE4192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7FF3C9-A2DB-49F1-89BA-8045A920CC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DCB3F4-2A1F-4AE0-98F4-DB92822688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1876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10F616C-2972-4AB7-A9AD-D24AC55879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3CCB05F-CF3D-4F03-B34B-91054CCD73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4CE23A8-EFBC-407B-A75F-4328E9EE0E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27E5E1-1490-4636-9730-FC77CCE284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9610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EB33313-989D-47D7-B06E-387FD67615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974AE9D-E649-4BB1-8227-69ECB62B1B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B64BFD86-34DC-4C49-97B6-5E5CBA47A4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3C5D93-C60C-407A-BA05-23358643C4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3334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5B2ED1C-3DEC-473A-93F6-346B2422A9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AE73657-39D4-4596-B9AD-3B1489B1D3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6DE4EB0-35C6-4DC4-AA3C-2C6741E4E0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97292C-9FA1-41F3-A05B-2260416E3F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88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AAFDF97-6E39-453D-A312-E2F9A50EEB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D273561-02B9-4D28-A399-2547A59DAD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4DE3726-2395-47DE-8DD0-3C1F57A467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96F581-DAB4-4EF2-A8EB-F0ED91F057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3979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7135FFD-607A-412A-8E82-95FE1F1FBC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179CDE2-E73A-482E-8CA1-37F99EE67A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1E35DF0-A95D-409C-BB72-08C87CB417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94F474-BC19-4E8D-9A71-78BD756501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9411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22A4AEE0-D484-47B5-8317-CD988138D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CF352BA4-9B65-4D0B-ACD1-A7FD8CB82F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C24D2EB-DBF8-4516-A51F-6782E6F767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0F0A955-CF40-486B-96C7-8662695E3F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822F26F-7729-4E6D-A8D7-22C63B6C115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150549C8-BE62-4245-9113-DAD38996D33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BA94F6F-2ECD-44FF-B698-5447B4E3DD0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19852C6C-3A00-4DC8-B960-F8CF8E3D76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B4FEA4DC-C635-4ACE-8A02-B75EB2D0D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A7EB8663-A642-494C-A887-1F5D3A27A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70A9358F-1385-4D2C-9EFA-ED567E7E4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D95666D-2504-4269-84B0-6DBED3F94AED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12A18F-F89A-4372-B2A7-873C6D75BB7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EBBEC939-6E64-4984-80FF-8DD24942387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EE2F512-73F0-4E5C-BA09-8DC93558B94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8B73D1C7-7CC8-4EB2-8F84-98CA79742C72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57788D8C-EAE8-4BD7-8219-807DC361B7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7F391DE0-374F-427D-B6F9-C9537189D0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5044AA8A-883D-4521-9CA3-A943FF827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9297EAA-55EC-45E1-98FD-186EBE909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B3F09F-2F4F-4485-9B16-33138E854CE4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A0CF313E-85C7-42A8-B4DC-6AED28520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dirty="0"/>
              <a:t>Fungi: Ascomycota Life Cycle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25A6BF4-DA4E-486E-BFD4-33A2DC591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0A4CB93A-CD41-412D-AAF9-0CD1AF50B8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6684C9F-6D73-45BC-8F1F-92D3D6BA8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A501A080-BBAA-4F13-B4AC-D31A8C67EB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79C4E96-D176-4977-96CA-F8DAD162FBC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48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 dirty="0"/>
              <a:t>Ascomycota Life Cycle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EEBEDA66-C782-4161-B9EC-CF8B0A339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79925"/>
            <a:ext cx="38608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Ascocarp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Archegonium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Mitosis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Dikaryotic hyphae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Karyogamy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Antheridium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Conidia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Mycelium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Fertilization</a:t>
            </a:r>
          </a:p>
        </p:txBody>
      </p:sp>
      <p:grpSp>
        <p:nvGrpSpPr>
          <p:cNvPr id="6175" name="Group 31">
            <a:extLst>
              <a:ext uri="{FF2B5EF4-FFF2-40B4-BE49-F238E27FC236}">
                <a16:creationId xmlns:a16="http://schemas.microsoft.com/office/drawing/2014/main" id="{0231B774-3BE3-418E-82B6-2BC6F098CD2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457200"/>
            <a:ext cx="8128000" cy="4343400"/>
            <a:chOff x="288" y="1248"/>
            <a:chExt cx="3840" cy="2928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2902AECA-9E84-4A44-BC65-FB4611C18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39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49" name="Straight Connector 676">
              <a:extLst>
                <a:ext uri="{FF2B5EF4-FFF2-40B4-BE49-F238E27FC236}">
                  <a16:creationId xmlns:a16="http://schemas.microsoft.com/office/drawing/2014/main" id="{ED544470-D4A8-4ECA-BCC0-3250FC94052C}"/>
                </a:ext>
              </a:extLst>
            </p:cNvPr>
            <p:cNvCxnSpPr>
              <a:cxnSpLocks noChangeShapeType="1"/>
              <a:stCxn id="6150" idx="1"/>
              <a:endCxn id="6148" idx="5"/>
            </p:cNvCxnSpPr>
            <p:nvPr/>
          </p:nvCxnSpPr>
          <p:spPr bwMode="auto">
            <a:xfrm rot="16200000" flipV="1">
              <a:off x="2783" y="1593"/>
              <a:ext cx="318" cy="73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Oval 672">
              <a:extLst>
                <a:ext uri="{FF2B5EF4-FFF2-40B4-BE49-F238E27FC236}">
                  <a16:creationId xmlns:a16="http://schemas.microsoft.com/office/drawing/2014/main" id="{04F8DDED-9C0A-48B5-8815-6F1D9C0C5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06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D63F7FA2-63B1-4228-9059-B7B6071212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1487"/>
              <a:ext cx="81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Hyphae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</a:p>
          </p:txBody>
        </p:sp>
        <p:sp>
          <p:nvSpPr>
            <p:cNvPr id="6152" name="Oval 672">
              <a:extLst>
                <a:ext uri="{FF2B5EF4-FFF2-40B4-BE49-F238E27FC236}">
                  <a16:creationId xmlns:a16="http://schemas.microsoft.com/office/drawing/2014/main" id="{5E44F49F-16EE-4F52-9CA4-E06F7BB57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97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3" name="Oval 672">
              <a:extLst>
                <a:ext uri="{FF2B5EF4-FFF2-40B4-BE49-F238E27FC236}">
                  <a16:creationId xmlns:a16="http://schemas.microsoft.com/office/drawing/2014/main" id="{0C458159-8B76-48BC-9E14-9AA9F95A2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69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4" name="Oval 672">
              <a:extLst>
                <a:ext uri="{FF2B5EF4-FFF2-40B4-BE49-F238E27FC236}">
                  <a16:creationId xmlns:a16="http://schemas.microsoft.com/office/drawing/2014/main" id="{3CFE95A6-9A4B-43A5-82A9-CC966B3C5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216"/>
              <a:ext cx="120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5" name="Oval 672">
              <a:extLst>
                <a:ext uri="{FF2B5EF4-FFF2-40B4-BE49-F238E27FC236}">
                  <a16:creationId xmlns:a16="http://schemas.microsoft.com/office/drawing/2014/main" id="{A03EEF1A-B7EF-4217-99A8-910A046C52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016"/>
              <a:ext cx="1104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56" name="Straight Connector 676">
              <a:extLst>
                <a:ext uri="{FF2B5EF4-FFF2-40B4-BE49-F238E27FC236}">
                  <a16:creationId xmlns:a16="http://schemas.microsoft.com/office/drawing/2014/main" id="{6D780819-9179-4FDB-A1FE-78E6EC114DD2}"/>
                </a:ext>
              </a:extLst>
            </p:cNvPr>
            <p:cNvCxnSpPr>
              <a:cxnSpLocks noChangeShapeType="1"/>
              <a:stCxn id="6153" idx="2"/>
              <a:endCxn id="6154" idx="5"/>
            </p:cNvCxnSpPr>
            <p:nvPr/>
          </p:nvCxnSpPr>
          <p:spPr bwMode="auto">
            <a:xfrm rot="10800000">
              <a:off x="1312" y="3667"/>
              <a:ext cx="512" cy="26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7" name="Straight Connector 676">
              <a:extLst>
                <a:ext uri="{FF2B5EF4-FFF2-40B4-BE49-F238E27FC236}">
                  <a16:creationId xmlns:a16="http://schemas.microsoft.com/office/drawing/2014/main" id="{05792B6A-FE65-416A-917C-5CE3CEB746A9}"/>
                </a:ext>
              </a:extLst>
            </p:cNvPr>
            <p:cNvCxnSpPr>
              <a:cxnSpLocks noChangeShapeType="1"/>
              <a:stCxn id="6152" idx="4"/>
              <a:endCxn id="6153" idx="6"/>
            </p:cNvCxnSpPr>
            <p:nvPr/>
          </p:nvCxnSpPr>
          <p:spPr bwMode="auto">
            <a:xfrm rot="5400000">
              <a:off x="2940" y="3444"/>
              <a:ext cx="480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8" name="Straight Connector 676">
              <a:extLst>
                <a:ext uri="{FF2B5EF4-FFF2-40B4-BE49-F238E27FC236}">
                  <a16:creationId xmlns:a16="http://schemas.microsoft.com/office/drawing/2014/main" id="{7D415087-0D44-40CB-B927-EE654B489E45}"/>
                </a:ext>
              </a:extLst>
            </p:cNvPr>
            <p:cNvCxnSpPr>
              <a:cxnSpLocks noChangeShapeType="1"/>
              <a:stCxn id="6150" idx="4"/>
              <a:endCxn id="6152" idx="0"/>
            </p:cNvCxnSpPr>
            <p:nvPr/>
          </p:nvCxnSpPr>
          <p:spPr bwMode="auto">
            <a:xfrm rot="5400000">
              <a:off x="3276" y="2604"/>
              <a:ext cx="528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9" name="Straight Connector 676">
              <a:extLst>
                <a:ext uri="{FF2B5EF4-FFF2-40B4-BE49-F238E27FC236}">
                  <a16:creationId xmlns:a16="http://schemas.microsoft.com/office/drawing/2014/main" id="{1FA89A7B-625F-428E-B228-BBB358D734C0}"/>
                </a:ext>
              </a:extLst>
            </p:cNvPr>
            <p:cNvCxnSpPr>
              <a:cxnSpLocks noChangeShapeType="1"/>
              <a:stCxn id="6154" idx="0"/>
              <a:endCxn id="6155" idx="4"/>
            </p:cNvCxnSpPr>
            <p:nvPr/>
          </p:nvCxnSpPr>
          <p:spPr bwMode="auto">
            <a:xfrm rot="5400000" flipH="1" flipV="1">
              <a:off x="624" y="2904"/>
              <a:ext cx="576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0" name="Straight Connector 676">
              <a:extLst>
                <a:ext uri="{FF2B5EF4-FFF2-40B4-BE49-F238E27FC236}">
                  <a16:creationId xmlns:a16="http://schemas.microsoft.com/office/drawing/2014/main" id="{0E8183A6-47A3-473B-9111-B175D8E945BC}"/>
                </a:ext>
              </a:extLst>
            </p:cNvPr>
            <p:cNvCxnSpPr>
              <a:cxnSpLocks noChangeShapeType="1"/>
              <a:stCxn id="6148" idx="2"/>
              <a:endCxn id="6155" idx="7"/>
            </p:cNvCxnSpPr>
            <p:nvPr/>
          </p:nvCxnSpPr>
          <p:spPr bwMode="auto">
            <a:xfrm rot="10800000" flipV="1">
              <a:off x="1326" y="1632"/>
              <a:ext cx="306" cy="47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1" name="TextBox 504">
              <a:extLst>
                <a:ext uri="{FF2B5EF4-FFF2-40B4-BE49-F238E27FC236}">
                  <a16:creationId xmlns:a16="http://schemas.microsoft.com/office/drawing/2014/main" id="{9DEF79F1-3368-422B-8903-68E0BED70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2447"/>
              <a:ext cx="76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+ mating strain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sp>
          <p:nvSpPr>
            <p:cNvPr id="6162" name="TextBox 504">
              <a:extLst>
                <a:ext uri="{FF2B5EF4-FFF2-40B4-BE49-F238E27FC236}">
                  <a16:creationId xmlns:a16="http://schemas.microsoft.com/office/drawing/2014/main" id="{0586A6DA-A497-49AA-BD14-77EF568057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3072"/>
              <a:ext cx="96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Gamete fusion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3" name="TextBox 504">
              <a:extLst>
                <a:ext uri="{FF2B5EF4-FFF2-40B4-BE49-F238E27FC236}">
                  <a16:creationId xmlns:a16="http://schemas.microsoft.com/office/drawing/2014/main" id="{C1DCE3E6-D50C-4B8B-8087-BDA6F7E858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3792"/>
              <a:ext cx="96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Dispersal structure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</a:p>
          </p:txBody>
        </p: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2F2D4E3B-5280-42A6-A9B9-629460D97E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112"/>
              <a:ext cx="960" cy="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Formation of multiple spores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5" name="TextBox 504">
              <a:extLst>
                <a:ext uri="{FF2B5EF4-FFF2-40B4-BE49-F238E27FC236}">
                  <a16:creationId xmlns:a16="http://schemas.microsoft.com/office/drawing/2014/main" id="{3CCB13A8-0302-4825-A029-54229BA8B8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3264"/>
              <a:ext cx="1104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Formation of young ascus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6" name="Oval 672">
              <a:extLst>
                <a:ext uri="{FF2B5EF4-FFF2-40B4-BE49-F238E27FC236}">
                  <a16:creationId xmlns:a16="http://schemas.microsoft.com/office/drawing/2014/main" id="{116EBEE5-92C0-47AC-B5E4-F6A9E16959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2400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67" name="Straight Connector 676">
              <a:extLst>
                <a:ext uri="{FF2B5EF4-FFF2-40B4-BE49-F238E27FC236}">
                  <a16:creationId xmlns:a16="http://schemas.microsoft.com/office/drawing/2014/main" id="{7690D272-525B-440A-9274-ECCE2B082275}"/>
                </a:ext>
              </a:extLst>
            </p:cNvPr>
            <p:cNvCxnSpPr>
              <a:cxnSpLocks noChangeShapeType="1"/>
              <a:stCxn id="6166" idx="0"/>
              <a:endCxn id="6148" idx="5"/>
            </p:cNvCxnSpPr>
            <p:nvPr/>
          </p:nvCxnSpPr>
          <p:spPr bwMode="auto">
            <a:xfrm rot="5400000" flipH="1" flipV="1">
              <a:off x="2272" y="2098"/>
              <a:ext cx="598" cy="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8" name="TextBox 504">
              <a:extLst>
                <a:ext uri="{FF2B5EF4-FFF2-40B4-BE49-F238E27FC236}">
                  <a16:creationId xmlns:a16="http://schemas.microsoft.com/office/drawing/2014/main" id="{78D205B6-AA30-4F13-A0B7-D00A44A111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880"/>
              <a:ext cx="96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Ascomycota</a:t>
              </a:r>
            </a:p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Lifecycle</a:t>
              </a:r>
            </a:p>
          </p:txBody>
        </p:sp>
        <p:sp>
          <p:nvSpPr>
            <p:cNvPr id="6169" name="TextBox 504">
              <a:extLst>
                <a:ext uri="{FF2B5EF4-FFF2-40B4-BE49-F238E27FC236}">
                  <a16:creationId xmlns:a16="http://schemas.microsoft.com/office/drawing/2014/main" id="{9EEED2A3-A373-4448-98B4-0A7E8C2B88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112"/>
              <a:ext cx="7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- mating strain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cxnSp>
          <p:nvCxnSpPr>
            <p:cNvPr id="6170" name="Straight Connector 676">
              <a:extLst>
                <a:ext uri="{FF2B5EF4-FFF2-40B4-BE49-F238E27FC236}">
                  <a16:creationId xmlns:a16="http://schemas.microsoft.com/office/drawing/2014/main" id="{1449B825-41C1-4B8D-BF39-D016348FC010}"/>
                </a:ext>
              </a:extLst>
            </p:cNvPr>
            <p:cNvCxnSpPr>
              <a:cxnSpLocks noChangeShapeType="1"/>
              <a:stCxn id="6166" idx="5"/>
              <a:endCxn id="6152" idx="0"/>
            </p:cNvCxnSpPr>
            <p:nvPr/>
          </p:nvCxnSpPr>
          <p:spPr bwMode="auto">
            <a:xfrm rot="16200000" flipH="1">
              <a:off x="3037" y="2581"/>
              <a:ext cx="248" cy="54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1" name="Oval 672">
              <a:extLst>
                <a:ext uri="{FF2B5EF4-FFF2-40B4-BE49-F238E27FC236}">
                  <a16:creationId xmlns:a16="http://schemas.microsoft.com/office/drawing/2014/main" id="{DE89B0F9-BC5B-42C1-B848-34A056B39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248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2" name="TextBox 504">
              <a:extLst>
                <a:ext uri="{FF2B5EF4-FFF2-40B4-BE49-F238E27FC236}">
                  <a16:creationId xmlns:a16="http://schemas.microsoft.com/office/drawing/2014/main" id="{23DBE19A-244D-4B71-B560-AB0CF87058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296"/>
              <a:ext cx="76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Asexual spores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cxnSp>
          <p:nvCxnSpPr>
            <p:cNvPr id="6173" name="Straight Connector 676">
              <a:extLst>
                <a:ext uri="{FF2B5EF4-FFF2-40B4-BE49-F238E27FC236}">
                  <a16:creationId xmlns:a16="http://schemas.microsoft.com/office/drawing/2014/main" id="{9A4CF4A4-7159-450C-9621-A134056A7D7F}"/>
                </a:ext>
              </a:extLst>
            </p:cNvPr>
            <p:cNvCxnSpPr>
              <a:cxnSpLocks noChangeShapeType="1"/>
              <a:stCxn id="6171" idx="2"/>
              <a:endCxn id="6148" idx="6"/>
            </p:cNvCxnSpPr>
            <p:nvPr/>
          </p:nvCxnSpPr>
          <p:spPr bwMode="auto">
            <a:xfrm rot="10800000" flipV="1">
              <a:off x="2736" y="1440"/>
              <a:ext cx="432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9A64248D-A298-4D26-8E34-5F16A60ED2C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48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 dirty="0"/>
              <a:t>Ascomycota Life Cycle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FDF0D0C6-B84F-4D3F-B3E2-4AC411C6DD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495800"/>
            <a:ext cx="38608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Ascocarp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Archegonium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Mitosis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Dikaryotic hyphae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Karyogamy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Antheridium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Conidia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Mycelium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Fertilization</a:t>
            </a:r>
          </a:p>
        </p:txBody>
      </p:sp>
      <p:grpSp>
        <p:nvGrpSpPr>
          <p:cNvPr id="7199" name="Group 31">
            <a:extLst>
              <a:ext uri="{FF2B5EF4-FFF2-40B4-BE49-F238E27FC236}">
                <a16:creationId xmlns:a16="http://schemas.microsoft.com/office/drawing/2014/main" id="{F0D3F603-5CFD-45A4-9105-5C5F1FC7017A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457200"/>
            <a:ext cx="8128000" cy="4514850"/>
            <a:chOff x="288" y="1248"/>
            <a:chExt cx="3840" cy="2928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9D1D8FEE-AAA7-452E-B62E-9CB1559848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39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3" name="Straight Connector 676">
              <a:extLst>
                <a:ext uri="{FF2B5EF4-FFF2-40B4-BE49-F238E27FC236}">
                  <a16:creationId xmlns:a16="http://schemas.microsoft.com/office/drawing/2014/main" id="{19206B86-73E2-49DB-853E-E736F58F633E}"/>
                </a:ext>
              </a:extLst>
            </p:cNvPr>
            <p:cNvCxnSpPr>
              <a:cxnSpLocks noChangeShapeType="1"/>
              <a:stCxn id="7174" idx="1"/>
              <a:endCxn id="7172" idx="5"/>
            </p:cNvCxnSpPr>
            <p:nvPr/>
          </p:nvCxnSpPr>
          <p:spPr bwMode="auto">
            <a:xfrm rot="16200000" flipV="1">
              <a:off x="2783" y="1593"/>
              <a:ext cx="318" cy="73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5CC899D1-7AF8-451B-BAB5-B144145B7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06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3022F541-A7DE-431B-A04A-B74C7A94E2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1488"/>
              <a:ext cx="81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Hyphae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5670BF3C-4C17-4613-BBEC-36A8066A0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97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7" name="Oval 672">
              <a:extLst>
                <a:ext uri="{FF2B5EF4-FFF2-40B4-BE49-F238E27FC236}">
                  <a16:creationId xmlns:a16="http://schemas.microsoft.com/office/drawing/2014/main" id="{E7C430AE-941E-4EB5-88AD-B18E4D26B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69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8" name="Oval 672">
              <a:extLst>
                <a:ext uri="{FF2B5EF4-FFF2-40B4-BE49-F238E27FC236}">
                  <a16:creationId xmlns:a16="http://schemas.microsoft.com/office/drawing/2014/main" id="{CF4B974D-0B3C-4256-B1F9-F0D790DBBB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216"/>
              <a:ext cx="120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E21F280C-1B2C-487B-808B-2D4BE7742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016"/>
              <a:ext cx="1104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0" name="Straight Connector 676">
              <a:extLst>
                <a:ext uri="{FF2B5EF4-FFF2-40B4-BE49-F238E27FC236}">
                  <a16:creationId xmlns:a16="http://schemas.microsoft.com/office/drawing/2014/main" id="{A2224A1B-4907-4291-8AC5-57B7C631F44D}"/>
                </a:ext>
              </a:extLst>
            </p:cNvPr>
            <p:cNvCxnSpPr>
              <a:cxnSpLocks noChangeShapeType="1"/>
              <a:stCxn id="7177" idx="2"/>
              <a:endCxn id="7178" idx="5"/>
            </p:cNvCxnSpPr>
            <p:nvPr/>
          </p:nvCxnSpPr>
          <p:spPr bwMode="auto">
            <a:xfrm rot="10800000">
              <a:off x="1312" y="3667"/>
              <a:ext cx="512" cy="26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Straight Connector 676">
              <a:extLst>
                <a:ext uri="{FF2B5EF4-FFF2-40B4-BE49-F238E27FC236}">
                  <a16:creationId xmlns:a16="http://schemas.microsoft.com/office/drawing/2014/main" id="{E237E097-BD5E-4C27-9A1C-22974EA6A1E5}"/>
                </a:ext>
              </a:extLst>
            </p:cNvPr>
            <p:cNvCxnSpPr>
              <a:cxnSpLocks noChangeShapeType="1"/>
              <a:stCxn id="7176" idx="4"/>
              <a:endCxn id="7177" idx="6"/>
            </p:cNvCxnSpPr>
            <p:nvPr/>
          </p:nvCxnSpPr>
          <p:spPr bwMode="auto">
            <a:xfrm rot="5400000">
              <a:off x="2940" y="3444"/>
              <a:ext cx="480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2" name="Straight Connector 676">
              <a:extLst>
                <a:ext uri="{FF2B5EF4-FFF2-40B4-BE49-F238E27FC236}">
                  <a16:creationId xmlns:a16="http://schemas.microsoft.com/office/drawing/2014/main" id="{51EF901B-8DAB-406A-B6B7-15C1F18286A1}"/>
                </a:ext>
              </a:extLst>
            </p:cNvPr>
            <p:cNvCxnSpPr>
              <a:cxnSpLocks noChangeShapeType="1"/>
              <a:stCxn id="7174" idx="4"/>
              <a:endCxn id="7176" idx="0"/>
            </p:cNvCxnSpPr>
            <p:nvPr/>
          </p:nvCxnSpPr>
          <p:spPr bwMode="auto">
            <a:xfrm rot="5400000">
              <a:off x="3276" y="2604"/>
              <a:ext cx="528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6230B7F3-1AB6-40F3-A557-CB02F6961FCF}"/>
                </a:ext>
              </a:extLst>
            </p:cNvPr>
            <p:cNvCxnSpPr>
              <a:cxnSpLocks noChangeShapeType="1"/>
              <a:stCxn id="7178" idx="0"/>
              <a:endCxn id="7179" idx="4"/>
            </p:cNvCxnSpPr>
            <p:nvPr/>
          </p:nvCxnSpPr>
          <p:spPr bwMode="auto">
            <a:xfrm rot="5400000" flipH="1" flipV="1">
              <a:off x="624" y="2904"/>
              <a:ext cx="576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4" name="Straight Connector 676">
              <a:extLst>
                <a:ext uri="{FF2B5EF4-FFF2-40B4-BE49-F238E27FC236}">
                  <a16:creationId xmlns:a16="http://schemas.microsoft.com/office/drawing/2014/main" id="{6C49C8C1-9329-49CC-94EF-3481E9C9869D}"/>
                </a:ext>
              </a:extLst>
            </p:cNvPr>
            <p:cNvCxnSpPr>
              <a:cxnSpLocks noChangeShapeType="1"/>
              <a:stCxn id="7172" idx="2"/>
              <a:endCxn id="7179" idx="7"/>
            </p:cNvCxnSpPr>
            <p:nvPr/>
          </p:nvCxnSpPr>
          <p:spPr bwMode="auto">
            <a:xfrm rot="10800000" flipV="1">
              <a:off x="1326" y="1632"/>
              <a:ext cx="306" cy="47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0935DB24-42C7-4B68-94FB-064E46CCA4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2448"/>
              <a:ext cx="76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+ mating strain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86" name="TextBox 504">
              <a:extLst>
                <a:ext uri="{FF2B5EF4-FFF2-40B4-BE49-F238E27FC236}">
                  <a16:creationId xmlns:a16="http://schemas.microsoft.com/office/drawing/2014/main" id="{329C5EE6-606A-4A04-BF22-B4B77E3841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3072"/>
              <a:ext cx="96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Gamete fusion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3186E633-AD99-4D52-8DEA-A4D5C09F82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3792"/>
              <a:ext cx="96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Dispersal structure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1F2B3A63-C2B6-46A7-BEBD-335C3B031E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112"/>
              <a:ext cx="960" cy="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Formation of multiple spores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89" name="TextBox 504">
              <a:extLst>
                <a:ext uri="{FF2B5EF4-FFF2-40B4-BE49-F238E27FC236}">
                  <a16:creationId xmlns:a16="http://schemas.microsoft.com/office/drawing/2014/main" id="{236C2BE3-35DF-4576-A14C-D4FE4285FC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3264"/>
              <a:ext cx="1104" cy="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Formation of young ascus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87A7E800-F476-4A23-9A5F-2FBA6E2AF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2400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44328D92-E7CD-4F18-9A0C-53494EC8D9FF}"/>
                </a:ext>
              </a:extLst>
            </p:cNvPr>
            <p:cNvCxnSpPr>
              <a:cxnSpLocks noChangeShapeType="1"/>
              <a:stCxn id="7190" idx="0"/>
              <a:endCxn id="7172" idx="5"/>
            </p:cNvCxnSpPr>
            <p:nvPr/>
          </p:nvCxnSpPr>
          <p:spPr bwMode="auto">
            <a:xfrm rot="5400000" flipH="1" flipV="1">
              <a:off x="2272" y="2098"/>
              <a:ext cx="598" cy="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2" name="TextBox 504">
              <a:extLst>
                <a:ext uri="{FF2B5EF4-FFF2-40B4-BE49-F238E27FC236}">
                  <a16:creationId xmlns:a16="http://schemas.microsoft.com/office/drawing/2014/main" id="{0128D51B-BA85-405B-948B-66D04FD7B4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880"/>
              <a:ext cx="960" cy="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Ascomycota</a:t>
              </a:r>
            </a:p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Lifecycle</a:t>
              </a:r>
            </a:p>
          </p:txBody>
        </p:sp>
        <p:sp>
          <p:nvSpPr>
            <p:cNvPr id="7193" name="TextBox 504">
              <a:extLst>
                <a:ext uri="{FF2B5EF4-FFF2-40B4-BE49-F238E27FC236}">
                  <a16:creationId xmlns:a16="http://schemas.microsoft.com/office/drawing/2014/main" id="{EF64178B-8E5F-40EF-8CCE-C4EBA9327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112"/>
              <a:ext cx="768" cy="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- mating strain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54936F9E-1F2D-4E5B-97AD-BDC2F58E1F73}"/>
                </a:ext>
              </a:extLst>
            </p:cNvPr>
            <p:cNvCxnSpPr>
              <a:cxnSpLocks noChangeShapeType="1"/>
              <a:stCxn id="7190" idx="5"/>
              <a:endCxn id="7176" idx="0"/>
            </p:cNvCxnSpPr>
            <p:nvPr/>
          </p:nvCxnSpPr>
          <p:spPr bwMode="auto">
            <a:xfrm rot="16200000" flipH="1">
              <a:off x="3037" y="2581"/>
              <a:ext cx="248" cy="54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5" name="Oval 672">
              <a:extLst>
                <a:ext uri="{FF2B5EF4-FFF2-40B4-BE49-F238E27FC236}">
                  <a16:creationId xmlns:a16="http://schemas.microsoft.com/office/drawing/2014/main" id="{83A738A2-AAF3-435C-A96F-849C8BCE8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248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6" name="TextBox 504">
              <a:extLst>
                <a:ext uri="{FF2B5EF4-FFF2-40B4-BE49-F238E27FC236}">
                  <a16:creationId xmlns:a16="http://schemas.microsoft.com/office/drawing/2014/main" id="{52419746-9D35-484C-AABF-009FE46ED4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296"/>
              <a:ext cx="76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Asexual spores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cxnSp>
          <p:nvCxnSpPr>
            <p:cNvPr id="7197" name="Straight Connector 676">
              <a:extLst>
                <a:ext uri="{FF2B5EF4-FFF2-40B4-BE49-F238E27FC236}">
                  <a16:creationId xmlns:a16="http://schemas.microsoft.com/office/drawing/2014/main" id="{6E89D83E-21B6-4139-B65F-6ACF419F7CBA}"/>
                </a:ext>
              </a:extLst>
            </p:cNvPr>
            <p:cNvCxnSpPr>
              <a:cxnSpLocks noChangeShapeType="1"/>
              <a:stCxn id="7195" idx="2"/>
              <a:endCxn id="7172" idx="6"/>
            </p:cNvCxnSpPr>
            <p:nvPr/>
          </p:nvCxnSpPr>
          <p:spPr bwMode="auto">
            <a:xfrm rot="10800000" flipV="1">
              <a:off x="2736" y="1440"/>
              <a:ext cx="432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2"/>
  <p:tag name="MMPROD_UIDATA" val="&lt;database version=&quot;7.0&quot;&gt;&lt;object type=&quot;1&quot; unique_id=&quot;10001&quot;&gt;&lt;object type=&quot;2&quot; unique_id=&quot;10422&quot;&gt;&lt;object type=&quot;3&quot; unique_id=&quot;10423&quot;&gt;&lt;property id=&quot;20148&quot; value=&quot;5&quot;/&gt;&lt;property id=&quot;20300&quot; value=&quot;Slide 1&quot;/&gt;&lt;property id=&quot;20307&quot; value=&quot;317&quot;/&gt;&lt;/object&gt;&lt;object type=&quot;3&quot; unique_id=&quot;10424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425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426&quot;&gt;&lt;property id=&quot;20148&quot; value=&quot;5&quot;/&gt;&lt;property id=&quot;20300&quot; value=&quot;Slide 4 - &amp;quot;Ascomycota lifecycle&amp;quot;&quot;/&gt;&lt;property id=&quot;20307&quot; value=&quot;334&quot;/&gt;&lt;/object&gt;&lt;object type=&quot;3&quot; unique_id=&quot;10427&quot;&gt;&lt;property id=&quot;20148&quot; value=&quot;5&quot;/&gt;&lt;property id=&quot;20300&quot; value=&quot;Slide 5 - &amp;quot;Ascomycota lifecycle Key&amp;quot;&quot;/&gt;&lt;property id=&quot;20307&quot; value=&quot;335&quot;/&gt;&lt;/object&gt;&lt;/object&gt;&lt;object type=&quot;8&quot; unique_id=&quot;1043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2001</TotalTime>
  <Words>181</Words>
  <Application>Microsoft Office PowerPoint</Application>
  <PresentationFormat>On-screen Show (4:3)</PresentationFormat>
  <Paragraphs>71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Ascomycota Life Cycle</vt:lpstr>
      <vt:lpstr>Ascomycota Life Cycle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255</cp:revision>
  <dcterms:created xsi:type="dcterms:W3CDTF">2005-04-19T02:46:41Z</dcterms:created>
  <dcterms:modified xsi:type="dcterms:W3CDTF">2019-04-29T17:12:05Z</dcterms:modified>
</cp:coreProperties>
</file>