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42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1BD46E4-0CAB-4A4B-91BC-1048CA56146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16F8F0E5-E58E-4F0D-B336-8AD363324FE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8E0DB70A-0F81-4842-AFE9-B4308FBFF99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7740FFFA-B788-48AB-86DA-9A31F71E6D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7CEF1E50-EED7-4F99-882D-EDBA7C87D8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A04CF50C-F87D-4E7D-9576-96A6E23273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9581FEA-DCB0-4386-898D-957F04A1260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A4643557-EBAC-455D-9AA3-761B852B1D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F7B1236-36E1-4A5A-B8AC-F2FADA919F14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3FFEE901-1213-4281-AED8-E2F2DB7D76A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BB8F148-2F4B-4143-9D2D-267BF86C3A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C43D87DB-67DB-4C3E-8D62-1D3C7E6FBA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523C6D2-55DF-4934-B22A-EC491E40B0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D33E0416-8E62-4AE0-A603-11BB0041E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ED803D-9AAE-455D-84AA-7DD6F7E7D820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EEB33D02-53D4-4769-B658-5D70402FF9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5AE45C1B-A4EF-4CB0-A73E-D2413F394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E6CFF2C4-E2A9-4AD7-B4AC-A14C6C2E8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4197D2C-85BC-4B8B-A0C6-C3F1D52A44C0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15D975C-41B5-4C34-AECD-B729A80919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2C2C54E-47C7-4009-ADF3-11B7DE5F54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5BA4AD7-601D-4105-A66C-968980F34D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3633D4-363C-4F2A-BEA4-B7099C8B2B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274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3293BDB-C48C-4A6F-BE93-02EFBFD3AA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AB42AA1-C938-480F-80A3-27BA73D7FD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D9A5654-C0F5-4176-BDE8-61567D8803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28427-1D38-454C-8BCD-295C25D800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0814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CED53-6579-42E8-AFEF-66B16ED13A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364622-DA54-4256-BC17-3256DE2613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184805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0D02-A223-4770-A424-5056CFEBC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8A2A8-3E38-4E2D-9949-31F436BB89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855204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C78AF-A309-42ED-91E0-B992F5A80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1385A8-FEF7-489B-BD0B-C11CDAECC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65735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FFD91-6BA9-4A93-83D8-D32F24EE3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A6D42-3D60-4229-BD59-2DF60BDE0E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1F485E-05CC-4CB6-9189-6413792A4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284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38C1D-FD6C-4223-B5D0-FA89C393C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8D06CA-BC51-4DC7-8CD9-06E21902D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D7DC27-9788-44C4-A0E2-DCA1E1BBF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30A084-B782-4A69-A059-E3836F9194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A95EF-F675-46B3-A5D5-0367303F55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27503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2FD89-DC4C-4E01-9CD4-1BF5B4C88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823823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9896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BC1A-FF0B-49F2-AF91-109CD9BFE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E2E035-9746-4003-A194-A6AFB2C37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8C5800-38A5-404A-B3F6-6945966A2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656546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0FF8F-AEAE-47C4-B2B3-4041A232D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B5140D-DE5E-469A-A3C8-7BEDAD12C7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E6EE32-581E-4650-91C7-FA6D7B6EE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94796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FB2F08-6289-4B01-9749-C4C9B05622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E9A490A-1D53-4217-8529-6BAC890288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70CEBE3-6348-4618-9FA7-250506BF68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82133F-A43B-477B-A982-B21E261FC9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176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46D57-C515-4AD3-8AC1-AB11A5CCF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F3EA7-E217-4DC8-A16C-43D3CCFC55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122444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ECDFBE-A62C-4944-9101-793BFD96F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36ABFD-B848-4202-BE0B-DE3704CB7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057197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7561D77-E774-4C55-8865-357DA42196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CB7BC02-BEDE-4507-B0EB-0A7CA09016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A195701-86E3-4C51-918A-835198ED5B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C94F4D-51C0-452E-8E80-E789CD9E72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722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0CD6F8-26ED-4A4A-AFAF-704391CE01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F8451C-606E-467A-A71E-E80932D42F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F13F28-A82C-4C35-8A69-CE00F5315D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AFA8AC-C13C-4031-9698-41AE4F0167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515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21382B1A-1FF0-4D36-A04F-B95D55E3A2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48398ED-5F15-4DBB-8451-C59977F3CD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37C159E-FC45-484D-B6CE-2798D0C218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00B1CF-4144-4746-90B2-A871D4612E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2919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942570D-5412-4E39-997C-8F89725FE1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96A6D38C-C2FD-44CE-9E35-940DFF441E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1C9FBB2-2C9D-4E14-B762-4EF58B5683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F2582E-238A-4F60-916E-528F53760D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66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43DF522-5A70-4AF1-9FE3-C3E3BC9183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F976B97-9E39-4BCC-BC27-F7EBA6F2D2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D47EAC4-57E3-4C14-8D17-5857956B3A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BB8B1-6555-459F-8E12-96385851FE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877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3E4EE8-F417-45CF-AEF7-DD1A454773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D46A608-C41F-4288-9718-C279AA8106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51004D6-832F-4085-A2CE-F3164489BA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18F7E5-9C2E-4C2C-8D68-6DA18E0244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509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332A79-24CE-4392-80B8-692714648A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BA6C252-CF45-4A4D-8F45-4373D0EE31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5742FC3-2FFA-4A8E-ABE4-98AF918FD3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EB1DEE-2D4B-4F2B-963A-E6FB3FD599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194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949787E7-258B-42EE-9B75-5B388EB63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0F21864-0947-44F8-B391-7F955AE29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C9ED3E1-DF10-4A3B-BA1A-E2B9A22E66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0CA13DA-CCB1-4AB3-B39B-4FE3419B00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CF07E73E-6AE9-45CD-82BD-294FD0F3B3A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50AFBD5-5DDC-4FCC-BB4E-A39BA1A190C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0C4B4AD5-E1E6-49BE-AB7A-5B54164C850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48FAB576-AACD-4B10-9253-553CD973E7C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0062D588-DFF5-4EC5-9085-CE4C1A12B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97BDB5B6-EADE-4629-A22A-30BE84B90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0D59883A-F836-4E09-B564-EFC8A67E2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528735-4736-4F30-B1D4-6FB275BB8DD6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EAC529-4B82-44AC-B2F3-95A6EB7CD28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1ED7069E-1FBF-4BAE-957A-9B63860A12F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E22A780-1033-4261-8EC2-830BF8A11B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6B845C0-BDFE-402F-8842-30B528147408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3F177657-28A1-4353-B82C-8F125C2F0F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E91F442-7AA9-409A-BBA5-B98E8E593A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E8E1681A-E053-4FB7-804A-717272144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3E0DD44-9031-46A9-869C-8E2E4C624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b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F92E32-F732-4BE6-A3F5-6FAC48DC188F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AB7FD75-FCBE-4C35-A04E-C1899EB04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Evolutionary Change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B2E0EB49-B454-4085-8DD4-F3139EBF9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F7430457-11EE-4D38-A098-43736510F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7AE6D4D-3C6C-4116-8A5F-F23AD11B2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DE6A5817-BF07-4A1D-8259-2684F3A36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4A7491D-CCFE-4056-9CE4-B9B054FCA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09600"/>
          </a:xfrm>
        </p:spPr>
        <p:txBody>
          <a:bodyPr/>
          <a:lstStyle/>
          <a:p>
            <a:r>
              <a:rPr lang="en-US" altLang="en-US" sz="2800" dirty="0"/>
              <a:t>Evolutionary Change</a:t>
            </a:r>
          </a:p>
        </p:txBody>
      </p:sp>
      <p:sp>
        <p:nvSpPr>
          <p:cNvPr id="6149" name="TextBox 99">
            <a:extLst>
              <a:ext uri="{FF2B5EF4-FFF2-40B4-BE49-F238E27FC236}">
                <a16:creationId xmlns:a16="http://schemas.microsoft.com/office/drawing/2014/main" id="{B71D3DCA-6E9A-43A7-9888-71DFEA0B6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186238"/>
            <a:ext cx="4165600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Disruptive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Fitness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Heterozygote advantage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Founder effect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Sexual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Directional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Inbreeding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Bottleneck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Negative frequency dependent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Gene flow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Stabilizing selection</a:t>
            </a:r>
          </a:p>
        </p:txBody>
      </p:sp>
      <p:grpSp>
        <p:nvGrpSpPr>
          <p:cNvPr id="6196" name="Group 52">
            <a:extLst>
              <a:ext uri="{FF2B5EF4-FFF2-40B4-BE49-F238E27FC236}">
                <a16:creationId xmlns:a16="http://schemas.microsoft.com/office/drawing/2014/main" id="{4A76364F-71E1-4D80-B795-B775B097ED11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533400"/>
            <a:ext cx="8737600" cy="5543550"/>
            <a:chOff x="96" y="1392"/>
            <a:chExt cx="4128" cy="3792"/>
          </a:xfrm>
        </p:grpSpPr>
        <p:sp>
          <p:nvSpPr>
            <p:cNvPr id="6147" name="Oval 3">
              <a:extLst>
                <a:ext uri="{FF2B5EF4-FFF2-40B4-BE49-F238E27FC236}">
                  <a16:creationId xmlns:a16="http://schemas.microsoft.com/office/drawing/2014/main" id="{00AE4811-7479-4450-B354-DF936E8B89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488"/>
              <a:ext cx="86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48" name="Oval 5">
              <a:extLst>
                <a:ext uri="{FF2B5EF4-FFF2-40B4-BE49-F238E27FC236}">
                  <a16:creationId xmlns:a16="http://schemas.microsoft.com/office/drawing/2014/main" id="{B4548896-A1D8-4935-BEE0-8DAE3E805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2256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0" name="TextBox 462">
              <a:extLst>
                <a:ext uri="{FF2B5EF4-FFF2-40B4-BE49-F238E27FC236}">
                  <a16:creationId xmlns:a16="http://schemas.microsoft.com/office/drawing/2014/main" id="{B26ADBD3-AB5B-497F-BBA2-FC7792BE0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2352"/>
              <a:ext cx="816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Natural selection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51" name="Straight Connector 467">
              <a:extLst>
                <a:ext uri="{FF2B5EF4-FFF2-40B4-BE49-F238E27FC236}">
                  <a16:creationId xmlns:a16="http://schemas.microsoft.com/office/drawing/2014/main" id="{91A51D42-A409-427A-B497-035C40D202E7}"/>
                </a:ext>
              </a:extLst>
            </p:cNvPr>
            <p:cNvCxnSpPr>
              <a:cxnSpLocks noChangeShapeType="1"/>
              <a:stCxn id="6148" idx="1"/>
              <a:endCxn id="6166" idx="6"/>
            </p:cNvCxnSpPr>
            <p:nvPr/>
          </p:nvCxnSpPr>
          <p:spPr bwMode="auto">
            <a:xfrm rot="16200000" flipV="1">
              <a:off x="922" y="2174"/>
              <a:ext cx="25" cy="23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2" name="Straight Connector 469">
              <a:extLst>
                <a:ext uri="{FF2B5EF4-FFF2-40B4-BE49-F238E27FC236}">
                  <a16:creationId xmlns:a16="http://schemas.microsoft.com/office/drawing/2014/main" id="{5F2E0AD8-FD6B-498D-9A30-BABF160C503A}"/>
                </a:ext>
              </a:extLst>
            </p:cNvPr>
            <p:cNvCxnSpPr>
              <a:cxnSpLocks noChangeShapeType="1"/>
              <a:stCxn id="6157" idx="4"/>
              <a:endCxn id="6153" idx="7"/>
            </p:cNvCxnSpPr>
            <p:nvPr/>
          </p:nvCxnSpPr>
          <p:spPr bwMode="auto">
            <a:xfrm rot="16200000" flipH="1">
              <a:off x="2862" y="2106"/>
              <a:ext cx="522" cy="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3" name="Oval 481">
              <a:extLst>
                <a:ext uri="{FF2B5EF4-FFF2-40B4-BE49-F238E27FC236}">
                  <a16:creationId xmlns:a16="http://schemas.microsoft.com/office/drawing/2014/main" id="{00BDEFB0-6E60-4570-A219-42CCB2E3A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352"/>
              <a:ext cx="110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4" name="TextBox 504">
              <a:extLst>
                <a:ext uri="{FF2B5EF4-FFF2-40B4-BE49-F238E27FC236}">
                  <a16:creationId xmlns:a16="http://schemas.microsoft.com/office/drawing/2014/main" id="{91D8F046-6B5E-446C-8C91-A14369E364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00"/>
              <a:ext cx="816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Genetic drift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5" name="Oval 585">
              <a:extLst>
                <a:ext uri="{FF2B5EF4-FFF2-40B4-BE49-F238E27FC236}">
                  <a16:creationId xmlns:a16="http://schemas.microsoft.com/office/drawing/2014/main" id="{71BEA3F8-855F-4BBE-8741-70900D8C3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8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6" name="Straight Connector 627">
              <a:extLst>
                <a:ext uri="{FF2B5EF4-FFF2-40B4-BE49-F238E27FC236}">
                  <a16:creationId xmlns:a16="http://schemas.microsoft.com/office/drawing/2014/main" id="{EF09E7B4-68BF-4330-90DE-FA7E03DFC99E}"/>
                </a:ext>
              </a:extLst>
            </p:cNvPr>
            <p:cNvCxnSpPr>
              <a:cxnSpLocks noChangeShapeType="1"/>
              <a:stCxn id="6158" idx="3"/>
              <a:endCxn id="6153" idx="7"/>
            </p:cNvCxnSpPr>
            <p:nvPr/>
          </p:nvCxnSpPr>
          <p:spPr bwMode="auto">
            <a:xfrm rot="5400000">
              <a:off x="3276" y="2060"/>
              <a:ext cx="208" cy="45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7" name="Oval 630">
              <a:extLst>
                <a:ext uri="{FF2B5EF4-FFF2-40B4-BE49-F238E27FC236}">
                  <a16:creationId xmlns:a16="http://schemas.microsoft.com/office/drawing/2014/main" id="{C1754094-A00D-4503-98C8-AF104A6BC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392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8" name="Oval 632">
              <a:extLst>
                <a:ext uri="{FF2B5EF4-FFF2-40B4-BE49-F238E27FC236}">
                  <a16:creationId xmlns:a16="http://schemas.microsoft.com/office/drawing/2014/main" id="{47C4C5F8-FA5E-4988-AAC6-98C69F279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638">
              <a:extLst>
                <a:ext uri="{FF2B5EF4-FFF2-40B4-BE49-F238E27FC236}">
                  <a16:creationId xmlns:a16="http://schemas.microsoft.com/office/drawing/2014/main" id="{1F4C9566-3FFC-4CF2-BC28-E34D561D1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440"/>
              <a:ext cx="5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Starter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Population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sp>
          <p:nvSpPr>
            <p:cNvPr id="6172" name="TextBox 648">
              <a:extLst>
                <a:ext uri="{FF2B5EF4-FFF2-40B4-BE49-F238E27FC236}">
                  <a16:creationId xmlns:a16="http://schemas.microsoft.com/office/drawing/2014/main" id="{B4070B8A-F39B-46BB-8657-4BCA8B98F8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536"/>
              <a:ext cx="912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Random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 in genes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_______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61" name="Oval 654">
              <a:extLst>
                <a:ext uri="{FF2B5EF4-FFF2-40B4-BE49-F238E27FC236}">
                  <a16:creationId xmlns:a16="http://schemas.microsoft.com/office/drawing/2014/main" id="{9AE43D93-44AF-4280-880B-ADB9BBA49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736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2CB80068-3BA5-4BAA-B688-EF1768D1CFF7}"/>
                </a:ext>
              </a:extLst>
            </p:cNvPr>
            <p:cNvSpPr txBox="1"/>
            <p:nvPr/>
          </p:nvSpPr>
          <p:spPr>
            <a:xfrm>
              <a:off x="3264" y="2784"/>
              <a:ext cx="768" cy="3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Individuals move into a population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______</a:t>
              </a:r>
            </a:p>
          </p:txBody>
        </p:sp>
        <p:cxnSp>
          <p:nvCxnSpPr>
            <p:cNvPr id="6163" name="Straight Connector 663">
              <a:extLst>
                <a:ext uri="{FF2B5EF4-FFF2-40B4-BE49-F238E27FC236}">
                  <a16:creationId xmlns:a16="http://schemas.microsoft.com/office/drawing/2014/main" id="{E9A6CC95-9408-4709-A204-5755FF886BCB}"/>
                </a:ext>
              </a:extLst>
            </p:cNvPr>
            <p:cNvCxnSpPr>
              <a:cxnSpLocks noChangeShapeType="1"/>
              <a:stCxn id="6148" idx="1"/>
              <a:endCxn id="6187" idx="5"/>
            </p:cNvCxnSpPr>
            <p:nvPr/>
          </p:nvCxnSpPr>
          <p:spPr bwMode="auto">
            <a:xfrm rot="16200000" flipV="1">
              <a:off x="597" y="1848"/>
              <a:ext cx="448" cy="46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4" name="Oval 672">
              <a:extLst>
                <a:ext uri="{FF2B5EF4-FFF2-40B4-BE49-F238E27FC236}">
                  <a16:creationId xmlns:a16="http://schemas.microsoft.com/office/drawing/2014/main" id="{1A2591D0-8636-4B21-81BE-FA8C406EB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880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5" name="TextBox 674">
              <a:extLst>
                <a:ext uri="{FF2B5EF4-FFF2-40B4-BE49-F238E27FC236}">
                  <a16:creationId xmlns:a16="http://schemas.microsoft.com/office/drawing/2014/main" id="{A23ABAE1-2C7F-40C7-B464-91023A3C83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3984"/>
              <a:ext cx="912" cy="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Non-random mating</a:t>
              </a:r>
            </a:p>
          </p:txBody>
        </p:sp>
        <p:sp>
          <p:nvSpPr>
            <p:cNvPr id="6166" name="Oval 489">
              <a:extLst>
                <a:ext uri="{FF2B5EF4-FFF2-40B4-BE49-F238E27FC236}">
                  <a16:creationId xmlns:a16="http://schemas.microsoft.com/office/drawing/2014/main" id="{0F781F76-CAD6-405E-8852-69F6DCF57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064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67" name="Oval 489">
              <a:extLst>
                <a:ext uri="{FF2B5EF4-FFF2-40B4-BE49-F238E27FC236}">
                  <a16:creationId xmlns:a16="http://schemas.microsoft.com/office/drawing/2014/main" id="{FB8CBA29-A877-4629-A5DE-D7268FFA4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1440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8" name="Straight Connector 663">
              <a:extLst>
                <a:ext uri="{FF2B5EF4-FFF2-40B4-BE49-F238E27FC236}">
                  <a16:creationId xmlns:a16="http://schemas.microsoft.com/office/drawing/2014/main" id="{BD9BFFE1-4CF2-4454-A1B9-41A9C06A7BC8}"/>
                </a:ext>
              </a:extLst>
            </p:cNvPr>
            <p:cNvCxnSpPr>
              <a:cxnSpLocks noChangeShapeType="1"/>
              <a:stCxn id="6148" idx="1"/>
              <a:endCxn id="6167" idx="4"/>
            </p:cNvCxnSpPr>
            <p:nvPr/>
          </p:nvCxnSpPr>
          <p:spPr bwMode="auto">
            <a:xfrm rot="5400000" flipH="1" flipV="1">
              <a:off x="922" y="2003"/>
              <a:ext cx="433" cy="1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9" name="TextBox 462">
              <a:extLst>
                <a:ext uri="{FF2B5EF4-FFF2-40B4-BE49-F238E27FC236}">
                  <a16:creationId xmlns:a16="http://schemas.microsoft.com/office/drawing/2014/main" id="{64FDDB83-586A-4C71-BD33-D70B020EF8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2927"/>
              <a:ext cx="816" cy="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Agents of evolutionary change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" name="Straight Connector 676">
              <a:extLst>
                <a:ext uri="{FF2B5EF4-FFF2-40B4-BE49-F238E27FC236}">
                  <a16:creationId xmlns:a16="http://schemas.microsoft.com/office/drawing/2014/main" id="{13336BF0-9BF5-4179-86BE-9A637AAFF2A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0800000" flipV="1">
              <a:off x="2544" y="3000"/>
              <a:ext cx="624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TextBox 648">
              <a:extLst>
                <a:ext uri="{FF2B5EF4-FFF2-40B4-BE49-F238E27FC236}">
                  <a16:creationId xmlns:a16="http://schemas.microsoft.com/office/drawing/2014/main" id="{C6FD737A-BBB9-483B-BE9E-D1982053C0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552"/>
              <a:ext cx="1008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Likelihood of passing on on your genes</a:t>
              </a:r>
            </a:p>
            <a:p>
              <a:pPr algn="ctr"/>
              <a:r>
                <a:rPr lang="en-US" altLang="en-US" sz="1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_______</a:t>
              </a:r>
              <a:endParaRPr lang="en-US" altLang="en-US" sz="9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Oval 3">
              <a:extLst>
                <a:ext uri="{FF2B5EF4-FFF2-40B4-BE49-F238E27FC236}">
                  <a16:creationId xmlns:a16="http://schemas.microsoft.com/office/drawing/2014/main" id="{49752E0C-D638-4FAD-80AD-984DE8679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45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3" name="Straight Connector 676">
              <a:extLst>
                <a:ext uri="{FF2B5EF4-FFF2-40B4-BE49-F238E27FC236}">
                  <a16:creationId xmlns:a16="http://schemas.microsoft.com/office/drawing/2014/main" id="{2232899A-31E6-4105-87D1-FD5ADA2B2AB7}"/>
                </a:ext>
              </a:extLst>
            </p:cNvPr>
            <p:cNvCxnSpPr>
              <a:cxnSpLocks noChangeShapeType="1"/>
              <a:stCxn id="4294967295" idx="1"/>
              <a:endCxn id="6164" idx="5"/>
            </p:cNvCxnSpPr>
            <p:nvPr/>
          </p:nvCxnSpPr>
          <p:spPr bwMode="auto">
            <a:xfrm rot="16200000" flipV="1">
              <a:off x="2696" y="3051"/>
              <a:ext cx="161" cy="8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74" name="Straight Connector 676">
              <a:extLst>
                <a:ext uri="{FF2B5EF4-FFF2-40B4-BE49-F238E27FC236}">
                  <a16:creationId xmlns:a16="http://schemas.microsoft.com/office/drawing/2014/main" id="{014A7B51-D372-4E24-A8F1-4AEBB8223EC8}"/>
                </a:ext>
              </a:extLst>
            </p:cNvPr>
            <p:cNvCxnSpPr>
              <a:cxnSpLocks noChangeShapeType="1"/>
              <a:stCxn id="6155" idx="0"/>
              <a:endCxn id="6164" idx="4"/>
            </p:cNvCxnSpPr>
            <p:nvPr/>
          </p:nvCxnSpPr>
          <p:spPr bwMode="auto">
            <a:xfrm rot="16200000" flipV="1">
              <a:off x="1956" y="3468"/>
              <a:ext cx="384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5" name="Oval 671">
              <a:extLst>
                <a:ext uri="{FF2B5EF4-FFF2-40B4-BE49-F238E27FC236}">
                  <a16:creationId xmlns:a16="http://schemas.microsoft.com/office/drawing/2014/main" id="{3CF1CA07-40DD-4653-8FFE-9FFB14020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47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6" name="TextBox 673">
              <a:extLst>
                <a:ext uri="{FF2B5EF4-FFF2-40B4-BE49-F238E27FC236}">
                  <a16:creationId xmlns:a16="http://schemas.microsoft.com/office/drawing/2014/main" id="{6A660085-A5B3-4A5A-8037-5FED77286B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752"/>
              <a:ext cx="1152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Mating with closely related individuals</a:t>
              </a:r>
            </a:p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_______</a:t>
              </a:r>
            </a:p>
          </p:txBody>
        </p:sp>
        <p:cxnSp>
          <p:nvCxnSpPr>
            <p:cNvPr id="6177" name="Straight Connector 676">
              <a:extLst>
                <a:ext uri="{FF2B5EF4-FFF2-40B4-BE49-F238E27FC236}">
                  <a16:creationId xmlns:a16="http://schemas.microsoft.com/office/drawing/2014/main" id="{3C63EDF8-0AD5-46CC-BA93-84857DFFE2AB}"/>
                </a:ext>
              </a:extLst>
            </p:cNvPr>
            <p:cNvCxnSpPr>
              <a:cxnSpLocks noChangeShapeType="1"/>
              <a:stCxn id="6175" idx="0"/>
              <a:endCxn id="6155" idx="5"/>
            </p:cNvCxnSpPr>
            <p:nvPr/>
          </p:nvCxnSpPr>
          <p:spPr bwMode="auto">
            <a:xfrm rot="5400000" flipH="1" flipV="1">
              <a:off x="2358" y="4412"/>
              <a:ext cx="454" cy="1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8" name="Oval 3">
              <a:extLst>
                <a:ext uri="{FF2B5EF4-FFF2-40B4-BE49-F238E27FC236}">
                  <a16:creationId xmlns:a16="http://schemas.microsoft.com/office/drawing/2014/main" id="{993D2E71-C7E0-46CF-9F8F-94DBA51E0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4224"/>
              <a:ext cx="96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7" name="TextBox 648">
              <a:extLst>
                <a:ext uri="{FF2B5EF4-FFF2-40B4-BE49-F238E27FC236}">
                  <a16:creationId xmlns:a16="http://schemas.microsoft.com/office/drawing/2014/main" id="{F8BFF99E-313E-4387-9650-3527387E07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4320"/>
              <a:ext cx="816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Males competing with each other for females</a:t>
              </a:r>
            </a:p>
            <a:p>
              <a:pPr algn="ctr">
                <a:defRPr/>
              </a:pPr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     _______</a:t>
              </a:r>
              <a:endParaRPr lang="en-US" sz="11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180" name="Straight Connector 478">
              <a:extLst>
                <a:ext uri="{FF2B5EF4-FFF2-40B4-BE49-F238E27FC236}">
                  <a16:creationId xmlns:a16="http://schemas.microsoft.com/office/drawing/2014/main" id="{B94B61AE-B015-421E-8A1A-D8255E6600D2}"/>
                </a:ext>
              </a:extLst>
            </p:cNvPr>
            <p:cNvCxnSpPr>
              <a:cxnSpLocks noChangeShapeType="1"/>
              <a:stCxn id="6164" idx="0"/>
              <a:endCxn id="6147" idx="4"/>
            </p:cNvCxnSpPr>
            <p:nvPr/>
          </p:nvCxnSpPr>
          <p:spPr bwMode="auto">
            <a:xfrm rot="5400000" flipH="1" flipV="1">
              <a:off x="1632" y="2352"/>
              <a:ext cx="86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1" name="Oval 630">
              <a:extLst>
                <a:ext uri="{FF2B5EF4-FFF2-40B4-BE49-F238E27FC236}">
                  <a16:creationId xmlns:a16="http://schemas.microsoft.com/office/drawing/2014/main" id="{84060367-299D-4A2B-9143-A6D859551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3360"/>
              <a:ext cx="816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82" name="Oval 630">
              <a:extLst>
                <a:ext uri="{FF2B5EF4-FFF2-40B4-BE49-F238E27FC236}">
                  <a16:creationId xmlns:a16="http://schemas.microsoft.com/office/drawing/2014/main" id="{9BB32A1A-978C-4BA9-85BF-30758CC64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688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F89A4D19-9EE3-4705-AC03-C6D0FCCD23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736"/>
              <a:ext cx="816" cy="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Keeps both alleles 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in a population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sp>
          <p:nvSpPr>
            <p:cNvPr id="156" name="TextBox 639">
              <a:extLst>
                <a:ext uri="{FF2B5EF4-FFF2-40B4-BE49-F238E27FC236}">
                  <a16:creationId xmlns:a16="http://schemas.microsoft.com/office/drawing/2014/main" id="{DDD2FCFA-3D17-48EE-A4F8-9C29DF1319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" y="3456"/>
              <a:ext cx="864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Select against most common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00" dirty="0">
                  <a:latin typeface="Times New Roman" pitchFamily="18" charset="0"/>
                  <a:cs typeface="Times New Roman" pitchFamily="18" charset="0"/>
                </a:rPr>
                <a:t>  ________   </a:t>
              </a:r>
            </a:p>
          </p:txBody>
        </p:sp>
        <p:cxnSp>
          <p:nvCxnSpPr>
            <p:cNvPr id="6185" name="Straight Connector 676">
              <a:extLst>
                <a:ext uri="{FF2B5EF4-FFF2-40B4-BE49-F238E27FC236}">
                  <a16:creationId xmlns:a16="http://schemas.microsoft.com/office/drawing/2014/main" id="{7EF9988E-027B-4CCA-80DA-C6FE923DC68E}"/>
                </a:ext>
              </a:extLst>
            </p:cNvPr>
            <p:cNvCxnSpPr>
              <a:cxnSpLocks noChangeShapeType="1"/>
              <a:stCxn id="6182" idx="6"/>
              <a:endCxn id="6164" idx="2"/>
            </p:cNvCxnSpPr>
            <p:nvPr/>
          </p:nvCxnSpPr>
          <p:spPr bwMode="auto">
            <a:xfrm>
              <a:off x="1152" y="2928"/>
              <a:ext cx="24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86" name="Straight Connector 676">
              <a:extLst>
                <a:ext uri="{FF2B5EF4-FFF2-40B4-BE49-F238E27FC236}">
                  <a16:creationId xmlns:a16="http://schemas.microsoft.com/office/drawing/2014/main" id="{E6B96A21-9ABD-4FB4-AD52-389B00553E89}"/>
                </a:ext>
              </a:extLst>
            </p:cNvPr>
            <p:cNvCxnSpPr>
              <a:cxnSpLocks noChangeShapeType="1"/>
              <a:stCxn id="6181" idx="6"/>
              <a:endCxn id="6164" idx="3"/>
            </p:cNvCxnSpPr>
            <p:nvPr/>
          </p:nvCxnSpPr>
          <p:spPr bwMode="auto">
            <a:xfrm flipV="1">
              <a:off x="1056" y="3372"/>
              <a:ext cx="505" cy="2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87" name="Oval 489">
              <a:extLst>
                <a:ext uri="{FF2B5EF4-FFF2-40B4-BE49-F238E27FC236}">
                  <a16:creationId xmlns:a16="http://schemas.microsoft.com/office/drawing/2014/main" id="{F47D4965-6F41-4BDA-9E49-143609CFE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488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1" name="TextBox 501">
              <a:extLst>
                <a:ext uri="{FF2B5EF4-FFF2-40B4-BE49-F238E27FC236}">
                  <a16:creationId xmlns:a16="http://schemas.microsoft.com/office/drawing/2014/main" id="{564F092C-B503-4DA8-98AA-E882CE9F51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160"/>
              <a:ext cx="768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Divides population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3" name="TextBox 501">
              <a:extLst>
                <a:ext uri="{FF2B5EF4-FFF2-40B4-BE49-F238E27FC236}">
                  <a16:creationId xmlns:a16="http://schemas.microsoft.com/office/drawing/2014/main" id="{7FC11D6C-2043-4C9C-A158-F843F9ED62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1584"/>
              <a:ext cx="576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Shifts mean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_______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" name="TextBox 501">
              <a:extLst>
                <a:ext uri="{FF2B5EF4-FFF2-40B4-BE49-F238E27FC236}">
                  <a16:creationId xmlns:a16="http://schemas.microsoft.com/office/drawing/2014/main" id="{BAABB2E7-C813-495D-B5EE-D487FFB4B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1536"/>
              <a:ext cx="816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Reduces extremes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_______</a:t>
              </a:r>
              <a:endParaRPr lang="en-US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191" name="Straight Connector 676">
              <a:extLst>
                <a:ext uri="{FF2B5EF4-FFF2-40B4-BE49-F238E27FC236}">
                  <a16:creationId xmlns:a16="http://schemas.microsoft.com/office/drawing/2014/main" id="{FE6AD2B3-6DA0-49DB-BB05-0F84BCAB1E2D}"/>
                </a:ext>
              </a:extLst>
            </p:cNvPr>
            <p:cNvCxnSpPr>
              <a:cxnSpLocks noChangeShapeType="1"/>
              <a:stCxn id="6148" idx="4"/>
              <a:endCxn id="6164" idx="1"/>
            </p:cNvCxnSpPr>
            <p:nvPr/>
          </p:nvCxnSpPr>
          <p:spPr bwMode="auto">
            <a:xfrm rot="16200000" flipH="1">
              <a:off x="1291" y="2693"/>
              <a:ext cx="372" cy="16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0" name="TextBox 638">
              <a:extLst>
                <a:ext uri="{FF2B5EF4-FFF2-40B4-BE49-F238E27FC236}">
                  <a16:creationId xmlns:a16="http://schemas.microsoft.com/office/drawing/2014/main" id="{5186B959-3F4E-417D-AB99-8E5E3E26C6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824"/>
              <a:ext cx="576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Drop in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Population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____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___   </a:t>
              </a:r>
            </a:p>
          </p:txBody>
        </p:sp>
        <p:cxnSp>
          <p:nvCxnSpPr>
            <p:cNvPr id="6193" name="Straight Connector 676">
              <a:extLst>
                <a:ext uri="{FF2B5EF4-FFF2-40B4-BE49-F238E27FC236}">
                  <a16:creationId xmlns:a16="http://schemas.microsoft.com/office/drawing/2014/main" id="{A3F50351-E539-4DF5-8225-F96EDB55AF7C}"/>
                </a:ext>
              </a:extLst>
            </p:cNvPr>
            <p:cNvCxnSpPr>
              <a:cxnSpLocks noChangeShapeType="1"/>
              <a:stCxn id="6178" idx="2"/>
              <a:endCxn id="6155" idx="5"/>
            </p:cNvCxnSpPr>
            <p:nvPr/>
          </p:nvCxnSpPr>
          <p:spPr bwMode="auto">
            <a:xfrm rot="10800000">
              <a:off x="2650" y="4250"/>
              <a:ext cx="518" cy="28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94" name="Straight Connector 478">
              <a:extLst>
                <a:ext uri="{FF2B5EF4-FFF2-40B4-BE49-F238E27FC236}">
                  <a16:creationId xmlns:a16="http://schemas.microsoft.com/office/drawing/2014/main" id="{4D5D8B84-D49C-4F58-898A-D4F8C0B1DEC6}"/>
                </a:ext>
              </a:extLst>
            </p:cNvPr>
            <p:cNvCxnSpPr>
              <a:cxnSpLocks noChangeShapeType="1"/>
              <a:stCxn id="6164" idx="7"/>
              <a:endCxn id="6153" idx="4"/>
            </p:cNvCxnSpPr>
            <p:nvPr/>
          </p:nvCxnSpPr>
          <p:spPr bwMode="auto">
            <a:xfrm rot="5400000" flipH="1" flipV="1">
              <a:off x="2406" y="2609"/>
              <a:ext cx="324" cy="38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300132-EFED-4B88-9F4E-21322C4D9AE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7158038" cy="609600"/>
          </a:xfrm>
        </p:spPr>
        <p:txBody>
          <a:bodyPr/>
          <a:lstStyle/>
          <a:p>
            <a:r>
              <a:rPr lang="en-US" altLang="en-US" sz="2800" dirty="0"/>
              <a:t>Evolutionary Change Key</a:t>
            </a:r>
          </a:p>
        </p:txBody>
      </p:sp>
      <p:sp>
        <p:nvSpPr>
          <p:cNvPr id="7173" name="TextBox 99">
            <a:extLst>
              <a:ext uri="{FF2B5EF4-FFF2-40B4-BE49-F238E27FC236}">
                <a16:creationId xmlns:a16="http://schemas.microsoft.com/office/drawing/2014/main" id="{93B24BD7-A4FB-42FE-B693-0D840E28E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91000"/>
            <a:ext cx="4165600" cy="267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	  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Disruptive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Fitness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Heterozygote advantage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Founder effect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Mutation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Sexual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Directional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Inbreeding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Bottleneck 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Negative frequency dependent selection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Gene flow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Stabilizing selection</a:t>
            </a:r>
          </a:p>
        </p:txBody>
      </p:sp>
      <p:grpSp>
        <p:nvGrpSpPr>
          <p:cNvPr id="7220" name="Group 52">
            <a:extLst>
              <a:ext uri="{FF2B5EF4-FFF2-40B4-BE49-F238E27FC236}">
                <a16:creationId xmlns:a16="http://schemas.microsoft.com/office/drawing/2014/main" id="{6CEF8A07-67EA-4AEA-93C6-7CF71249D71D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457200"/>
            <a:ext cx="8737600" cy="5619750"/>
            <a:chOff x="96" y="1392"/>
            <a:chExt cx="4128" cy="3792"/>
          </a:xfrm>
        </p:grpSpPr>
        <p:sp>
          <p:nvSpPr>
            <p:cNvPr id="7171" name="Oval 3">
              <a:extLst>
                <a:ext uri="{FF2B5EF4-FFF2-40B4-BE49-F238E27FC236}">
                  <a16:creationId xmlns:a16="http://schemas.microsoft.com/office/drawing/2014/main" id="{E66EDD65-1C05-4778-ACCD-483A46CE1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488"/>
              <a:ext cx="864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2" name="Oval 5">
              <a:extLst>
                <a:ext uri="{FF2B5EF4-FFF2-40B4-BE49-F238E27FC236}">
                  <a16:creationId xmlns:a16="http://schemas.microsoft.com/office/drawing/2014/main" id="{D6607F3C-0D66-446C-B05F-1096287A9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2256"/>
              <a:ext cx="960" cy="33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4" name="TextBox 462">
              <a:extLst>
                <a:ext uri="{FF2B5EF4-FFF2-40B4-BE49-F238E27FC236}">
                  <a16:creationId xmlns:a16="http://schemas.microsoft.com/office/drawing/2014/main" id="{536F566D-8941-4AA6-BA80-70C305EBC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2352"/>
              <a:ext cx="816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Natural selection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75" name="Straight Connector 467">
              <a:extLst>
                <a:ext uri="{FF2B5EF4-FFF2-40B4-BE49-F238E27FC236}">
                  <a16:creationId xmlns:a16="http://schemas.microsoft.com/office/drawing/2014/main" id="{F729E441-D6B9-4FC7-AF7D-236FD977CE6B}"/>
                </a:ext>
              </a:extLst>
            </p:cNvPr>
            <p:cNvCxnSpPr>
              <a:cxnSpLocks noChangeShapeType="1"/>
              <a:stCxn id="7172" idx="1"/>
              <a:endCxn id="7190" idx="6"/>
            </p:cNvCxnSpPr>
            <p:nvPr/>
          </p:nvCxnSpPr>
          <p:spPr bwMode="auto">
            <a:xfrm rot="16200000" flipV="1">
              <a:off x="922" y="2174"/>
              <a:ext cx="25" cy="23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6" name="Straight Connector 469">
              <a:extLst>
                <a:ext uri="{FF2B5EF4-FFF2-40B4-BE49-F238E27FC236}">
                  <a16:creationId xmlns:a16="http://schemas.microsoft.com/office/drawing/2014/main" id="{67638FAB-09CA-4FD6-B348-2889BB340873}"/>
                </a:ext>
              </a:extLst>
            </p:cNvPr>
            <p:cNvCxnSpPr>
              <a:cxnSpLocks noChangeShapeType="1"/>
              <a:stCxn id="7181" idx="4"/>
              <a:endCxn id="7177" idx="7"/>
            </p:cNvCxnSpPr>
            <p:nvPr/>
          </p:nvCxnSpPr>
          <p:spPr bwMode="auto">
            <a:xfrm rot="16200000" flipH="1">
              <a:off x="2862" y="2106"/>
              <a:ext cx="522" cy="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7" name="Oval 481">
              <a:extLst>
                <a:ext uri="{FF2B5EF4-FFF2-40B4-BE49-F238E27FC236}">
                  <a16:creationId xmlns:a16="http://schemas.microsoft.com/office/drawing/2014/main" id="{B521462D-F0CF-46DE-BF14-509297DB7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352"/>
              <a:ext cx="1104" cy="28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8" name="TextBox 504">
              <a:extLst>
                <a:ext uri="{FF2B5EF4-FFF2-40B4-BE49-F238E27FC236}">
                  <a16:creationId xmlns:a16="http://schemas.microsoft.com/office/drawing/2014/main" id="{ACE6B2C3-CC59-4D73-A338-7A44FEE04A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2400"/>
              <a:ext cx="816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Genetic drift</a:t>
              </a:r>
              <a:endParaRPr lang="en-US" altLang="en-US" sz="11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79" name="Oval 585">
              <a:extLst>
                <a:ext uri="{FF2B5EF4-FFF2-40B4-BE49-F238E27FC236}">
                  <a16:creationId xmlns:a16="http://schemas.microsoft.com/office/drawing/2014/main" id="{C2014DEB-A515-4F35-8503-9842EC516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3840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0" name="Straight Connector 627">
              <a:extLst>
                <a:ext uri="{FF2B5EF4-FFF2-40B4-BE49-F238E27FC236}">
                  <a16:creationId xmlns:a16="http://schemas.microsoft.com/office/drawing/2014/main" id="{7A98E9D8-584C-414F-8922-7E47108938CD}"/>
                </a:ext>
              </a:extLst>
            </p:cNvPr>
            <p:cNvCxnSpPr>
              <a:cxnSpLocks noChangeShapeType="1"/>
              <a:stCxn id="7182" idx="3"/>
              <a:endCxn id="7177" idx="7"/>
            </p:cNvCxnSpPr>
            <p:nvPr/>
          </p:nvCxnSpPr>
          <p:spPr bwMode="auto">
            <a:xfrm rot="5400000">
              <a:off x="3276" y="2060"/>
              <a:ext cx="208" cy="45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Oval 630">
              <a:extLst>
                <a:ext uri="{FF2B5EF4-FFF2-40B4-BE49-F238E27FC236}">
                  <a16:creationId xmlns:a16="http://schemas.microsoft.com/office/drawing/2014/main" id="{859771F1-34EA-4ACF-840C-44889C883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392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2" name="Oval 632">
              <a:extLst>
                <a:ext uri="{FF2B5EF4-FFF2-40B4-BE49-F238E27FC236}">
                  <a16:creationId xmlns:a16="http://schemas.microsoft.com/office/drawing/2014/main" id="{6FD5F5B5-293F-48B9-8611-8EC61D574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776"/>
              <a:ext cx="720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70" name="TextBox 638">
              <a:extLst>
                <a:ext uri="{FF2B5EF4-FFF2-40B4-BE49-F238E27FC236}">
                  <a16:creationId xmlns:a16="http://schemas.microsoft.com/office/drawing/2014/main" id="{A66EE3A2-BC2E-4DD6-AB2C-754C54203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1440"/>
              <a:ext cx="576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Starter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Population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</a:t>
              </a:r>
            </a:p>
          </p:txBody>
        </p:sp>
        <p:sp>
          <p:nvSpPr>
            <p:cNvPr id="6172" name="TextBox 648">
              <a:extLst>
                <a:ext uri="{FF2B5EF4-FFF2-40B4-BE49-F238E27FC236}">
                  <a16:creationId xmlns:a16="http://schemas.microsoft.com/office/drawing/2014/main" id="{6B5B8703-B011-4119-BDA6-32F131288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536"/>
              <a:ext cx="912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Random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change in genes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05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85" name="Oval 654">
              <a:extLst>
                <a:ext uri="{FF2B5EF4-FFF2-40B4-BE49-F238E27FC236}">
                  <a16:creationId xmlns:a16="http://schemas.microsoft.com/office/drawing/2014/main" id="{F38013D0-14E6-4D78-8068-5C09F1CAE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736"/>
              <a:ext cx="1008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56" name="TextBox 655">
              <a:extLst>
                <a:ext uri="{FF2B5EF4-FFF2-40B4-BE49-F238E27FC236}">
                  <a16:creationId xmlns:a16="http://schemas.microsoft.com/office/drawing/2014/main" id="{BCD31FD5-FFEB-4710-AD91-D979899E1079}"/>
                </a:ext>
              </a:extLst>
            </p:cNvPr>
            <p:cNvSpPr txBox="1"/>
            <p:nvPr/>
          </p:nvSpPr>
          <p:spPr>
            <a:xfrm>
              <a:off x="3264" y="2783"/>
              <a:ext cx="768" cy="3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Individuals move into a population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K</a:t>
              </a:r>
            </a:p>
          </p:txBody>
        </p:sp>
        <p:cxnSp>
          <p:nvCxnSpPr>
            <p:cNvPr id="7187" name="Straight Connector 663">
              <a:extLst>
                <a:ext uri="{FF2B5EF4-FFF2-40B4-BE49-F238E27FC236}">
                  <a16:creationId xmlns:a16="http://schemas.microsoft.com/office/drawing/2014/main" id="{651AA853-C5E7-4A82-B772-2ED30EC5A884}"/>
                </a:ext>
              </a:extLst>
            </p:cNvPr>
            <p:cNvCxnSpPr>
              <a:cxnSpLocks noChangeShapeType="1"/>
              <a:stCxn id="7172" idx="1"/>
              <a:endCxn id="7211" idx="5"/>
            </p:cNvCxnSpPr>
            <p:nvPr/>
          </p:nvCxnSpPr>
          <p:spPr bwMode="auto">
            <a:xfrm rot="16200000" flipV="1">
              <a:off x="597" y="1848"/>
              <a:ext cx="448" cy="46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8" name="Oval 672">
              <a:extLst>
                <a:ext uri="{FF2B5EF4-FFF2-40B4-BE49-F238E27FC236}">
                  <a16:creationId xmlns:a16="http://schemas.microsoft.com/office/drawing/2014/main" id="{96EA4A13-5FA7-41A1-9BA0-189959D54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880"/>
              <a:ext cx="1152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89" name="TextBox 674">
              <a:extLst>
                <a:ext uri="{FF2B5EF4-FFF2-40B4-BE49-F238E27FC236}">
                  <a16:creationId xmlns:a16="http://schemas.microsoft.com/office/drawing/2014/main" id="{401871CB-A12B-4F8B-8526-537EE1929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3984"/>
              <a:ext cx="912" cy="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Non-random mating</a:t>
              </a:r>
            </a:p>
          </p:txBody>
        </p:sp>
        <p:sp>
          <p:nvSpPr>
            <p:cNvPr id="7190" name="Oval 489">
              <a:extLst>
                <a:ext uri="{FF2B5EF4-FFF2-40B4-BE49-F238E27FC236}">
                  <a16:creationId xmlns:a16="http://schemas.microsoft.com/office/drawing/2014/main" id="{63F1C363-5DCF-4D42-81A4-31E7C93C4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064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91" name="Oval 489">
              <a:extLst>
                <a:ext uri="{FF2B5EF4-FFF2-40B4-BE49-F238E27FC236}">
                  <a16:creationId xmlns:a16="http://schemas.microsoft.com/office/drawing/2014/main" id="{0EE8EFDC-F74D-4378-8685-6A73B8C8E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1440"/>
              <a:ext cx="720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2" name="Straight Connector 663">
              <a:extLst>
                <a:ext uri="{FF2B5EF4-FFF2-40B4-BE49-F238E27FC236}">
                  <a16:creationId xmlns:a16="http://schemas.microsoft.com/office/drawing/2014/main" id="{063557D5-0511-4213-B208-2FEB1D144556}"/>
                </a:ext>
              </a:extLst>
            </p:cNvPr>
            <p:cNvCxnSpPr>
              <a:cxnSpLocks noChangeShapeType="1"/>
              <a:stCxn id="7172" idx="1"/>
              <a:endCxn id="7191" idx="4"/>
            </p:cNvCxnSpPr>
            <p:nvPr/>
          </p:nvCxnSpPr>
          <p:spPr bwMode="auto">
            <a:xfrm rot="5400000" flipH="1" flipV="1">
              <a:off x="922" y="2003"/>
              <a:ext cx="433" cy="17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3" name="TextBox 462">
              <a:extLst>
                <a:ext uri="{FF2B5EF4-FFF2-40B4-BE49-F238E27FC236}">
                  <a16:creationId xmlns:a16="http://schemas.microsoft.com/office/drawing/2014/main" id="{87678199-C145-4C0E-B2D6-16AA00AB1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2928"/>
              <a:ext cx="8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Agents of evolutionary change</a:t>
              </a:r>
              <a:endParaRPr lang="en-US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D85ADC73-1E2A-43AF-A17B-180E8CCD20F7}"/>
                </a:ext>
              </a:extLst>
            </p:cNvPr>
            <p:cNvCxnSpPr>
              <a:cxnSpLocks noChangeShapeType="1"/>
              <a:stCxn id="7185" idx="2"/>
              <a:endCxn id="7188" idx="6"/>
            </p:cNvCxnSpPr>
            <p:nvPr/>
          </p:nvCxnSpPr>
          <p:spPr bwMode="auto">
            <a:xfrm rot="10800000" flipV="1">
              <a:off x="2544" y="3000"/>
              <a:ext cx="624" cy="16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9" name="TextBox 648">
              <a:extLst>
                <a:ext uri="{FF2B5EF4-FFF2-40B4-BE49-F238E27FC236}">
                  <a16:creationId xmlns:a16="http://schemas.microsoft.com/office/drawing/2014/main" id="{34D0B5B3-0B8F-44F7-8633-3DB21FA30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552"/>
              <a:ext cx="1008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Likelihood of passing on on your genes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96" name="Oval 3">
              <a:extLst>
                <a:ext uri="{FF2B5EF4-FFF2-40B4-BE49-F238E27FC236}">
                  <a16:creationId xmlns:a16="http://schemas.microsoft.com/office/drawing/2014/main" id="{9FE3C45D-3547-4AA9-BA8C-A5A13FC5E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456"/>
              <a:ext cx="1056" cy="528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7" name="Straight Connector 676">
              <a:extLst>
                <a:ext uri="{FF2B5EF4-FFF2-40B4-BE49-F238E27FC236}">
                  <a16:creationId xmlns:a16="http://schemas.microsoft.com/office/drawing/2014/main" id="{07488141-B57B-44CC-871F-69934B5A0671}"/>
                </a:ext>
              </a:extLst>
            </p:cNvPr>
            <p:cNvCxnSpPr>
              <a:cxnSpLocks noChangeShapeType="1"/>
              <a:stCxn id="7196" idx="1"/>
              <a:endCxn id="7188" idx="5"/>
            </p:cNvCxnSpPr>
            <p:nvPr/>
          </p:nvCxnSpPr>
          <p:spPr bwMode="auto">
            <a:xfrm rot="16200000" flipV="1">
              <a:off x="2696" y="3051"/>
              <a:ext cx="161" cy="8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Straight Connector 676">
              <a:extLst>
                <a:ext uri="{FF2B5EF4-FFF2-40B4-BE49-F238E27FC236}">
                  <a16:creationId xmlns:a16="http://schemas.microsoft.com/office/drawing/2014/main" id="{717BD60D-B6A0-4075-A225-9E961CECF666}"/>
                </a:ext>
              </a:extLst>
            </p:cNvPr>
            <p:cNvCxnSpPr>
              <a:cxnSpLocks noChangeShapeType="1"/>
              <a:stCxn id="7179" idx="0"/>
              <a:endCxn id="7188" idx="4"/>
            </p:cNvCxnSpPr>
            <p:nvPr/>
          </p:nvCxnSpPr>
          <p:spPr bwMode="auto">
            <a:xfrm rot="16200000" flipV="1">
              <a:off x="1956" y="3468"/>
              <a:ext cx="384" cy="36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Oval 671">
              <a:extLst>
                <a:ext uri="{FF2B5EF4-FFF2-40B4-BE49-F238E27FC236}">
                  <a16:creationId xmlns:a16="http://schemas.microsoft.com/office/drawing/2014/main" id="{9E165A96-84F9-4A5B-AF9C-B90E20E7E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47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0" name="TextBox 673">
              <a:extLst>
                <a:ext uri="{FF2B5EF4-FFF2-40B4-BE49-F238E27FC236}">
                  <a16:creationId xmlns:a16="http://schemas.microsoft.com/office/drawing/2014/main" id="{1CA62559-AEB7-4189-9D9A-FCE974F4C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4752"/>
              <a:ext cx="115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Mating with closely related individuals</a:t>
              </a:r>
            </a:p>
            <a:p>
              <a:pPr algn="ctr"/>
              <a:r>
                <a:rPr lang="en-US" altLang="en-US" sz="11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7201" name="Straight Connector 676">
              <a:extLst>
                <a:ext uri="{FF2B5EF4-FFF2-40B4-BE49-F238E27FC236}">
                  <a16:creationId xmlns:a16="http://schemas.microsoft.com/office/drawing/2014/main" id="{ED41B649-2670-4130-A77D-D4A3C374F0AC}"/>
                </a:ext>
              </a:extLst>
            </p:cNvPr>
            <p:cNvCxnSpPr>
              <a:cxnSpLocks noChangeShapeType="1"/>
              <a:stCxn id="7199" idx="0"/>
              <a:endCxn id="7179" idx="5"/>
            </p:cNvCxnSpPr>
            <p:nvPr/>
          </p:nvCxnSpPr>
          <p:spPr bwMode="auto">
            <a:xfrm rot="5400000" flipH="1" flipV="1">
              <a:off x="2358" y="4412"/>
              <a:ext cx="454" cy="13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2" name="Oval 3">
              <a:extLst>
                <a:ext uri="{FF2B5EF4-FFF2-40B4-BE49-F238E27FC236}">
                  <a16:creationId xmlns:a16="http://schemas.microsoft.com/office/drawing/2014/main" id="{680792AD-B020-47E9-AEAA-17121AAA5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4224"/>
              <a:ext cx="960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7" name="TextBox 648">
              <a:extLst>
                <a:ext uri="{FF2B5EF4-FFF2-40B4-BE49-F238E27FC236}">
                  <a16:creationId xmlns:a16="http://schemas.microsoft.com/office/drawing/2014/main" id="{FD37E227-46DC-410F-922B-611187C8A2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4320"/>
              <a:ext cx="816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Males competing with each other for females</a:t>
              </a:r>
            </a:p>
            <a:p>
              <a:pPr algn="ctr">
                <a:defRPr/>
              </a:pPr>
              <a:r>
                <a:rPr lang="en-US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u="sng" dirty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11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04" name="Straight Connector 478">
              <a:extLst>
                <a:ext uri="{FF2B5EF4-FFF2-40B4-BE49-F238E27FC236}">
                  <a16:creationId xmlns:a16="http://schemas.microsoft.com/office/drawing/2014/main" id="{232CA331-6BA1-4563-8D72-52272F895C0E}"/>
                </a:ext>
              </a:extLst>
            </p:cNvPr>
            <p:cNvCxnSpPr>
              <a:cxnSpLocks noChangeShapeType="1"/>
              <a:stCxn id="7188" idx="0"/>
              <a:endCxn id="7171" idx="4"/>
            </p:cNvCxnSpPr>
            <p:nvPr/>
          </p:nvCxnSpPr>
          <p:spPr bwMode="auto">
            <a:xfrm rot="5400000" flipH="1" flipV="1">
              <a:off x="1632" y="2352"/>
              <a:ext cx="864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05" name="Oval 630">
              <a:extLst>
                <a:ext uri="{FF2B5EF4-FFF2-40B4-BE49-F238E27FC236}">
                  <a16:creationId xmlns:a16="http://schemas.microsoft.com/office/drawing/2014/main" id="{DCA188A6-1C79-4460-85BF-5EE6DE52E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3360"/>
              <a:ext cx="864" cy="576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06" name="Oval 630">
              <a:extLst>
                <a:ext uri="{FF2B5EF4-FFF2-40B4-BE49-F238E27FC236}">
                  <a16:creationId xmlns:a16="http://schemas.microsoft.com/office/drawing/2014/main" id="{55C3FD72-DAB0-485A-9BF1-4268B8455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688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5" name="TextBox 638">
              <a:extLst>
                <a:ext uri="{FF2B5EF4-FFF2-40B4-BE49-F238E27FC236}">
                  <a16:creationId xmlns:a16="http://schemas.microsoft.com/office/drawing/2014/main" id="{BE076F27-EE52-44EA-BBA8-16CD730A8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736"/>
              <a:ext cx="816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Keeps both alleles </a:t>
              </a:r>
            </a:p>
            <a:p>
              <a:pPr algn="ctr"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in a population</a:t>
              </a: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6" name="TextBox 639">
              <a:extLst>
                <a:ext uri="{FF2B5EF4-FFF2-40B4-BE49-F238E27FC236}">
                  <a16:creationId xmlns:a16="http://schemas.microsoft.com/office/drawing/2014/main" id="{0C7A5435-0BE1-4910-80D3-E37EDB2FB0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3456"/>
              <a:ext cx="864" cy="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Select against most common</a:t>
              </a:r>
              <a:endParaRPr lang="en-US" sz="105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J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</a:t>
              </a:r>
            </a:p>
          </p:txBody>
        </p:sp>
        <p:cxnSp>
          <p:nvCxnSpPr>
            <p:cNvPr id="7209" name="Straight Connector 676">
              <a:extLst>
                <a:ext uri="{FF2B5EF4-FFF2-40B4-BE49-F238E27FC236}">
                  <a16:creationId xmlns:a16="http://schemas.microsoft.com/office/drawing/2014/main" id="{A09AB063-20D7-4E50-8017-73F4DEE90C27}"/>
                </a:ext>
              </a:extLst>
            </p:cNvPr>
            <p:cNvCxnSpPr>
              <a:cxnSpLocks noChangeShapeType="1"/>
              <a:stCxn id="7206" idx="6"/>
              <a:endCxn id="7188" idx="2"/>
            </p:cNvCxnSpPr>
            <p:nvPr/>
          </p:nvCxnSpPr>
          <p:spPr bwMode="auto">
            <a:xfrm>
              <a:off x="1152" y="2928"/>
              <a:ext cx="240" cy="24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0" name="Straight Connector 676">
              <a:extLst>
                <a:ext uri="{FF2B5EF4-FFF2-40B4-BE49-F238E27FC236}">
                  <a16:creationId xmlns:a16="http://schemas.microsoft.com/office/drawing/2014/main" id="{D66527EB-2704-456C-83C1-E9CCEEA96A60}"/>
                </a:ext>
              </a:extLst>
            </p:cNvPr>
            <p:cNvCxnSpPr>
              <a:cxnSpLocks noChangeShapeType="1"/>
              <a:stCxn id="7205" idx="6"/>
              <a:endCxn id="7188" idx="3"/>
            </p:cNvCxnSpPr>
            <p:nvPr/>
          </p:nvCxnSpPr>
          <p:spPr bwMode="auto">
            <a:xfrm flipV="1">
              <a:off x="1056" y="3372"/>
              <a:ext cx="505" cy="2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11" name="Oval 489">
              <a:extLst>
                <a:ext uri="{FF2B5EF4-FFF2-40B4-BE49-F238E27FC236}">
                  <a16:creationId xmlns:a16="http://schemas.microsoft.com/office/drawing/2014/main" id="{46B55A3D-8680-4F9D-8078-E7B65FA45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488"/>
              <a:ext cx="576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21" name="TextBox 501">
              <a:extLst>
                <a:ext uri="{FF2B5EF4-FFF2-40B4-BE49-F238E27FC236}">
                  <a16:creationId xmlns:a16="http://schemas.microsoft.com/office/drawing/2014/main" id="{4A491D67-1A2A-445B-B85B-FC13877F7A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160"/>
              <a:ext cx="768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Divides population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3" name="TextBox 501">
              <a:extLst>
                <a:ext uri="{FF2B5EF4-FFF2-40B4-BE49-F238E27FC236}">
                  <a16:creationId xmlns:a16="http://schemas.microsoft.com/office/drawing/2014/main" id="{ACB54570-9573-4001-93E6-D1EB0C1725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1584"/>
              <a:ext cx="576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Shifts mean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4" name="TextBox 501">
              <a:extLst>
                <a:ext uri="{FF2B5EF4-FFF2-40B4-BE49-F238E27FC236}">
                  <a16:creationId xmlns:a16="http://schemas.microsoft.com/office/drawing/2014/main" id="{B11ADB4A-FF5D-4972-9D29-0AA00CC217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1536"/>
              <a:ext cx="816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Reduces extremes</a:t>
              </a:r>
            </a:p>
            <a:p>
              <a:pPr>
                <a:defRPr/>
              </a:pP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           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n-US" sz="1000" u="sng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15" name="Straight Connector 676">
              <a:extLst>
                <a:ext uri="{FF2B5EF4-FFF2-40B4-BE49-F238E27FC236}">
                  <a16:creationId xmlns:a16="http://schemas.microsoft.com/office/drawing/2014/main" id="{5F3AE8C1-D047-4FB9-8FBA-97B94759E697}"/>
                </a:ext>
              </a:extLst>
            </p:cNvPr>
            <p:cNvCxnSpPr>
              <a:cxnSpLocks noChangeShapeType="1"/>
              <a:stCxn id="7172" idx="4"/>
              <a:endCxn id="7188" idx="1"/>
            </p:cNvCxnSpPr>
            <p:nvPr/>
          </p:nvCxnSpPr>
          <p:spPr bwMode="auto">
            <a:xfrm rot="16200000" flipH="1">
              <a:off x="1291" y="2693"/>
              <a:ext cx="372" cy="169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0" name="TextBox 638">
              <a:extLst>
                <a:ext uri="{FF2B5EF4-FFF2-40B4-BE49-F238E27FC236}">
                  <a16:creationId xmlns:a16="http://schemas.microsoft.com/office/drawing/2014/main" id="{7D4A2815-3FBE-4B00-A041-99F8EEC4A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82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Drop in</a:t>
              </a:r>
            </a:p>
            <a:p>
              <a:pPr algn="ctr">
                <a:defRPr/>
              </a:pPr>
              <a:r>
                <a:rPr lang="en-US" sz="1100" dirty="0">
                  <a:latin typeface="Times New Roman" pitchFamily="18" charset="0"/>
                  <a:cs typeface="Times New Roman" pitchFamily="18" charset="0"/>
                </a:rPr>
                <a:t>Population</a:t>
              </a:r>
            </a:p>
            <a:p>
              <a:pPr algn="ctr">
                <a:defRPr/>
              </a:pPr>
              <a:r>
                <a:rPr lang="en-US" sz="1100" u="sng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050" u="sng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050" dirty="0">
                  <a:latin typeface="Times New Roman" pitchFamily="18" charset="0"/>
                  <a:cs typeface="Times New Roman" pitchFamily="18" charset="0"/>
                </a:rPr>
                <a:t>  </a:t>
              </a:r>
            </a:p>
          </p:txBody>
        </p:sp>
        <p:cxnSp>
          <p:nvCxnSpPr>
            <p:cNvPr id="7217" name="Straight Connector 676">
              <a:extLst>
                <a:ext uri="{FF2B5EF4-FFF2-40B4-BE49-F238E27FC236}">
                  <a16:creationId xmlns:a16="http://schemas.microsoft.com/office/drawing/2014/main" id="{4E2949EF-E0E3-41F5-A1AD-D3A80403498B}"/>
                </a:ext>
              </a:extLst>
            </p:cNvPr>
            <p:cNvCxnSpPr>
              <a:cxnSpLocks noChangeShapeType="1"/>
              <a:stCxn id="7202" idx="2"/>
              <a:endCxn id="7179" idx="5"/>
            </p:cNvCxnSpPr>
            <p:nvPr/>
          </p:nvCxnSpPr>
          <p:spPr bwMode="auto">
            <a:xfrm rot="10800000">
              <a:off x="2650" y="4250"/>
              <a:ext cx="518" cy="28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18" name="Straight Connector 478">
              <a:extLst>
                <a:ext uri="{FF2B5EF4-FFF2-40B4-BE49-F238E27FC236}">
                  <a16:creationId xmlns:a16="http://schemas.microsoft.com/office/drawing/2014/main" id="{7CCD3B7B-9961-4CF0-9EE9-5683C6E82899}"/>
                </a:ext>
              </a:extLst>
            </p:cNvPr>
            <p:cNvCxnSpPr>
              <a:cxnSpLocks noChangeShapeType="1"/>
              <a:stCxn id="7188" idx="7"/>
              <a:endCxn id="7177" idx="4"/>
            </p:cNvCxnSpPr>
            <p:nvPr/>
          </p:nvCxnSpPr>
          <p:spPr bwMode="auto">
            <a:xfrm rot="5400000" flipH="1" flipV="1">
              <a:off x="2406" y="2609"/>
              <a:ext cx="324" cy="385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MMPROD_UIDATA" val="&lt;database version=&quot;7.0&quot;&gt;&lt;object type=&quot;1&quot; unique_id=&quot;10001&quot;&gt;&lt;object type=&quot;2&quot; unique_id=&quot;10109&quot;&gt;&lt;object type=&quot;3&quot; unique_id=&quot;10110&quot;&gt;&lt;property id=&quot;20148&quot; value=&quot;5&quot;/&gt;&lt;property id=&quot;20300&quot; value=&quot;Slide 1&quot;/&gt;&lt;property id=&quot;20307&quot; value=&quot;317&quot;/&gt;&lt;/object&gt;&lt;object type=&quot;3&quot; unique_id=&quot;10111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112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13&quot;&gt;&lt;property id=&quot;20148&quot; value=&quot;5&quot;/&gt;&lt;property id=&quot;20300&quot; value=&quot;Slide 4 - &amp;quot;Evolutionary change&amp;quot;&quot;/&gt;&lt;property id=&quot;20307&quot; value=&quot;334&quot;/&gt;&lt;/object&gt;&lt;object type=&quot;3&quot; unique_id=&quot;10114&quot;&gt;&lt;property id=&quot;20148&quot; value=&quot;5&quot;/&gt;&lt;property id=&quot;20300&quot; value=&quot;Slide 5 - &amp;quot;Evolutionary change Key&amp;quot;&quot;/&gt;&lt;property id=&quot;20307&quot; value=&quot;335&quot;/&gt;&lt;/object&gt;&lt;/object&gt;&lt;object type=&quot;8&quot; unique_id=&quot;10121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1521</TotalTime>
  <Words>274</Words>
  <Application>Microsoft Office PowerPoint</Application>
  <PresentationFormat>On-screen Show (4:3)</PresentationFormat>
  <Paragraphs>103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Evolutionary Change</vt:lpstr>
      <vt:lpstr>Evolutionary Change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209</cp:revision>
  <dcterms:created xsi:type="dcterms:W3CDTF">2005-04-19T02:46:41Z</dcterms:created>
  <dcterms:modified xsi:type="dcterms:W3CDTF">2019-04-29T16:32:29Z</dcterms:modified>
</cp:coreProperties>
</file>