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CD950DF-82D8-4472-A298-F9C6DC26EA0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7EEDD99-32E9-4EB7-9585-1BF2D18B26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3D4B9D0-B425-41A4-A632-E87D334E263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DB31979-7BCF-44A2-85D8-713028C3E8B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D12EC3F-ACAE-427E-95CF-A6DBCAA02F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3644600-004C-425E-983F-04E02A7EE2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3284B6F-89D1-4DA7-9A02-3AFB1F866C5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8251FCC2-8F80-43EC-AF8C-A798D2BE41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F662178-CEB9-4DB5-9CA7-75AC3CFCE26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3B596FC-1416-4596-9504-36E72383766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8F4EBB6-0D00-4E48-96F8-361D367F7C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5C37089-320F-4F08-98A8-2D6CE1E29B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DCEFF74-563B-424A-9C38-76540FF77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A5214223-DB62-4DE6-984B-B353DA607D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F83B93-5FB3-4E1B-8461-45EC5366D207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07C13B5-B2EF-40FE-98A8-1FC29BB1EDC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69395694-C1E2-4549-8C55-A83B710F7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E0F7DF1-5D1B-4BB8-A6F3-ECE7A31FD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9A186B-B471-4689-9875-81E9E67BFE9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97D062A-16D6-4A9D-AA47-0E2C86EF4B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BF087B1-C5CE-4B09-8352-F8A5BCE7A2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BC16854-CD9D-414D-82FA-B80BE943BA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66BD7-429C-4CCC-BE82-191EDA4AD5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3998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4E5936-8A8A-4FAE-A61F-452C9116C1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ACDC6A-E057-45FD-B74D-C231C35C02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10F6C3D-5BFC-4871-A814-B945A59891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A61D08-B044-410B-B1A9-B95C88F4D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241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87F29-1051-4E7C-99F6-347453A126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DF48C5-CC3F-4AB2-B878-5169521D0B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8536042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A2DDE-4635-4851-9077-5AB80250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44370-D8C4-492F-99C3-8BF8D8ABF9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62113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66A1C-70EC-4863-95B2-A51A32CAA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7DF14-D709-4680-9DA5-4DC3E50B5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21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17524-0A00-41C0-B7A9-BF295D5B5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041A4-D9D8-4602-837F-2671A0F72F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8717FB-8D79-43A0-89B2-DC6C9AE7F6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562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EC032-D803-430B-BB78-00566650E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A69AF7-2CE0-40F7-8489-CCEB8CC1B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ED2893-7CFA-43C2-AC7A-FB93AF93D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AFD8FD-41C0-4CC9-A50B-4AECE0E053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4330AA-1009-46EB-8B1A-00FB7E12C6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133480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0FEE1-7DC3-4AE7-9767-621196BB2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116242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41568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0DE5A-35C6-41AE-8026-58FDD5D88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69F05-2977-4747-9677-AEE75EC10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7530C-0D94-4AB8-8D86-254BCB6E28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734145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20B42-DCC4-43F1-929E-98A0E6965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D01B8A-033E-4001-9FD1-0CB73C50BD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C9386-C467-4B93-929B-4FD4DBD363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25213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F51CC88-E565-4E8E-9EE9-69E5A6309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9DC0CEB-41C6-4508-8A64-086FCD66D6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E5AD722-8FC3-4656-A416-08E2D29949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A2B7F-35E6-4670-9014-BB562A2CEE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0470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0143-BA53-4198-AE1F-0DBF4B8B2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655BE-DF52-4176-BD29-E69112B5E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034746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E196E8-F654-4226-8DDF-F9B2DDAAA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10878B-6613-4809-B69E-2D487BFB3D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530083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45D6348-F9E6-4BE8-BEF0-4FDE5AD9A1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416FC8C-7ECD-4F62-9100-AAEF91FD32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47DC339-CD19-4958-AE2F-2A312576C4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935366-3138-4E8A-BB9A-7BBB62C28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2908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A9B61F-B0F0-48A4-BD19-8729ADEEFA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473233-455A-4689-8F22-38168F53B0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887396-DFDC-4BDD-9765-5B931C49A6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D27EAC-1677-4BA6-9360-7FF2F01F8B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2275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DD53A3C-009B-42C8-9F16-15C946A269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F2C4443-6F99-42A6-BFBE-478243D707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FB08837-F5CA-41A7-89C7-237AE7C74B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5A8598-CC1B-4419-BB0E-95A177BB45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89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5DCF904-07F8-4AAE-9F07-A2B9F1E6AA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BF34855-C4BC-4B26-A837-142AE799FB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3FFA76F-DA66-4993-8C3B-C665ADD550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7DCF2-8703-4A40-BD05-92FAFB8F14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7897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211C605-4B40-4D21-812A-E3B0E7AB95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EA295B6-B8A7-43BF-8937-3CA30E6042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0A47AF0-E0DF-4613-95EC-C26A83FAF2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1D3B71-1003-438C-9F00-28662603B2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28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4A0D25F-8460-473B-A6C9-77D43C6D49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BFC52A5-8791-403B-AAFD-160C19F73A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BD26999-2739-4DCD-86DB-C1BDA34670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9D4BF4-4F43-423C-AB63-BD9D415233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73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26125B4-EDC6-4E0C-AC8A-23ABC68C72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1CD0192-017A-4E4D-AA87-728ABA58CA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A2BCCEC-A2A6-4533-AFA4-DFE66D9D66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97F7-AF55-45F7-8F16-61A193FC32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951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270633C-FD2D-46D0-A5AF-797A40E5A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8500F32-DD2B-47E6-B390-A8449B009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A11025F-7691-4B9F-A92A-68CC8A120B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8DF406F-9B28-4919-B96A-745663FABA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0952CE2-C97C-44E8-861E-8FE009A69FD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6E9147B-68C2-4776-A4F4-0ECA4A6AC7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F2E72AE-7260-4953-AEF0-0236A2E80CB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FD68F6D1-8AF5-45F9-A0C7-D33AF6AE907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0C770E9-26AA-40E4-93B5-07B1D32B4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91668BC1-717A-4596-ACC6-E15B4B792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0553857-0EC5-4608-B981-47FC99F9A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19B4526-5D61-4641-8040-94C0483FE25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094186-3931-4599-8BA0-60F85EF003E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973DFFCE-8D16-46E8-97DE-D7F70C56D25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35AD60B-E13B-462C-BA43-6849676EB3F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ED394A4-8AFB-4C9A-80D1-F18E6D19B2C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5917E5D-C64D-41AC-B93D-583F3D5FD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0EB297B-58DA-4728-A5D0-590311EAD7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7F0AD4E5-2FD2-4040-B590-6FABE78A6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9EB4307-49CD-4CEA-B2EC-291483F3D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BA284D-A465-405D-89D7-E63620EAF36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FD870933-31A6-4524-9272-5AB6D662A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Evolution Evidence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3630C7D-DFAF-44BD-8895-4D30324A9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DDCAA29-5CAC-42EC-9FA5-CEDCFE9F1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799E091-9836-4FF5-9E65-AD8096202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679B9DA-B29D-41D2-BF78-3739C2C72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A0CA160-D495-4C4B-B9B5-97215D2B3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r>
              <a:rPr lang="en-US" altLang="en-US" sz="3200" dirty="0"/>
              <a:t>Evolution Evidence</a:t>
            </a:r>
          </a:p>
        </p:txBody>
      </p:sp>
      <p:sp>
        <p:nvSpPr>
          <p:cNvPr id="6148" name="TextBox 99">
            <a:extLst>
              <a:ext uri="{FF2B5EF4-FFF2-40B4-BE49-F238E27FC236}">
                <a16:creationId xmlns:a16="http://schemas.microsoft.com/office/drawing/2014/main" id="{9649B32D-B4E7-49CA-9B59-B6DC135F2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724400"/>
            <a:ext cx="41656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Vestigial organs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Darwin’s finches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Homologous structure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Biogeography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Molecular biology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Artificial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Transitional forms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Evolution of horses</a:t>
            </a:r>
          </a:p>
        </p:txBody>
      </p:sp>
      <p:grpSp>
        <p:nvGrpSpPr>
          <p:cNvPr id="6175" name="Group 31">
            <a:extLst>
              <a:ext uri="{FF2B5EF4-FFF2-40B4-BE49-F238E27FC236}">
                <a16:creationId xmlns:a16="http://schemas.microsoft.com/office/drawing/2014/main" id="{78F954B7-FDC3-43C8-960B-2F1856ECA7D0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85800"/>
            <a:ext cx="8534400" cy="4743450"/>
            <a:chOff x="96" y="1440"/>
            <a:chExt cx="4032" cy="3120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3DF9A3D2-C1F7-4A1A-8E7A-DB9193426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440"/>
              <a:ext cx="1056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49" name="Straight Connector 467">
              <a:extLst>
                <a:ext uri="{FF2B5EF4-FFF2-40B4-BE49-F238E27FC236}">
                  <a16:creationId xmlns:a16="http://schemas.microsoft.com/office/drawing/2014/main" id="{FC4B005F-887B-427B-AF64-1D8DEFF4BC70}"/>
                </a:ext>
              </a:extLst>
            </p:cNvPr>
            <p:cNvCxnSpPr>
              <a:cxnSpLocks noChangeShapeType="1"/>
              <a:stCxn id="6155" idx="1"/>
              <a:endCxn id="6156" idx="6"/>
            </p:cNvCxnSpPr>
            <p:nvPr/>
          </p:nvCxnSpPr>
          <p:spPr bwMode="auto">
            <a:xfrm rot="16200000" flipV="1">
              <a:off x="1027" y="2285"/>
              <a:ext cx="708" cy="55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481">
              <a:extLst>
                <a:ext uri="{FF2B5EF4-FFF2-40B4-BE49-F238E27FC236}">
                  <a16:creationId xmlns:a16="http://schemas.microsoft.com/office/drawing/2014/main" id="{50C7D195-CA16-4763-9069-937B69A9A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160"/>
              <a:ext cx="129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ED43F1A5-7A6D-417D-922B-DEDF27C0B9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209"/>
              <a:ext cx="816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Tiktaalik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</a:p>
            <a:p>
              <a:pPr algn="ctr"/>
              <a:r>
                <a:rPr lang="en-US" altLang="en-US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Archaeopteryx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2" name="TextBox 648">
              <a:extLst>
                <a:ext uri="{FF2B5EF4-FFF2-40B4-BE49-F238E27FC236}">
                  <a16:creationId xmlns:a16="http://schemas.microsoft.com/office/drawing/2014/main" id="{78988809-20A1-444B-AFA6-A181FBFBB2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1536"/>
              <a:ext cx="960" cy="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Island organisms differing from mainland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53" name="Oval 654">
              <a:extLst>
                <a:ext uri="{FF2B5EF4-FFF2-40B4-BE49-F238E27FC236}">
                  <a16:creationId xmlns:a16="http://schemas.microsoft.com/office/drawing/2014/main" id="{482E1EC4-1A11-40B1-9422-54205D711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3264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5E645523-1D3C-4FFE-8A99-4B27A6EAD99C}"/>
                </a:ext>
              </a:extLst>
            </p:cNvPr>
            <p:cNvSpPr txBox="1"/>
            <p:nvPr/>
          </p:nvSpPr>
          <p:spPr>
            <a:xfrm>
              <a:off x="3168" y="3360"/>
              <a:ext cx="768" cy="3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 over geological time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________</a:t>
              </a:r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3F99947E-87AD-4C9F-971B-424AA8556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832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6" name="Oval 489">
              <a:extLst>
                <a:ext uri="{FF2B5EF4-FFF2-40B4-BE49-F238E27FC236}">
                  <a16:creationId xmlns:a16="http://schemas.microsoft.com/office/drawing/2014/main" id="{3C66E073-EC42-4F1E-8AAD-AA5A7F480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920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Oval 489">
              <a:extLst>
                <a:ext uri="{FF2B5EF4-FFF2-40B4-BE49-F238E27FC236}">
                  <a16:creationId xmlns:a16="http://schemas.microsoft.com/office/drawing/2014/main" id="{63453497-5A93-4A0B-961B-C4CAF9E03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440"/>
              <a:ext cx="960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8" name="TextBox 462">
              <a:extLst>
                <a:ext uri="{FF2B5EF4-FFF2-40B4-BE49-F238E27FC236}">
                  <a16:creationId xmlns:a16="http://schemas.microsoft.com/office/drawing/2014/main" id="{0BA5D311-20AF-43AB-B2F0-107D0ECD44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2928"/>
              <a:ext cx="816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Evidence for 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Evolution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463970AF-1EBA-419D-BC4D-1815378B54A9}"/>
                </a:ext>
              </a:extLst>
            </p:cNvPr>
            <p:cNvCxnSpPr>
              <a:cxnSpLocks noChangeShapeType="1"/>
              <a:stCxn id="6153" idx="2"/>
              <a:endCxn id="6155" idx="5"/>
            </p:cNvCxnSpPr>
            <p:nvPr/>
          </p:nvCxnSpPr>
          <p:spPr bwMode="auto">
            <a:xfrm rot="10800000">
              <a:off x="2471" y="3324"/>
              <a:ext cx="601" cy="2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TextBox 648">
              <a:extLst>
                <a:ext uri="{FF2B5EF4-FFF2-40B4-BE49-F238E27FC236}">
                  <a16:creationId xmlns:a16="http://schemas.microsoft.com/office/drawing/2014/main" id="{CD5A4B62-FA89-449E-97A5-4DE6E249D4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4128"/>
              <a:ext cx="1008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Changes in beak depth  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61" name="Oval 3">
              <a:extLst>
                <a:ext uri="{FF2B5EF4-FFF2-40B4-BE49-F238E27FC236}">
                  <a16:creationId xmlns:a16="http://schemas.microsoft.com/office/drawing/2014/main" id="{47D1CD52-A946-485F-B8A1-8240DD978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4032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82C9BABB-61A0-487D-B790-352D40BAEF78}"/>
                </a:ext>
              </a:extLst>
            </p:cNvPr>
            <p:cNvCxnSpPr>
              <a:cxnSpLocks noChangeShapeType="1"/>
              <a:stCxn id="6161" idx="1"/>
              <a:endCxn id="6155" idx="4"/>
            </p:cNvCxnSpPr>
            <p:nvPr/>
          </p:nvCxnSpPr>
          <p:spPr bwMode="auto">
            <a:xfrm rot="16200000" flipV="1">
              <a:off x="1767" y="3705"/>
              <a:ext cx="701" cy="1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3" name="Straight Connector 478">
              <a:extLst>
                <a:ext uri="{FF2B5EF4-FFF2-40B4-BE49-F238E27FC236}">
                  <a16:creationId xmlns:a16="http://schemas.microsoft.com/office/drawing/2014/main" id="{D8B46418-2F05-415D-8498-EDFBDBD02A1F}"/>
                </a:ext>
              </a:extLst>
            </p:cNvPr>
            <p:cNvCxnSpPr>
              <a:cxnSpLocks noChangeShapeType="1"/>
              <a:stCxn id="6155" idx="7"/>
              <a:endCxn id="6147" idx="4"/>
            </p:cNvCxnSpPr>
            <p:nvPr/>
          </p:nvCxnSpPr>
          <p:spPr bwMode="auto">
            <a:xfrm rot="5400000" flipH="1" flipV="1">
              <a:off x="2202" y="2285"/>
              <a:ext cx="900" cy="36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Oval 630">
              <a:extLst>
                <a:ext uri="{FF2B5EF4-FFF2-40B4-BE49-F238E27FC236}">
                  <a16:creationId xmlns:a16="http://schemas.microsoft.com/office/drawing/2014/main" id="{9361D366-2699-491D-9CF4-6D30272AE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360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5" name="Oval 630">
              <a:extLst>
                <a:ext uri="{FF2B5EF4-FFF2-40B4-BE49-F238E27FC236}">
                  <a16:creationId xmlns:a16="http://schemas.microsoft.com/office/drawing/2014/main" id="{8C040067-111F-4E39-800F-892CA85C8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688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6E746661-043F-4F66-B9D3-04EED84AF8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784"/>
              <a:ext cx="960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Dog breeds and 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Domesticated plants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sp>
          <p:nvSpPr>
            <p:cNvPr id="156" name="TextBox 639">
              <a:extLst>
                <a:ext uri="{FF2B5EF4-FFF2-40B4-BE49-F238E27FC236}">
                  <a16:creationId xmlns:a16="http://schemas.microsoft.com/office/drawing/2014/main" id="{60109764-E7B8-477B-B9E2-A42CAF85C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3456"/>
              <a:ext cx="67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Non-functional 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leftovers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________   </a:t>
              </a:r>
            </a:p>
          </p:txBody>
        </p: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393D65E4-6E34-4FE3-97EC-55C69854A512}"/>
                </a:ext>
              </a:extLst>
            </p:cNvPr>
            <p:cNvCxnSpPr>
              <a:cxnSpLocks noChangeShapeType="1"/>
              <a:stCxn id="6165" idx="6"/>
              <a:endCxn id="6155" idx="2"/>
            </p:cNvCxnSpPr>
            <p:nvPr/>
          </p:nvCxnSpPr>
          <p:spPr bwMode="auto">
            <a:xfrm>
              <a:off x="1152" y="2976"/>
              <a:ext cx="33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9" name="Straight Connector 676">
              <a:extLst>
                <a:ext uri="{FF2B5EF4-FFF2-40B4-BE49-F238E27FC236}">
                  <a16:creationId xmlns:a16="http://schemas.microsoft.com/office/drawing/2014/main" id="{F1A22A51-D558-49AE-870E-A3E8EAE52526}"/>
                </a:ext>
              </a:extLst>
            </p:cNvPr>
            <p:cNvCxnSpPr>
              <a:cxnSpLocks noChangeShapeType="1"/>
              <a:stCxn id="6164" idx="6"/>
              <a:endCxn id="6155" idx="3"/>
            </p:cNvCxnSpPr>
            <p:nvPr/>
          </p:nvCxnSpPr>
          <p:spPr bwMode="auto">
            <a:xfrm flipV="1">
              <a:off x="1152" y="3324"/>
              <a:ext cx="505" cy="3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1" name="TextBox 501">
              <a:extLst>
                <a:ext uri="{FF2B5EF4-FFF2-40B4-BE49-F238E27FC236}">
                  <a16:creationId xmlns:a16="http://schemas.microsoft.com/office/drawing/2014/main" id="{3DEF33A5-EF2B-468B-8673-0B32FDBE25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064"/>
              <a:ext cx="96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Comparative anatomy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         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" name="TextBox 501">
              <a:extLst>
                <a:ext uri="{FF2B5EF4-FFF2-40B4-BE49-F238E27FC236}">
                  <a16:creationId xmlns:a16="http://schemas.microsoft.com/office/drawing/2014/main" id="{40495489-F7C6-456C-B096-F6CF69D0B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1536"/>
              <a:ext cx="672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DNA sequence similarity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" name="Straight Connector 478">
              <a:extLst>
                <a:ext uri="{FF2B5EF4-FFF2-40B4-BE49-F238E27FC236}">
                  <a16:creationId xmlns:a16="http://schemas.microsoft.com/office/drawing/2014/main" id="{A030F4A6-1911-4A5D-8586-B4946B3EA974}"/>
                </a:ext>
              </a:extLst>
            </p:cNvPr>
            <p:cNvCxnSpPr>
              <a:cxnSpLocks noChangeShapeType="1"/>
              <a:stCxn id="6155" idx="6"/>
              <a:endCxn id="6150" idx="4"/>
            </p:cNvCxnSpPr>
            <p:nvPr/>
          </p:nvCxnSpPr>
          <p:spPr bwMode="auto">
            <a:xfrm flipV="1">
              <a:off x="2640" y="2688"/>
              <a:ext cx="840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Straight Connector 467">
              <a:extLst>
                <a:ext uri="{FF2B5EF4-FFF2-40B4-BE49-F238E27FC236}">
                  <a16:creationId xmlns:a16="http://schemas.microsoft.com/office/drawing/2014/main" id="{F431399A-6F8A-4C2A-87E0-5D24075C9C37}"/>
                </a:ext>
              </a:extLst>
            </p:cNvPr>
            <p:cNvCxnSpPr>
              <a:cxnSpLocks noChangeShapeType="1"/>
              <a:stCxn id="6155" idx="0"/>
              <a:endCxn id="6157" idx="4"/>
            </p:cNvCxnSpPr>
            <p:nvPr/>
          </p:nvCxnSpPr>
          <p:spPr bwMode="auto">
            <a:xfrm rot="16200000" flipV="1">
              <a:off x="1440" y="2208"/>
              <a:ext cx="816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BEC68A3-26F5-4D31-BF9F-ACB9413E05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7158038" cy="652463"/>
          </a:xfrm>
        </p:spPr>
        <p:txBody>
          <a:bodyPr/>
          <a:lstStyle/>
          <a:p>
            <a:r>
              <a:rPr lang="en-US" altLang="en-US" sz="3200" dirty="0"/>
              <a:t>Evolution Evidence Key</a:t>
            </a:r>
          </a:p>
        </p:txBody>
      </p:sp>
      <p:sp>
        <p:nvSpPr>
          <p:cNvPr id="7172" name="TextBox 99">
            <a:extLst>
              <a:ext uri="{FF2B5EF4-FFF2-40B4-BE49-F238E27FC236}">
                <a16:creationId xmlns:a16="http://schemas.microsoft.com/office/drawing/2014/main" id="{011E4D8A-C898-41ED-80A4-A327B5B3C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4751388"/>
            <a:ext cx="4165600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Vestigial organs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Darwin’s finches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Homologous structure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Biogeography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Molecular biology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Artificial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Transitional forms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Evolution of horses</a:t>
            </a:r>
          </a:p>
        </p:txBody>
      </p:sp>
      <p:grpSp>
        <p:nvGrpSpPr>
          <p:cNvPr id="7199" name="Group 31">
            <a:extLst>
              <a:ext uri="{FF2B5EF4-FFF2-40B4-BE49-F238E27FC236}">
                <a16:creationId xmlns:a16="http://schemas.microsoft.com/office/drawing/2014/main" id="{057AAC3C-1A87-4018-9C6B-D529C4B741AB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534400" cy="4819650"/>
            <a:chOff x="96" y="1440"/>
            <a:chExt cx="4032" cy="3120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B754B695-D074-42F1-B5EE-1313FF248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440"/>
              <a:ext cx="1056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3" name="Straight Connector 467">
              <a:extLst>
                <a:ext uri="{FF2B5EF4-FFF2-40B4-BE49-F238E27FC236}">
                  <a16:creationId xmlns:a16="http://schemas.microsoft.com/office/drawing/2014/main" id="{D6824891-FE29-4947-9191-815ABF74DF2C}"/>
                </a:ext>
              </a:extLst>
            </p:cNvPr>
            <p:cNvCxnSpPr>
              <a:cxnSpLocks noChangeShapeType="1"/>
              <a:stCxn id="7179" idx="1"/>
              <a:endCxn id="7180" idx="6"/>
            </p:cNvCxnSpPr>
            <p:nvPr/>
          </p:nvCxnSpPr>
          <p:spPr bwMode="auto">
            <a:xfrm rot="16200000" flipV="1">
              <a:off x="1027" y="2285"/>
              <a:ext cx="708" cy="55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481">
              <a:extLst>
                <a:ext uri="{FF2B5EF4-FFF2-40B4-BE49-F238E27FC236}">
                  <a16:creationId xmlns:a16="http://schemas.microsoft.com/office/drawing/2014/main" id="{70E74F6E-5F8A-47F3-BD55-F725F5BDE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160"/>
              <a:ext cx="129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454F3BA7-FC75-4F19-B4A4-89A57A11A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208"/>
              <a:ext cx="816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Tiktaalik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</a:p>
            <a:p>
              <a:pPr algn="ctr"/>
              <a:r>
                <a:rPr lang="en-US" altLang="en-US" sz="12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Archaeopteryx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2" name="TextBox 648">
              <a:extLst>
                <a:ext uri="{FF2B5EF4-FFF2-40B4-BE49-F238E27FC236}">
                  <a16:creationId xmlns:a16="http://schemas.microsoft.com/office/drawing/2014/main" id="{75EFED45-10EB-45D8-9902-87D68733C1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1536"/>
              <a:ext cx="960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Island organisms differing from mainland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77" name="Oval 654">
              <a:extLst>
                <a:ext uri="{FF2B5EF4-FFF2-40B4-BE49-F238E27FC236}">
                  <a16:creationId xmlns:a16="http://schemas.microsoft.com/office/drawing/2014/main" id="{F3432DF5-5C03-4125-9965-E865101C2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3264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9C45FA61-C43A-4309-A082-41070D11CAA4}"/>
                </a:ext>
              </a:extLst>
            </p:cNvPr>
            <p:cNvSpPr txBox="1"/>
            <p:nvPr/>
          </p:nvSpPr>
          <p:spPr>
            <a:xfrm>
              <a:off x="3168" y="3360"/>
              <a:ext cx="768" cy="3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 over geological time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 H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71112E68-7F88-4E59-81B9-082FD2804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832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0" name="Oval 489">
              <a:extLst>
                <a:ext uri="{FF2B5EF4-FFF2-40B4-BE49-F238E27FC236}">
                  <a16:creationId xmlns:a16="http://schemas.microsoft.com/office/drawing/2014/main" id="{0729661D-B269-4E3D-836B-092050271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920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Oval 489">
              <a:extLst>
                <a:ext uri="{FF2B5EF4-FFF2-40B4-BE49-F238E27FC236}">
                  <a16:creationId xmlns:a16="http://schemas.microsoft.com/office/drawing/2014/main" id="{84E20F15-9CD8-4954-98FA-D5E1736D0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440"/>
              <a:ext cx="960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2" name="TextBox 462">
              <a:extLst>
                <a:ext uri="{FF2B5EF4-FFF2-40B4-BE49-F238E27FC236}">
                  <a16:creationId xmlns:a16="http://schemas.microsoft.com/office/drawing/2014/main" id="{CAA93977-A491-4D1E-81D8-B458E159E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2928"/>
              <a:ext cx="816" cy="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Evidence for 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Evolution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8E3D1609-8A45-4919-B644-C6666F7BF975}"/>
                </a:ext>
              </a:extLst>
            </p:cNvPr>
            <p:cNvCxnSpPr>
              <a:cxnSpLocks noChangeShapeType="1"/>
              <a:stCxn id="7177" idx="2"/>
              <a:endCxn id="7179" idx="5"/>
            </p:cNvCxnSpPr>
            <p:nvPr/>
          </p:nvCxnSpPr>
          <p:spPr bwMode="auto">
            <a:xfrm rot="10800000">
              <a:off x="2471" y="3324"/>
              <a:ext cx="601" cy="2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TextBox 648">
              <a:extLst>
                <a:ext uri="{FF2B5EF4-FFF2-40B4-BE49-F238E27FC236}">
                  <a16:creationId xmlns:a16="http://schemas.microsoft.com/office/drawing/2014/main" id="{07F3D33D-18DD-4B19-BCCB-D05CC142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4176"/>
              <a:ext cx="100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Changes in beak depth  </a:t>
              </a: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85" name="Oval 3">
              <a:extLst>
                <a:ext uri="{FF2B5EF4-FFF2-40B4-BE49-F238E27FC236}">
                  <a16:creationId xmlns:a16="http://schemas.microsoft.com/office/drawing/2014/main" id="{BA466DAA-2B8E-4E89-8929-1956E4131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4032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06632A7C-35A5-46B8-92BE-3E9A69D54210}"/>
                </a:ext>
              </a:extLst>
            </p:cNvPr>
            <p:cNvCxnSpPr>
              <a:cxnSpLocks noChangeShapeType="1"/>
              <a:stCxn id="7185" idx="1"/>
              <a:endCxn id="7179" idx="4"/>
            </p:cNvCxnSpPr>
            <p:nvPr/>
          </p:nvCxnSpPr>
          <p:spPr bwMode="auto">
            <a:xfrm rot="16200000" flipV="1">
              <a:off x="1767" y="3705"/>
              <a:ext cx="701" cy="1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7" name="Straight Connector 478">
              <a:extLst>
                <a:ext uri="{FF2B5EF4-FFF2-40B4-BE49-F238E27FC236}">
                  <a16:creationId xmlns:a16="http://schemas.microsoft.com/office/drawing/2014/main" id="{70D3B455-71BA-481C-98D0-14C09837B01D}"/>
                </a:ext>
              </a:extLst>
            </p:cNvPr>
            <p:cNvCxnSpPr>
              <a:cxnSpLocks noChangeShapeType="1"/>
              <a:stCxn id="7179" idx="7"/>
              <a:endCxn id="7171" idx="4"/>
            </p:cNvCxnSpPr>
            <p:nvPr/>
          </p:nvCxnSpPr>
          <p:spPr bwMode="auto">
            <a:xfrm rot="5400000" flipH="1" flipV="1">
              <a:off x="2202" y="2285"/>
              <a:ext cx="900" cy="36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Oval 630">
              <a:extLst>
                <a:ext uri="{FF2B5EF4-FFF2-40B4-BE49-F238E27FC236}">
                  <a16:creationId xmlns:a16="http://schemas.microsoft.com/office/drawing/2014/main" id="{4977BCCC-1236-420D-B1D8-1EAA061CF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360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9" name="Oval 630">
              <a:extLst>
                <a:ext uri="{FF2B5EF4-FFF2-40B4-BE49-F238E27FC236}">
                  <a16:creationId xmlns:a16="http://schemas.microsoft.com/office/drawing/2014/main" id="{7436020E-DF95-4687-A279-453007269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688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96F7B0F1-43EC-41EA-9988-483D696470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784"/>
              <a:ext cx="960" cy="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Dog breeds and 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Domesticated plants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6" name="TextBox 639">
              <a:extLst>
                <a:ext uri="{FF2B5EF4-FFF2-40B4-BE49-F238E27FC236}">
                  <a16:creationId xmlns:a16="http://schemas.microsoft.com/office/drawing/2014/main" id="{67C15D05-3B90-4CBA-8649-16E9DE7242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3456"/>
              <a:ext cx="672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Non-functional 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leftovers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</a:t>
              </a:r>
            </a:p>
          </p:txBody>
        </p: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2737E37F-696D-483B-B709-ADF1BBAB4D49}"/>
                </a:ext>
              </a:extLst>
            </p:cNvPr>
            <p:cNvCxnSpPr>
              <a:cxnSpLocks noChangeShapeType="1"/>
              <a:stCxn id="7189" idx="6"/>
              <a:endCxn id="7179" idx="2"/>
            </p:cNvCxnSpPr>
            <p:nvPr/>
          </p:nvCxnSpPr>
          <p:spPr bwMode="auto">
            <a:xfrm>
              <a:off x="1152" y="2976"/>
              <a:ext cx="33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A1206EC2-47E6-45F1-9377-1C3D276EC646}"/>
                </a:ext>
              </a:extLst>
            </p:cNvPr>
            <p:cNvCxnSpPr>
              <a:cxnSpLocks noChangeShapeType="1"/>
              <a:stCxn id="7188" idx="6"/>
              <a:endCxn id="7179" idx="3"/>
            </p:cNvCxnSpPr>
            <p:nvPr/>
          </p:nvCxnSpPr>
          <p:spPr bwMode="auto">
            <a:xfrm flipV="1">
              <a:off x="1152" y="3324"/>
              <a:ext cx="505" cy="3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1" name="TextBox 501">
              <a:extLst>
                <a:ext uri="{FF2B5EF4-FFF2-40B4-BE49-F238E27FC236}">
                  <a16:creationId xmlns:a16="http://schemas.microsoft.com/office/drawing/2014/main" id="{563FE107-88F7-4532-AAD4-F4E8027C68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064"/>
              <a:ext cx="960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Comparative anatomy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" name="TextBox 501">
              <a:extLst>
                <a:ext uri="{FF2B5EF4-FFF2-40B4-BE49-F238E27FC236}">
                  <a16:creationId xmlns:a16="http://schemas.microsoft.com/office/drawing/2014/main" id="{D813C0B7-5B4A-44E6-A3AB-E7BDE54B41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1536"/>
              <a:ext cx="672" cy="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DNA sequence similarity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196" name="Straight Connector 478">
              <a:extLst>
                <a:ext uri="{FF2B5EF4-FFF2-40B4-BE49-F238E27FC236}">
                  <a16:creationId xmlns:a16="http://schemas.microsoft.com/office/drawing/2014/main" id="{7B0F23A6-65E1-470E-B15B-DD8F970FD6D3}"/>
                </a:ext>
              </a:extLst>
            </p:cNvPr>
            <p:cNvCxnSpPr>
              <a:cxnSpLocks noChangeShapeType="1"/>
              <a:stCxn id="7179" idx="6"/>
              <a:endCxn id="7174" idx="4"/>
            </p:cNvCxnSpPr>
            <p:nvPr/>
          </p:nvCxnSpPr>
          <p:spPr bwMode="auto">
            <a:xfrm flipV="1">
              <a:off x="2640" y="2688"/>
              <a:ext cx="840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467">
              <a:extLst>
                <a:ext uri="{FF2B5EF4-FFF2-40B4-BE49-F238E27FC236}">
                  <a16:creationId xmlns:a16="http://schemas.microsoft.com/office/drawing/2014/main" id="{30964A34-6A99-431C-A7B3-D9B40812F852}"/>
                </a:ext>
              </a:extLst>
            </p:cNvPr>
            <p:cNvCxnSpPr>
              <a:cxnSpLocks noChangeShapeType="1"/>
              <a:stCxn id="7179" idx="0"/>
              <a:endCxn id="7181" idx="4"/>
            </p:cNvCxnSpPr>
            <p:nvPr/>
          </p:nvCxnSpPr>
          <p:spPr bwMode="auto">
            <a:xfrm rot="16200000" flipV="1">
              <a:off x="1440" y="2208"/>
              <a:ext cx="816" cy="4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122&quot;&gt;&lt;object type=&quot;3&quot; unique_id=&quot;10123&quot;&gt;&lt;property id=&quot;20148&quot; value=&quot;5&quot;/&gt;&lt;property id=&quot;20300&quot; value=&quot;Slide 1&quot;/&gt;&lt;property id=&quot;20307&quot; value=&quot;317&quot;/&gt;&lt;/object&gt;&lt;object type=&quot;3&quot; unique_id=&quot;10124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12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26&quot;&gt;&lt;property id=&quot;20148&quot; value=&quot;5&quot;/&gt;&lt;property id=&quot;20300&quot; value=&quot;Slide 4 - &amp;quot;Evolution evidence&amp;quot;&quot;/&gt;&lt;property id=&quot;20307&quot; value=&quot;334&quot;/&gt;&lt;/object&gt;&lt;object type=&quot;3&quot; unique_id=&quot;10127&quot;&gt;&lt;property id=&quot;20148&quot; value=&quot;5&quot;/&gt;&lt;property id=&quot;20300&quot; value=&quot;Slide 5 - &amp;quot;Evolution evidence Key&amp;quot;&quot;/&gt;&lt;property id=&quot;20307&quot; value=&quot;335&quot;/&gt;&lt;/object&gt;&lt;/object&gt;&lt;object type=&quot;8&quot; unique_id=&quot;1013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1553</TotalTime>
  <Words>197</Words>
  <Application>Microsoft Office PowerPoint</Application>
  <PresentationFormat>On-screen Show (4:3)</PresentationFormat>
  <Paragraphs>71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Evolution Evidence</vt:lpstr>
      <vt:lpstr>Evolution Evidence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215</cp:revision>
  <dcterms:created xsi:type="dcterms:W3CDTF">2005-04-19T02:46:41Z</dcterms:created>
  <dcterms:modified xsi:type="dcterms:W3CDTF">2019-04-29T16:29:26Z</dcterms:modified>
</cp:coreProperties>
</file>