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5" r:id="rId2"/>
  </p:sldMasterIdLst>
  <p:notesMasterIdLst>
    <p:notesMasterId r:id="rId8"/>
  </p:notesMasterIdLst>
  <p:sldIdLst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800080"/>
    <a:srgbClr val="339966"/>
    <a:srgbClr val="CC3300"/>
    <a:srgbClr val="99CC00"/>
    <a:srgbClr val="009900"/>
    <a:srgbClr val="CCCC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9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55FBE213-1702-473F-9FEC-7927D3DB9CF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901585A1-6568-498C-8630-C8C04AE1AA2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122884" name="Rectangle 4">
            <a:extLst>
              <a:ext uri="{FF2B5EF4-FFF2-40B4-BE49-F238E27FC236}">
                <a16:creationId xmlns:a16="http://schemas.microsoft.com/office/drawing/2014/main" id="{C3C27695-DE8F-4F98-A263-89192926829F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885" name="Rectangle 5">
            <a:extLst>
              <a:ext uri="{FF2B5EF4-FFF2-40B4-BE49-F238E27FC236}">
                <a16:creationId xmlns:a16="http://schemas.microsoft.com/office/drawing/2014/main" id="{23D0075F-FF64-4F60-9E9A-079C9560D17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22886" name="Rectangle 6">
            <a:extLst>
              <a:ext uri="{FF2B5EF4-FFF2-40B4-BE49-F238E27FC236}">
                <a16:creationId xmlns:a16="http://schemas.microsoft.com/office/drawing/2014/main" id="{30CF71F3-F856-4360-99D3-4DFBE70DAD2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122887" name="Rectangle 7">
            <a:extLst>
              <a:ext uri="{FF2B5EF4-FFF2-40B4-BE49-F238E27FC236}">
                <a16:creationId xmlns:a16="http://schemas.microsoft.com/office/drawing/2014/main" id="{3979E07F-BA1E-45F0-88F1-7B4CF44183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85ACA93-D20C-4309-BC7F-4C01F05BEBB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Rectangle 6">
            <a:extLst>
              <a:ext uri="{FF2B5EF4-FFF2-40B4-BE49-F238E27FC236}">
                <a16:creationId xmlns:a16="http://schemas.microsoft.com/office/drawing/2014/main" id="{FCA3BC7F-9FC1-4BDA-AF46-139322D4EA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88071" name="Rectangle 7">
            <a:extLst>
              <a:ext uri="{FF2B5EF4-FFF2-40B4-BE49-F238E27FC236}">
                <a16:creationId xmlns:a16="http://schemas.microsoft.com/office/drawing/2014/main" id="{93FA4A23-FED4-470B-A1BC-72005EB33C6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8072" name="Rectangle 8">
            <a:extLst>
              <a:ext uri="{FF2B5EF4-FFF2-40B4-BE49-F238E27FC236}">
                <a16:creationId xmlns:a16="http://schemas.microsoft.com/office/drawing/2014/main" id="{73E6DC14-0F6C-4381-A853-CF03E558637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8073" name="Rectangle 9">
            <a:extLst>
              <a:ext uri="{FF2B5EF4-FFF2-40B4-BE49-F238E27FC236}">
                <a16:creationId xmlns:a16="http://schemas.microsoft.com/office/drawing/2014/main" id="{9E6D00E7-20FC-4155-8C9A-2E6C8922E66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150834D-4945-4CD1-8E5E-D08CFEC0A56B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88076" name="Group 12">
            <a:extLst>
              <a:ext uri="{FF2B5EF4-FFF2-40B4-BE49-F238E27FC236}">
                <a16:creationId xmlns:a16="http://schemas.microsoft.com/office/drawing/2014/main" id="{DBA64EAE-3455-4DC0-87FB-6F8037C24321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88066" name="Oval 2">
              <a:extLst>
                <a:ext uri="{FF2B5EF4-FFF2-40B4-BE49-F238E27FC236}">
                  <a16:creationId xmlns:a16="http://schemas.microsoft.com/office/drawing/2014/main" id="{23679AE2-8934-4025-9689-9C4F58666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/>
            </a:p>
          </p:txBody>
        </p:sp>
        <p:sp>
          <p:nvSpPr>
            <p:cNvPr id="88067" name="Rectangle 3">
              <a:extLst>
                <a:ext uri="{FF2B5EF4-FFF2-40B4-BE49-F238E27FC236}">
                  <a16:creationId xmlns:a16="http://schemas.microsoft.com/office/drawing/2014/main" id="{CE77E67A-87FE-40AD-AEFD-1E11B39E2632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8068" name="Rectangle 4">
              <a:extLst>
                <a:ext uri="{FF2B5EF4-FFF2-40B4-BE49-F238E27FC236}">
                  <a16:creationId xmlns:a16="http://schemas.microsoft.com/office/drawing/2014/main" id="{2D3D66C6-1958-44A0-B870-93669377A41C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8074" name="Freeform 10">
              <a:extLst>
                <a:ext uri="{FF2B5EF4-FFF2-40B4-BE49-F238E27FC236}">
                  <a16:creationId xmlns:a16="http://schemas.microsoft.com/office/drawing/2014/main" id="{F134C4D4-56D4-4859-9A30-9714F88A0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1000 w 1000"/>
                <a:gd name="T1" fmla="*/ 1000 h 1000"/>
                <a:gd name="T2" fmla="*/ 0 w 1000"/>
                <a:gd name="T3" fmla="*/ 1000 h 1000"/>
                <a:gd name="T4" fmla="*/ 0 w 1000"/>
                <a:gd name="T5" fmla="*/ 0 h 1000"/>
                <a:gd name="T6" fmla="*/ 1000 w 1000"/>
                <a:gd name="T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075" name="Freeform 11">
              <a:extLst>
                <a:ext uri="{FF2B5EF4-FFF2-40B4-BE49-F238E27FC236}">
                  <a16:creationId xmlns:a16="http://schemas.microsoft.com/office/drawing/2014/main" id="{3FFF555D-B418-44CB-83B7-3D2FB8812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000 w 1000"/>
                <a:gd name="T3" fmla="*/ 0 h 1000"/>
                <a:gd name="T4" fmla="*/ 1000 w 1000"/>
                <a:gd name="T5" fmla="*/ 1000 h 1000"/>
                <a:gd name="T6" fmla="*/ 0 w 1000"/>
                <a:gd name="T7" fmla="*/ 100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8069" name="Rectangle 5">
            <a:extLst>
              <a:ext uri="{FF2B5EF4-FFF2-40B4-BE49-F238E27FC236}">
                <a16:creationId xmlns:a16="http://schemas.microsoft.com/office/drawing/2014/main" id="{DAD7C355-9946-4C8A-8F15-FC1A3DCFD68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altLang="en-US" noProof="0"/>
              <a:t>Concept Map</a:t>
            </a:r>
          </a:p>
        </p:txBody>
      </p:sp>
      <p:pic>
        <p:nvPicPr>
          <p:cNvPr id="88077" name="Picture 3" descr="brandinglogo">
            <a:extLst>
              <a:ext uri="{FF2B5EF4-FFF2-40B4-BE49-F238E27FC236}">
                <a16:creationId xmlns:a16="http://schemas.microsoft.com/office/drawing/2014/main" id="{909799F8-1F7C-48CF-BC29-FDC42315B6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8" name="Text Box 4">
            <a:extLst>
              <a:ext uri="{FF2B5EF4-FFF2-40B4-BE49-F238E27FC236}">
                <a16:creationId xmlns:a16="http://schemas.microsoft.com/office/drawing/2014/main" id="{B3E4BE65-31D5-4697-8EAA-249D5C7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14500" y="6527800"/>
            <a:ext cx="56562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000"/>
              <a:t>Copyright </a:t>
            </a:r>
            <a:r>
              <a:rPr lang="en-US" altLang="en-US" sz="1000">
                <a:cs typeface="Times New Roman" panose="02020603050405020304" pitchFamily="18" charset="0"/>
              </a:rPr>
              <a:t>© </a:t>
            </a:r>
            <a:r>
              <a:rPr lang="en-US" altLang="en-US" sz="1000"/>
              <a:t>The McGraw-Hill Companies, InC) Permission required for reproduction or display.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77B76-1764-4D6B-9EC9-CFD236B79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78E05B-2975-4160-AE06-B827458EB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CA689-1107-4683-AF9C-D28C0B0D7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BE40E-B1AC-4560-A3E0-50A4D3A89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E563F-83C2-4955-A0D1-5DFE5490B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A9A93-BEBC-4469-AF80-1329A527EB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1843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550253-698F-41C0-884F-B99186D37F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B8AEE0-0AA3-412C-B16D-BED47A4EA6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807B1-DAE9-4996-9156-DB4672F04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B453E6-4F47-46FB-9F07-C153E91C2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03124-70B6-4B98-8A25-DD139ED28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E2555-3419-4917-9727-F8FDBD0F4A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404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64C6A-9E33-4544-9515-C7E15F210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2D02C5-6AE5-4117-B860-3C86B9C52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705045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00184-FBDC-448B-ACAC-BA6F248A5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35001-4E6E-4380-8095-1B1AD4B07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591215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322DE-2C42-4773-B471-BA5B88F60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79A8F4-4E1C-4F0D-8908-AFC31D3BF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144666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ED76-5FF9-4688-B5EA-2DD277F5A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BA1C8-ABE7-4469-A382-91F3F19913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F6054-FDB3-4CC0-948D-312D4B76C8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616116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C21EB-78B3-46E4-B2F8-CAB857DF6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D0CBB7-FDC6-4242-9C73-284B28FB4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F9847-42F4-4C89-8C9B-66950DE66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A19611-0F65-46B7-92F7-B821123A00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407784-98BE-436E-A1F3-549EFD36DF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61681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80132-511B-495D-AAFB-39B33FC5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10253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08381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E3EE4-1793-4592-AF8D-A721C162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538AC-6C69-4798-AA26-C9A3C395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CC9FD5-DD6C-434D-BDE2-E34C9FC860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643779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AF27B-3911-477C-B1C3-23F68F708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279F1-D7AE-4FED-AAA3-F1A1C585E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0D9BE-55CB-47E9-9291-49F24F88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54569-71E2-4857-A8E9-6675359C3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9FC046-E1CA-4B20-B6E6-C8746B9E8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7B180-6130-40D8-9C7D-94E9A91453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86356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4BBCD-828A-4239-845F-54A2100F1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6129AB-45E2-4762-A176-DFCEA80C3E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F94955-900F-4DD2-A1BC-C5428966F7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045147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E7DC6-A9A1-4589-9908-C735A48B7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C3497D-0D5F-4F62-99C4-2752BEC83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972896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030299-7C5C-4853-B7A8-B8E0627252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A0922-6E66-406E-962B-1389D22637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73048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082D2-BB0E-4406-B259-214173E11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2D67D-2943-466E-938F-4EF9C76CF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2FD5C-3AF1-48B3-A83C-EF01B207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70A5C-735C-4020-AAA4-39C065374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97E63C-8056-40C9-9E2E-919F8AFDB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0C23B-E97F-4C39-9938-27967DFABB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724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0EE42-421B-419D-B04A-D47A90431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58B0A4-9601-424B-980C-4576C7A42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D1C90B-FC7B-40FC-81EE-919AFD42B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D12DF-D93B-40F1-B954-F8233A1DA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9AADA8-611E-4519-8FE2-691F28CFD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0EF76E-E61E-4FEC-B50C-3EF00C1E9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BA4E2-FFD2-4B0D-8702-09F65CAA7E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473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519A2-88E2-4937-8558-64098E23C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E0DDA5-C9E5-4698-A9AC-1C7432E55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E9F5CE-D93C-481C-A15B-616578CF1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19909E-86D1-4186-83E5-BB24B70E37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245E2E-70DD-4E1E-BC47-81BB9D3BD8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0CA15F-EEEA-4D1C-977A-EF4508BBD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2BE62F-DBA2-4765-984A-D345B5E13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30909B-A80C-48DA-8125-2734F5021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2DECE-785C-455F-AFAD-D092F1AA06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8429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9E521-D259-479D-8316-F6933FD7B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00B7AB-5E71-4974-8F4A-99BF1CA90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BC92A-A7BE-4F06-8478-447B75A58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90C9BA-08BB-4B75-A186-816D49735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81C79-6DDE-49FD-BC71-208E470E04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0990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411F7E-58FA-463D-B203-198E89C9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C0FCFD-CE7B-4E55-AD67-0D0BBCDA3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BB10C1-CB01-49AC-AA9C-C283E7FC4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935FF-14F9-4C02-86B7-515AEB151A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5745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CCE2E-445F-4D7F-B1A1-47C2EF3E0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DCB99-EF17-4E0F-8831-9BDA0C30C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D58E7F-5D50-4577-8A0C-641BD970B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91C9E-EE00-485B-B156-8761AB176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D4DB64-23A8-485D-9D23-3C5A4EB20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19ADC-193D-41DB-8543-0A419C4A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B456B-D224-49A6-900E-905C8256F2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3041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D0658-D695-4909-BA98-0C12E68D4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21B871-BDCB-45AC-BD12-3092C0B70D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8301C0-60D6-4F64-A1B4-2C3C6E7F7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1D2B4E-6E68-4ABC-9EB8-B96C0C7DA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35DEA-C6D8-49DD-B984-C67A6A058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5A3C80-29F0-4AF3-8D7E-E71DF96E8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E4B13-B3D9-4D61-9162-388FC0ABA1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331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447480F4-FBA0-4D79-98C4-D8626749E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A4DA02E3-7C2B-4B21-9B2E-604965B5B3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7044" name="Rectangle 4">
            <a:extLst>
              <a:ext uri="{FF2B5EF4-FFF2-40B4-BE49-F238E27FC236}">
                <a16:creationId xmlns:a16="http://schemas.microsoft.com/office/drawing/2014/main" id="{B96C6CA5-D7C9-48A6-AB16-CB6246D280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7045" name="Rectangle 5">
            <a:extLst>
              <a:ext uri="{FF2B5EF4-FFF2-40B4-BE49-F238E27FC236}">
                <a16:creationId xmlns:a16="http://schemas.microsoft.com/office/drawing/2014/main" id="{479A4CA8-2BBE-476E-A606-F085CCD3D5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7046" name="Rectangle 6">
            <a:extLst>
              <a:ext uri="{FF2B5EF4-FFF2-40B4-BE49-F238E27FC236}">
                <a16:creationId xmlns:a16="http://schemas.microsoft.com/office/drawing/2014/main" id="{7E816102-ABFD-440A-9CF1-86D6124D92C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 altLang="en-US"/>
          </a:p>
        </p:txBody>
      </p:sp>
      <p:sp>
        <p:nvSpPr>
          <p:cNvPr id="87047" name="Rectangle 7">
            <a:extLst>
              <a:ext uri="{FF2B5EF4-FFF2-40B4-BE49-F238E27FC236}">
                <a16:creationId xmlns:a16="http://schemas.microsoft.com/office/drawing/2014/main" id="{031EAC2A-AFBB-4FD0-A3D8-69C1E55A4A6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 altLang="en-US"/>
          </a:p>
        </p:txBody>
      </p:sp>
      <p:sp>
        <p:nvSpPr>
          <p:cNvPr id="87048" name="Rectangle 8">
            <a:extLst>
              <a:ext uri="{FF2B5EF4-FFF2-40B4-BE49-F238E27FC236}">
                <a16:creationId xmlns:a16="http://schemas.microsoft.com/office/drawing/2014/main" id="{BA16898F-CE6A-460A-A8DA-E21B1643FD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46E00727-6B6F-418F-BA33-ED53DF1F43D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7049" name="Freeform 9">
            <a:extLst>
              <a:ext uri="{FF2B5EF4-FFF2-40B4-BE49-F238E27FC236}">
                <a16:creationId xmlns:a16="http://schemas.microsoft.com/office/drawing/2014/main" id="{525AC126-E711-4BBA-9EE9-2429380C9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000 w 1000"/>
              <a:gd name="T1" fmla="*/ 1000 h 1000"/>
              <a:gd name="T2" fmla="*/ 0 w 1000"/>
              <a:gd name="T3" fmla="*/ 1000 h 1000"/>
              <a:gd name="T4" fmla="*/ 0 w 1000"/>
              <a:gd name="T5" fmla="*/ 0 h 1000"/>
              <a:gd name="T6" fmla="*/ 1000 w 1000"/>
              <a:gd name="T7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50" name="Freeform 10">
            <a:extLst>
              <a:ext uri="{FF2B5EF4-FFF2-40B4-BE49-F238E27FC236}">
                <a16:creationId xmlns:a16="http://schemas.microsoft.com/office/drawing/2014/main" id="{791F6D15-DD65-4216-B66D-F53780EC1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000 w 1000"/>
              <a:gd name="T3" fmla="*/ 0 h 1000"/>
              <a:gd name="T4" fmla="*/ 1000 w 1000"/>
              <a:gd name="T5" fmla="*/ 1000 h 1000"/>
              <a:gd name="T6" fmla="*/ 0 w 1000"/>
              <a:gd name="T7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47675" indent="-44767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¡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813" indent="-4032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81163" indent="-385763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01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AA61F186-810B-4E2F-A4B0-92CD4EBEA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BAC2F5-6D5D-4DC4-808A-B907BDAF15D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9A34B2-B67D-4486-ACF7-D35CD6F34F8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0053" name="Picture 3" descr="MHE-red-RGB-email-logo.png">
            <a:extLst>
              <a:ext uri="{FF2B5EF4-FFF2-40B4-BE49-F238E27FC236}">
                <a16:creationId xmlns:a16="http://schemas.microsoft.com/office/drawing/2014/main" id="{B2419A9E-95B9-4A18-96CA-D9E4C93AFB3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A46390CE-F479-483E-A8FC-F75F70E79B2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49422EB2-920E-48DD-8C26-2D938CCE4B39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DDDB00D9-ECF5-4AA9-8EBB-0C1E2A81D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2D3CFCE-5586-4246-A26A-4A2E0A7478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3" name="Rectangle 5">
            <a:extLst>
              <a:ext uri="{FF2B5EF4-FFF2-40B4-BE49-F238E27FC236}">
                <a16:creationId xmlns:a16="http://schemas.microsoft.com/office/drawing/2014/main" id="{722AF3BA-9275-4B06-A25B-FEF60F242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02AF8F-26B7-4389-81F0-2903687A059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119815" name="Text Box 9">
            <a:extLst>
              <a:ext uri="{FF2B5EF4-FFF2-40B4-BE49-F238E27FC236}">
                <a16:creationId xmlns:a16="http://schemas.microsoft.com/office/drawing/2014/main" id="{F1385DD7-3895-41A1-B64D-CF5EB0B8D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Eukaryotic Cell components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D19F9E-4313-4F7F-A594-6BBFFB542CC6}"/>
              </a:ext>
            </a:extLst>
          </p:cNvPr>
          <p:cNvSpPr txBox="1"/>
          <p:nvPr/>
        </p:nvSpPr>
        <p:spPr>
          <a:xfrm>
            <a:off x="152400" y="6553200"/>
            <a:ext cx="8686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1">
            <a:extLst>
              <a:ext uri="{FF2B5EF4-FFF2-40B4-BE49-F238E27FC236}">
                <a16:creationId xmlns:a16="http://schemas.microsoft.com/office/drawing/2014/main" id="{CD54A87D-B151-416C-9F96-4DF164EA0236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124931" name="Content Placeholder 2">
            <a:extLst>
              <a:ext uri="{FF2B5EF4-FFF2-40B4-BE49-F238E27FC236}">
                <a16:creationId xmlns:a16="http://schemas.microsoft.com/office/drawing/2014/main" id="{DCC5E8A9-8668-45FF-940D-09D7C9B37A4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0913" y="1981200"/>
            <a:ext cx="7659687" cy="411480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>
            <a:extLst>
              <a:ext uri="{FF2B5EF4-FFF2-40B4-BE49-F238E27FC236}">
                <a16:creationId xmlns:a16="http://schemas.microsoft.com/office/drawing/2014/main" id="{6C212AC3-F9EF-4FAA-8706-E8D8B2E2C6F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125955" name="Content Placeholder 2">
            <a:extLst>
              <a:ext uri="{FF2B5EF4-FFF2-40B4-BE49-F238E27FC236}">
                <a16:creationId xmlns:a16="http://schemas.microsoft.com/office/drawing/2014/main" id="{E29C7598-F825-424B-9891-6E274661169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0913" y="1981200"/>
            <a:ext cx="7659687" cy="411480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1">
            <a:extLst>
              <a:ext uri="{FF2B5EF4-FFF2-40B4-BE49-F238E27FC236}">
                <a16:creationId xmlns:a16="http://schemas.microsoft.com/office/drawing/2014/main" id="{9824BF9B-0D87-433E-B1DC-AAEDA05229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457200"/>
            <a:ext cx="2590800" cy="1371600"/>
          </a:xfrm>
        </p:spPr>
        <p:txBody>
          <a:bodyPr/>
          <a:lstStyle/>
          <a:p>
            <a:r>
              <a:rPr lang="en-US" altLang="en-US"/>
              <a:t>Eukaryotic</a:t>
            </a:r>
            <a:br>
              <a:rPr lang="en-US" altLang="en-US"/>
            </a:br>
            <a:r>
              <a:rPr lang="en-US" altLang="en-US"/>
              <a:t> Cells</a:t>
            </a:r>
          </a:p>
        </p:txBody>
      </p:sp>
      <p:sp>
        <p:nvSpPr>
          <p:cNvPr id="126979" name="TextBox 99">
            <a:extLst>
              <a:ext uri="{FF2B5EF4-FFF2-40B4-BE49-F238E27FC236}">
                <a16:creationId xmlns:a16="http://schemas.microsoft.com/office/drawing/2014/main" id="{069F7F83-16C6-47F7-8D0F-F888F8484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002088"/>
            <a:ext cx="4165600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Cellulose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Chitin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Nucleolus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Chloroplast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Ribosome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Golgi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Nuclear envelope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Mitochondria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Chromosome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Smooth ER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Flagellum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Lysosomes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Rough ER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7031" name="Group 55">
            <a:extLst>
              <a:ext uri="{FF2B5EF4-FFF2-40B4-BE49-F238E27FC236}">
                <a16:creationId xmlns:a16="http://schemas.microsoft.com/office/drawing/2014/main" id="{54680B3A-1771-4A1D-8E29-A54E6475F5FA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609600"/>
            <a:ext cx="6705600" cy="6096000"/>
            <a:chOff x="0" y="1776"/>
            <a:chExt cx="4224" cy="3840"/>
          </a:xfrm>
        </p:grpSpPr>
        <p:sp>
          <p:nvSpPr>
            <p:cNvPr id="127032" name="Oval 3">
              <a:extLst>
                <a:ext uri="{FF2B5EF4-FFF2-40B4-BE49-F238E27FC236}">
                  <a16:creationId xmlns:a16="http://schemas.microsoft.com/office/drawing/2014/main" id="{BBD15186-9DBC-4D3C-A632-89A017B75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3" name="Oval 4">
              <a:extLst>
                <a:ext uri="{FF2B5EF4-FFF2-40B4-BE49-F238E27FC236}">
                  <a16:creationId xmlns:a16="http://schemas.microsoft.com/office/drawing/2014/main" id="{68383F9E-968D-460D-A51F-E799B8CDB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4" name="Oval 5">
              <a:extLst>
                <a:ext uri="{FF2B5EF4-FFF2-40B4-BE49-F238E27FC236}">
                  <a16:creationId xmlns:a16="http://schemas.microsoft.com/office/drawing/2014/main" id="{7F11EE48-FC19-4656-A631-9970E8A18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5" name="Oval 6">
              <a:extLst>
                <a:ext uri="{FF2B5EF4-FFF2-40B4-BE49-F238E27FC236}">
                  <a16:creationId xmlns:a16="http://schemas.microsoft.com/office/drawing/2014/main" id="{748387B8-CDCB-4E2D-8088-6FCFEECAA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6" name="Oval 7">
              <a:extLst>
                <a:ext uri="{FF2B5EF4-FFF2-40B4-BE49-F238E27FC236}">
                  <a16:creationId xmlns:a16="http://schemas.microsoft.com/office/drawing/2014/main" id="{E4A4E790-AD65-4414-8D1B-BE84791E1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35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7" name="Oval 8">
              <a:extLst>
                <a:ext uri="{FF2B5EF4-FFF2-40B4-BE49-F238E27FC236}">
                  <a16:creationId xmlns:a16="http://schemas.microsoft.com/office/drawing/2014/main" id="{247D1E4A-0C87-4920-AA34-5C463BE28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74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8" name="Oval 9">
              <a:extLst>
                <a:ext uri="{FF2B5EF4-FFF2-40B4-BE49-F238E27FC236}">
                  <a16:creationId xmlns:a16="http://schemas.microsoft.com/office/drawing/2014/main" id="{2DF9CA0A-69BB-4E92-804B-68DB4816B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480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39" name="Oval 10">
              <a:extLst>
                <a:ext uri="{FF2B5EF4-FFF2-40B4-BE49-F238E27FC236}">
                  <a16:creationId xmlns:a16="http://schemas.microsoft.com/office/drawing/2014/main" id="{7C4D40ED-C8C6-41C0-9EC0-F8307074A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56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40" name="Oval 11">
              <a:extLst>
                <a:ext uri="{FF2B5EF4-FFF2-40B4-BE49-F238E27FC236}">
                  <a16:creationId xmlns:a16="http://schemas.microsoft.com/office/drawing/2014/main" id="{A3CEBDBC-0025-45BD-B8A3-9E5A227C2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89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7041" name="Straight Connector 13">
              <a:extLst>
                <a:ext uri="{FF2B5EF4-FFF2-40B4-BE49-F238E27FC236}">
                  <a16:creationId xmlns:a16="http://schemas.microsoft.com/office/drawing/2014/main" id="{BC07C539-AEEE-4EA4-AAF7-5A64F4C39338}"/>
                </a:ext>
              </a:extLst>
            </p:cNvPr>
            <p:cNvCxnSpPr>
              <a:cxnSpLocks noChangeShapeType="1"/>
              <a:stCxn id="127033" idx="4"/>
              <a:endCxn id="127032" idx="0"/>
            </p:cNvCxnSpPr>
            <p:nvPr/>
          </p:nvCxnSpPr>
          <p:spPr bwMode="auto">
            <a:xfrm rot="16200000" flipH="1">
              <a:off x="1416" y="2184"/>
              <a:ext cx="720" cy="6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2" name="Straight Connector 14">
              <a:extLst>
                <a:ext uri="{FF2B5EF4-FFF2-40B4-BE49-F238E27FC236}">
                  <a16:creationId xmlns:a16="http://schemas.microsoft.com/office/drawing/2014/main" id="{3D332AF6-8E3A-4984-8602-9A2708D1EE90}"/>
                </a:ext>
              </a:extLst>
            </p:cNvPr>
            <p:cNvCxnSpPr>
              <a:cxnSpLocks noChangeShapeType="1"/>
              <a:stCxn id="127032" idx="0"/>
              <a:endCxn id="127034" idx="4"/>
            </p:cNvCxnSpPr>
            <p:nvPr/>
          </p:nvCxnSpPr>
          <p:spPr bwMode="auto">
            <a:xfrm rot="5400000" flipH="1" flipV="1">
              <a:off x="1968" y="2304"/>
              <a:ext cx="720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3" name="Straight Connector 17">
              <a:extLst>
                <a:ext uri="{FF2B5EF4-FFF2-40B4-BE49-F238E27FC236}">
                  <a16:creationId xmlns:a16="http://schemas.microsoft.com/office/drawing/2014/main" id="{C982D16E-E5F2-455C-9BE6-A7FE53D7D815}"/>
                </a:ext>
              </a:extLst>
            </p:cNvPr>
            <p:cNvCxnSpPr>
              <a:cxnSpLocks noChangeShapeType="1"/>
              <a:stCxn id="127032" idx="0"/>
              <a:endCxn id="127035" idx="4"/>
            </p:cNvCxnSpPr>
            <p:nvPr/>
          </p:nvCxnSpPr>
          <p:spPr bwMode="auto">
            <a:xfrm rot="5400000" flipH="1" flipV="1">
              <a:off x="2472" y="1800"/>
              <a:ext cx="720" cy="14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4" name="Straight Connector 20">
              <a:extLst>
                <a:ext uri="{FF2B5EF4-FFF2-40B4-BE49-F238E27FC236}">
                  <a16:creationId xmlns:a16="http://schemas.microsoft.com/office/drawing/2014/main" id="{8B95EAA5-FED7-4559-83AC-156905B38FB5}"/>
                </a:ext>
              </a:extLst>
            </p:cNvPr>
            <p:cNvCxnSpPr>
              <a:cxnSpLocks noChangeShapeType="1"/>
              <a:stCxn id="127032" idx="2"/>
              <a:endCxn id="127036" idx="6"/>
            </p:cNvCxnSpPr>
            <p:nvPr/>
          </p:nvCxnSpPr>
          <p:spPr bwMode="auto">
            <a:xfrm rot="10800000">
              <a:off x="1152" y="2544"/>
              <a:ext cx="480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5" name="Straight Connector 23">
              <a:extLst>
                <a:ext uri="{FF2B5EF4-FFF2-40B4-BE49-F238E27FC236}">
                  <a16:creationId xmlns:a16="http://schemas.microsoft.com/office/drawing/2014/main" id="{27534D49-F0CF-4A12-B6F2-488231EF465E}"/>
                </a:ext>
              </a:extLst>
            </p:cNvPr>
            <p:cNvCxnSpPr>
              <a:cxnSpLocks noChangeShapeType="1"/>
              <a:stCxn id="127032" idx="4"/>
              <a:endCxn id="127037" idx="0"/>
            </p:cNvCxnSpPr>
            <p:nvPr/>
          </p:nvCxnSpPr>
          <p:spPr bwMode="auto">
            <a:xfrm rot="16200000" flipH="1">
              <a:off x="2664" y="2712"/>
              <a:ext cx="480" cy="15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6" name="Straight Connector 26">
              <a:extLst>
                <a:ext uri="{FF2B5EF4-FFF2-40B4-BE49-F238E27FC236}">
                  <a16:creationId xmlns:a16="http://schemas.microsoft.com/office/drawing/2014/main" id="{0CCAB889-C36F-4661-92BD-41CBCE598FBD}"/>
                </a:ext>
              </a:extLst>
            </p:cNvPr>
            <p:cNvCxnSpPr>
              <a:cxnSpLocks noChangeShapeType="1"/>
              <a:stCxn id="127037" idx="4"/>
              <a:endCxn id="127038" idx="0"/>
            </p:cNvCxnSpPr>
            <p:nvPr/>
          </p:nvCxnSpPr>
          <p:spPr bwMode="auto">
            <a:xfrm rot="5400000">
              <a:off x="2520" y="3624"/>
              <a:ext cx="672" cy="16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7" name="Straight Connector 29">
              <a:extLst>
                <a:ext uri="{FF2B5EF4-FFF2-40B4-BE49-F238E27FC236}">
                  <a16:creationId xmlns:a16="http://schemas.microsoft.com/office/drawing/2014/main" id="{FD8DEA67-7A82-45D3-8522-F33224B8F4F2}"/>
                </a:ext>
              </a:extLst>
            </p:cNvPr>
            <p:cNvCxnSpPr>
              <a:cxnSpLocks noChangeShapeType="1"/>
              <a:stCxn id="127037" idx="4"/>
              <a:endCxn id="127039" idx="0"/>
            </p:cNvCxnSpPr>
            <p:nvPr/>
          </p:nvCxnSpPr>
          <p:spPr bwMode="auto">
            <a:xfrm rot="5400000">
              <a:off x="3120" y="3984"/>
              <a:ext cx="432" cy="7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48" name="Straight Connector 32">
              <a:extLst>
                <a:ext uri="{FF2B5EF4-FFF2-40B4-BE49-F238E27FC236}">
                  <a16:creationId xmlns:a16="http://schemas.microsoft.com/office/drawing/2014/main" id="{DFD31482-FFCB-48C0-BA79-3F12284FD7C6}"/>
                </a:ext>
              </a:extLst>
            </p:cNvPr>
            <p:cNvCxnSpPr>
              <a:cxnSpLocks noChangeShapeType="1"/>
              <a:stCxn id="127040" idx="0"/>
              <a:endCxn id="127037" idx="4"/>
            </p:cNvCxnSpPr>
            <p:nvPr/>
          </p:nvCxnSpPr>
          <p:spPr bwMode="auto">
            <a:xfrm rot="16200000" flipV="1">
              <a:off x="3336" y="4488"/>
              <a:ext cx="76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049" name="TextBox 48">
              <a:extLst>
                <a:ext uri="{FF2B5EF4-FFF2-40B4-BE49-F238E27FC236}">
                  <a16:creationId xmlns:a16="http://schemas.microsoft.com/office/drawing/2014/main" id="{3379CCB3-2622-46B7-A22D-C6932F298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928"/>
              <a:ext cx="76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Eukaryotic cells</a:t>
              </a:r>
            </a:p>
          </p:txBody>
        </p:sp>
        <p:sp>
          <p:nvSpPr>
            <p:cNvPr id="127050" name="TextBox 49">
              <a:extLst>
                <a:ext uri="{FF2B5EF4-FFF2-40B4-BE49-F238E27FC236}">
                  <a16:creationId xmlns:a16="http://schemas.microsoft.com/office/drawing/2014/main" id="{EEA42507-DD24-4EF3-8249-C02C697185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824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Dark spot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</a:p>
          </p:txBody>
        </p:sp>
        <p:sp>
          <p:nvSpPr>
            <p:cNvPr id="127051" name="TextBox 50">
              <a:extLst>
                <a:ext uri="{FF2B5EF4-FFF2-40B4-BE49-F238E27FC236}">
                  <a16:creationId xmlns:a16="http://schemas.microsoft.com/office/drawing/2014/main" id="{72450B43-55D1-4BA5-BD00-7E1C03116E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1824"/>
              <a:ext cx="816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Double membrane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_______</a:t>
              </a:r>
            </a:p>
          </p:txBody>
        </p:sp>
        <p:sp>
          <p:nvSpPr>
            <p:cNvPr id="127052" name="TextBox 51">
              <a:extLst>
                <a:ext uri="{FF2B5EF4-FFF2-40B4-BE49-F238E27FC236}">
                  <a16:creationId xmlns:a16="http://schemas.microsoft.com/office/drawing/2014/main" id="{DADF8185-5B84-46CF-ABDD-E52D39022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82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Genetic material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________</a:t>
              </a:r>
            </a:p>
          </p:txBody>
        </p:sp>
        <p:sp>
          <p:nvSpPr>
            <p:cNvPr id="127053" name="TextBox 52">
              <a:extLst>
                <a:ext uri="{FF2B5EF4-FFF2-40B4-BE49-F238E27FC236}">
                  <a16:creationId xmlns:a16="http://schemas.microsoft.com/office/drawing/2014/main" id="{24D9F3BB-D068-4C84-8560-6736D9B00D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448"/>
              <a:ext cx="62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walls</a:t>
              </a:r>
            </a:p>
          </p:txBody>
        </p:sp>
        <p:sp>
          <p:nvSpPr>
            <p:cNvPr id="127054" name="TextBox 53">
              <a:extLst>
                <a:ext uri="{FF2B5EF4-FFF2-40B4-BE49-F238E27FC236}">
                  <a16:creationId xmlns:a16="http://schemas.microsoft.com/office/drawing/2014/main" id="{246039FE-C406-4E94-AA97-2D94CAEEEC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4848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Camilo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</a:p>
          </p:txBody>
        </p:sp>
        <p:sp>
          <p:nvSpPr>
            <p:cNvPr id="127055" name="TextBox 54">
              <a:extLst>
                <a:ext uri="{FF2B5EF4-FFF2-40B4-BE49-F238E27FC236}">
                  <a16:creationId xmlns:a16="http://schemas.microsoft.com/office/drawing/2014/main" id="{A1CD969E-1C1D-4F31-88BC-E7EABEF60C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3792"/>
              <a:ext cx="81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Endomembrane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system</a:t>
              </a:r>
            </a:p>
          </p:txBody>
        </p:sp>
        <p:sp>
          <p:nvSpPr>
            <p:cNvPr id="127056" name="TextBox 55">
              <a:extLst>
                <a:ext uri="{FF2B5EF4-FFF2-40B4-BE49-F238E27FC236}">
                  <a16:creationId xmlns:a16="http://schemas.microsoft.com/office/drawing/2014/main" id="{E236373C-BFF1-4356-8D3C-5D49B92A73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4608"/>
              <a:ext cx="816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No ribosomes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________</a:t>
              </a:r>
            </a:p>
            <a:p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057" name="TextBox 56">
              <a:extLst>
                <a:ext uri="{FF2B5EF4-FFF2-40B4-BE49-F238E27FC236}">
                  <a16:creationId xmlns:a16="http://schemas.microsoft.com/office/drawing/2014/main" id="{4AFC3722-3A6C-4C42-818F-A3B22690B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4944"/>
              <a:ext cx="6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Ribosomes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127058" name="TextBox 57">
              <a:extLst>
                <a:ext uri="{FF2B5EF4-FFF2-40B4-BE49-F238E27FC236}">
                  <a16:creationId xmlns:a16="http://schemas.microsoft.com/office/drawing/2014/main" id="{690FFAD3-0ACA-4A9C-8623-3C175652C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256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Nucleus</a:t>
              </a:r>
            </a:p>
          </p:txBody>
        </p:sp>
        <p:sp>
          <p:nvSpPr>
            <p:cNvPr id="127059" name="TextBox 63">
              <a:extLst>
                <a:ext uri="{FF2B5EF4-FFF2-40B4-BE49-F238E27FC236}">
                  <a16:creationId xmlns:a16="http://schemas.microsoft.com/office/drawing/2014/main" id="{B45B5882-15CD-4F7E-9E30-9778BEB921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600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060" name="Oval 75">
              <a:extLst>
                <a:ext uri="{FF2B5EF4-FFF2-40B4-BE49-F238E27FC236}">
                  <a16:creationId xmlns:a16="http://schemas.microsoft.com/office/drawing/2014/main" id="{7FD5A72E-EB95-4DAD-BDA4-E9A87C9F5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350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61" name="Oval 76">
              <a:extLst>
                <a:ext uri="{FF2B5EF4-FFF2-40B4-BE49-F238E27FC236}">
                  <a16:creationId xmlns:a16="http://schemas.microsoft.com/office/drawing/2014/main" id="{B064E8AB-F299-4AD6-A675-5EFFDFEDC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648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7062" name="Straight Connector 77">
              <a:extLst>
                <a:ext uri="{FF2B5EF4-FFF2-40B4-BE49-F238E27FC236}">
                  <a16:creationId xmlns:a16="http://schemas.microsoft.com/office/drawing/2014/main" id="{9C9F23D2-8CF7-468C-A44C-D8192581C62C}"/>
                </a:ext>
              </a:extLst>
            </p:cNvPr>
            <p:cNvCxnSpPr>
              <a:cxnSpLocks noChangeShapeType="1"/>
              <a:stCxn id="127032" idx="4"/>
              <a:endCxn id="127061" idx="0"/>
            </p:cNvCxnSpPr>
            <p:nvPr/>
          </p:nvCxnSpPr>
          <p:spPr bwMode="auto">
            <a:xfrm rot="16200000" flipH="1">
              <a:off x="2112" y="3264"/>
              <a:ext cx="384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63" name="Straight Connector 80">
              <a:extLst>
                <a:ext uri="{FF2B5EF4-FFF2-40B4-BE49-F238E27FC236}">
                  <a16:creationId xmlns:a16="http://schemas.microsoft.com/office/drawing/2014/main" id="{30DE74C5-0477-4D02-B957-D6B947B6ADA7}"/>
                </a:ext>
              </a:extLst>
            </p:cNvPr>
            <p:cNvCxnSpPr>
              <a:cxnSpLocks noChangeShapeType="1"/>
              <a:stCxn id="127032" idx="4"/>
              <a:endCxn id="127060" idx="6"/>
            </p:cNvCxnSpPr>
            <p:nvPr/>
          </p:nvCxnSpPr>
          <p:spPr bwMode="auto">
            <a:xfrm rot="5400000">
              <a:off x="1368" y="2952"/>
              <a:ext cx="432" cy="10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064" name="TextBox 85">
              <a:extLst>
                <a:ext uri="{FF2B5EF4-FFF2-40B4-BE49-F238E27FC236}">
                  <a16:creationId xmlns:a16="http://schemas.microsoft.com/office/drawing/2014/main" id="{684890F8-BFA8-4B69-B6C4-1A32732017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3552"/>
              <a:ext cx="528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Movement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______</a:t>
              </a:r>
            </a:p>
          </p:txBody>
        </p:sp>
        <p:sp>
          <p:nvSpPr>
            <p:cNvPr id="127065" name="TextBox 86">
              <a:extLst>
                <a:ext uri="{FF2B5EF4-FFF2-40B4-BE49-F238E27FC236}">
                  <a16:creationId xmlns:a16="http://schemas.microsoft.com/office/drawing/2014/main" id="{5E2B2112-A024-4101-B70E-B1921518E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3696"/>
              <a:ext cx="864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Protein synthesis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_______</a:t>
              </a:r>
            </a:p>
          </p:txBody>
        </p:sp>
        <p:sp>
          <p:nvSpPr>
            <p:cNvPr id="127066" name="Oval 88">
              <a:extLst>
                <a:ext uri="{FF2B5EF4-FFF2-40B4-BE49-F238E27FC236}">
                  <a16:creationId xmlns:a16="http://schemas.microsoft.com/office/drawing/2014/main" id="{4F5A0E9E-BFF4-4EAD-99E9-0DCC15D53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688"/>
              <a:ext cx="960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7067" name="Straight Connector 89">
              <a:extLst>
                <a:ext uri="{FF2B5EF4-FFF2-40B4-BE49-F238E27FC236}">
                  <a16:creationId xmlns:a16="http://schemas.microsoft.com/office/drawing/2014/main" id="{45F055E0-C52A-41A1-8055-2A9DD1DEF7FE}"/>
                </a:ext>
              </a:extLst>
            </p:cNvPr>
            <p:cNvCxnSpPr>
              <a:cxnSpLocks noChangeShapeType="1"/>
              <a:stCxn id="127066" idx="2"/>
              <a:endCxn id="127032" idx="6"/>
            </p:cNvCxnSpPr>
            <p:nvPr/>
          </p:nvCxnSpPr>
          <p:spPr bwMode="auto">
            <a:xfrm rot="10800000" flipV="1">
              <a:off x="2592" y="2808"/>
              <a:ext cx="672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068" name="TextBox 93">
              <a:extLst>
                <a:ext uri="{FF2B5EF4-FFF2-40B4-BE49-F238E27FC236}">
                  <a16:creationId xmlns:a16="http://schemas.microsoft.com/office/drawing/2014/main" id="{C215F620-5F04-4CC2-8CC4-1B92B1B3C4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2496"/>
              <a:ext cx="76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ATP production</a:t>
              </a:r>
            </a:p>
          </p:txBody>
        </p:sp>
        <p:sp>
          <p:nvSpPr>
            <p:cNvPr id="127069" name="TextBox 94">
              <a:extLst>
                <a:ext uri="{FF2B5EF4-FFF2-40B4-BE49-F238E27FC236}">
                  <a16:creationId xmlns:a16="http://schemas.microsoft.com/office/drawing/2014/main" id="{D79B4EAB-561E-41C2-AFF1-BD9F7D7ABA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3360"/>
              <a:ext cx="3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</a:t>
              </a:r>
            </a:p>
          </p:txBody>
        </p:sp>
        <p:sp>
          <p:nvSpPr>
            <p:cNvPr id="127070" name="Oval 102">
              <a:extLst>
                <a:ext uri="{FF2B5EF4-FFF2-40B4-BE49-F238E27FC236}">
                  <a16:creationId xmlns:a16="http://schemas.microsoft.com/office/drawing/2014/main" id="{5C4CDFCA-3174-492C-9F28-7D8CD5570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832"/>
              <a:ext cx="67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Plants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_____</a:t>
              </a:r>
            </a:p>
          </p:txBody>
        </p:sp>
        <p:sp>
          <p:nvSpPr>
            <p:cNvPr id="127071" name="Oval 103">
              <a:extLst>
                <a:ext uri="{FF2B5EF4-FFF2-40B4-BE49-F238E27FC236}">
                  <a16:creationId xmlns:a16="http://schemas.microsoft.com/office/drawing/2014/main" id="{5B9135E7-8D44-45A0-B74F-A847DEB4A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2832"/>
              <a:ext cx="67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Fungi  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____</a:t>
              </a:r>
            </a:p>
          </p:txBody>
        </p:sp>
        <p:cxnSp>
          <p:nvCxnSpPr>
            <p:cNvPr id="127072" name="Straight Connector 104">
              <a:extLst>
                <a:ext uri="{FF2B5EF4-FFF2-40B4-BE49-F238E27FC236}">
                  <a16:creationId xmlns:a16="http://schemas.microsoft.com/office/drawing/2014/main" id="{C23E2C00-846A-48BF-8BDB-B9A0D9AD4308}"/>
                </a:ext>
              </a:extLst>
            </p:cNvPr>
            <p:cNvCxnSpPr>
              <a:cxnSpLocks noChangeShapeType="1"/>
              <a:stCxn id="127070" idx="0"/>
              <a:endCxn id="127036" idx="4"/>
            </p:cNvCxnSpPr>
            <p:nvPr/>
          </p:nvCxnSpPr>
          <p:spPr bwMode="auto">
            <a:xfrm rot="5400000" flipH="1" flipV="1">
              <a:off x="456" y="2616"/>
              <a:ext cx="96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073" name="Straight Connector 107">
              <a:extLst>
                <a:ext uri="{FF2B5EF4-FFF2-40B4-BE49-F238E27FC236}">
                  <a16:creationId xmlns:a16="http://schemas.microsoft.com/office/drawing/2014/main" id="{A2238CF6-12BD-498C-8D9F-7D3DD5DBF1F1}"/>
                </a:ext>
              </a:extLst>
            </p:cNvPr>
            <p:cNvCxnSpPr>
              <a:cxnSpLocks noChangeShapeType="1"/>
              <a:stCxn id="127036" idx="4"/>
              <a:endCxn id="127071" idx="0"/>
            </p:cNvCxnSpPr>
            <p:nvPr/>
          </p:nvCxnSpPr>
          <p:spPr bwMode="auto">
            <a:xfrm rot="16200000" flipH="1">
              <a:off x="816" y="2592"/>
              <a:ext cx="96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074" name="Oval 113">
              <a:extLst>
                <a:ext uri="{FF2B5EF4-FFF2-40B4-BE49-F238E27FC236}">
                  <a16:creationId xmlns:a16="http://schemas.microsoft.com/office/drawing/2014/main" id="{FBA52D48-C316-4A98-8AFA-E0601EB7B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312"/>
              <a:ext cx="960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7075" name="Straight Connector 116">
              <a:extLst>
                <a:ext uri="{FF2B5EF4-FFF2-40B4-BE49-F238E27FC236}">
                  <a16:creationId xmlns:a16="http://schemas.microsoft.com/office/drawing/2014/main" id="{A95BAB9F-1B14-4EDF-A393-71FCEBDA4151}"/>
                </a:ext>
              </a:extLst>
            </p:cNvPr>
            <p:cNvCxnSpPr>
              <a:cxnSpLocks noChangeShapeType="1"/>
              <a:stCxn id="127074" idx="2"/>
              <a:endCxn id="127032" idx="6"/>
            </p:cNvCxnSpPr>
            <p:nvPr/>
          </p:nvCxnSpPr>
          <p:spPr bwMode="auto">
            <a:xfrm rot="10800000">
              <a:off x="2592" y="3072"/>
              <a:ext cx="672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076" name="TextBox 120">
              <a:extLst>
                <a:ext uri="{FF2B5EF4-FFF2-40B4-BE49-F238E27FC236}">
                  <a16:creationId xmlns:a16="http://schemas.microsoft.com/office/drawing/2014/main" id="{9BFF6E00-E48C-4171-B87E-9B4BA55C3B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120"/>
              <a:ext cx="9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Photosynthesis (plants)</a:t>
              </a:r>
            </a:p>
          </p:txBody>
        </p:sp>
        <p:sp>
          <p:nvSpPr>
            <p:cNvPr id="127077" name="TextBox 122">
              <a:extLst>
                <a:ext uri="{FF2B5EF4-FFF2-40B4-BE49-F238E27FC236}">
                  <a16:creationId xmlns:a16="http://schemas.microsoft.com/office/drawing/2014/main" id="{B09DEF45-46B2-4BAC-94E4-A073DF1152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" y="2784"/>
              <a:ext cx="3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</a:t>
              </a:r>
            </a:p>
          </p:txBody>
        </p:sp>
        <p:sp>
          <p:nvSpPr>
            <p:cNvPr id="127078" name="TextBox 123">
              <a:extLst>
                <a:ext uri="{FF2B5EF4-FFF2-40B4-BE49-F238E27FC236}">
                  <a16:creationId xmlns:a16="http://schemas.microsoft.com/office/drawing/2014/main" id="{D0ECE0D7-823E-4650-92FC-367AA885CD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2688"/>
              <a:ext cx="3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</a:t>
              </a:r>
            </a:p>
          </p:txBody>
        </p:sp>
        <p:sp>
          <p:nvSpPr>
            <p:cNvPr id="127079" name="Oval 135">
              <a:extLst>
                <a:ext uri="{FF2B5EF4-FFF2-40B4-BE49-F238E27FC236}">
                  <a16:creationId xmlns:a16="http://schemas.microsoft.com/office/drawing/2014/main" id="{C7A0DCA9-F1ED-4B87-B48A-CD4CF26B6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523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7080" name="TextBox 136">
              <a:extLst>
                <a:ext uri="{FF2B5EF4-FFF2-40B4-BE49-F238E27FC236}">
                  <a16:creationId xmlns:a16="http://schemas.microsoft.com/office/drawing/2014/main" id="{69AB0A2F-0D1A-4763-9542-730D7CB5AE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5280"/>
              <a:ext cx="81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Digestive enzymes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_______</a:t>
              </a:r>
            </a:p>
          </p:txBody>
        </p:sp>
        <p:cxnSp>
          <p:nvCxnSpPr>
            <p:cNvPr id="127081" name="Straight Connector 137">
              <a:extLst>
                <a:ext uri="{FF2B5EF4-FFF2-40B4-BE49-F238E27FC236}">
                  <a16:creationId xmlns:a16="http://schemas.microsoft.com/office/drawing/2014/main" id="{143E2CE2-7E84-42BB-B368-003D6BB78243}"/>
                </a:ext>
              </a:extLst>
            </p:cNvPr>
            <p:cNvCxnSpPr>
              <a:cxnSpLocks noChangeShapeType="1"/>
              <a:stCxn id="127079" idx="0"/>
              <a:endCxn id="127038" idx="5"/>
            </p:cNvCxnSpPr>
            <p:nvPr/>
          </p:nvCxnSpPr>
          <p:spPr bwMode="auto">
            <a:xfrm rot="16200000" flipV="1">
              <a:off x="2518" y="4965"/>
              <a:ext cx="104" cy="42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>
            <a:extLst>
              <a:ext uri="{FF2B5EF4-FFF2-40B4-BE49-F238E27FC236}">
                <a16:creationId xmlns:a16="http://schemas.microsoft.com/office/drawing/2014/main" id="{AE2D3ED8-9E1F-4047-A48E-BF02AFB3DE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228600"/>
            <a:ext cx="2667000" cy="1600200"/>
          </a:xfrm>
        </p:spPr>
        <p:txBody>
          <a:bodyPr/>
          <a:lstStyle/>
          <a:p>
            <a:r>
              <a:rPr lang="en-US" altLang="en-US"/>
              <a:t>Eukaryotic Cells Key</a:t>
            </a:r>
          </a:p>
        </p:txBody>
      </p:sp>
      <p:grpSp>
        <p:nvGrpSpPr>
          <p:cNvPr id="128105" name="Group 105">
            <a:extLst>
              <a:ext uri="{FF2B5EF4-FFF2-40B4-BE49-F238E27FC236}">
                <a16:creationId xmlns:a16="http://schemas.microsoft.com/office/drawing/2014/main" id="{8A1107DE-ED0D-48FF-8501-2BB1FE1DC53D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533400"/>
            <a:ext cx="6858000" cy="6096000"/>
            <a:chOff x="0" y="1776"/>
            <a:chExt cx="4320" cy="3840"/>
          </a:xfrm>
        </p:grpSpPr>
        <p:sp>
          <p:nvSpPr>
            <p:cNvPr id="128106" name="Oval 3">
              <a:extLst>
                <a:ext uri="{FF2B5EF4-FFF2-40B4-BE49-F238E27FC236}">
                  <a16:creationId xmlns:a16="http://schemas.microsoft.com/office/drawing/2014/main" id="{25895A2D-E5D2-489D-B695-AA46872FA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07" name="Oval 4">
              <a:extLst>
                <a:ext uri="{FF2B5EF4-FFF2-40B4-BE49-F238E27FC236}">
                  <a16:creationId xmlns:a16="http://schemas.microsoft.com/office/drawing/2014/main" id="{D63FFCE3-7453-4DA2-B771-CD54A6D8A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08" name="Oval 5">
              <a:extLst>
                <a:ext uri="{FF2B5EF4-FFF2-40B4-BE49-F238E27FC236}">
                  <a16:creationId xmlns:a16="http://schemas.microsoft.com/office/drawing/2014/main" id="{82BAB0A0-8063-46CA-AEA4-769BF5FFD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09" name="Oval 6">
              <a:extLst>
                <a:ext uri="{FF2B5EF4-FFF2-40B4-BE49-F238E27FC236}">
                  <a16:creationId xmlns:a16="http://schemas.microsoft.com/office/drawing/2014/main" id="{D7793C79-01FB-4CA1-8C42-6D0CF2AF6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10" name="Oval 7">
              <a:extLst>
                <a:ext uri="{FF2B5EF4-FFF2-40B4-BE49-F238E27FC236}">
                  <a16:creationId xmlns:a16="http://schemas.microsoft.com/office/drawing/2014/main" id="{9BD06C8D-EE92-4DFB-95FC-A33045B49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35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11" name="Oval 8">
              <a:extLst>
                <a:ext uri="{FF2B5EF4-FFF2-40B4-BE49-F238E27FC236}">
                  <a16:creationId xmlns:a16="http://schemas.microsoft.com/office/drawing/2014/main" id="{1C283F07-1C9F-4F2C-83E0-05341D121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74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12" name="Oval 9">
              <a:extLst>
                <a:ext uri="{FF2B5EF4-FFF2-40B4-BE49-F238E27FC236}">
                  <a16:creationId xmlns:a16="http://schemas.microsoft.com/office/drawing/2014/main" id="{43CA3081-6B2E-4F9A-BAEA-BB6030F09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470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13" name="Oval 10">
              <a:extLst>
                <a:ext uri="{FF2B5EF4-FFF2-40B4-BE49-F238E27FC236}">
                  <a16:creationId xmlns:a16="http://schemas.microsoft.com/office/drawing/2014/main" id="{2AF8DCCF-89C8-47D4-9FA1-FD6A96DA5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456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14" name="Oval 11">
              <a:extLst>
                <a:ext uri="{FF2B5EF4-FFF2-40B4-BE49-F238E27FC236}">
                  <a16:creationId xmlns:a16="http://schemas.microsoft.com/office/drawing/2014/main" id="{CFF14FA2-D183-4CCF-BCA5-67F104ADE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499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115" name="Straight Connector 13">
              <a:extLst>
                <a:ext uri="{FF2B5EF4-FFF2-40B4-BE49-F238E27FC236}">
                  <a16:creationId xmlns:a16="http://schemas.microsoft.com/office/drawing/2014/main" id="{524445D2-623E-467B-8F78-581C3398A7F0}"/>
                </a:ext>
              </a:extLst>
            </p:cNvPr>
            <p:cNvCxnSpPr>
              <a:cxnSpLocks noChangeShapeType="1"/>
              <a:stCxn id="128107" idx="4"/>
              <a:endCxn id="128106" idx="0"/>
            </p:cNvCxnSpPr>
            <p:nvPr/>
          </p:nvCxnSpPr>
          <p:spPr bwMode="auto">
            <a:xfrm rot="16200000" flipH="1">
              <a:off x="1416" y="2184"/>
              <a:ext cx="720" cy="6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16" name="Straight Connector 14">
              <a:extLst>
                <a:ext uri="{FF2B5EF4-FFF2-40B4-BE49-F238E27FC236}">
                  <a16:creationId xmlns:a16="http://schemas.microsoft.com/office/drawing/2014/main" id="{85991B73-6418-4038-92B3-AD4D183B5292}"/>
                </a:ext>
              </a:extLst>
            </p:cNvPr>
            <p:cNvCxnSpPr>
              <a:cxnSpLocks noChangeShapeType="1"/>
              <a:stCxn id="128106" idx="0"/>
              <a:endCxn id="128108" idx="4"/>
            </p:cNvCxnSpPr>
            <p:nvPr/>
          </p:nvCxnSpPr>
          <p:spPr bwMode="auto">
            <a:xfrm rot="5400000" flipH="1" flipV="1">
              <a:off x="1968" y="2304"/>
              <a:ext cx="720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17" name="Straight Connector 17">
              <a:extLst>
                <a:ext uri="{FF2B5EF4-FFF2-40B4-BE49-F238E27FC236}">
                  <a16:creationId xmlns:a16="http://schemas.microsoft.com/office/drawing/2014/main" id="{D9AFEAF5-D0CD-4B7A-AB23-650E61EE236D}"/>
                </a:ext>
              </a:extLst>
            </p:cNvPr>
            <p:cNvCxnSpPr>
              <a:cxnSpLocks noChangeShapeType="1"/>
              <a:stCxn id="128106" idx="0"/>
              <a:endCxn id="128109" idx="4"/>
            </p:cNvCxnSpPr>
            <p:nvPr/>
          </p:nvCxnSpPr>
          <p:spPr bwMode="auto">
            <a:xfrm rot="5400000" flipH="1" flipV="1">
              <a:off x="2472" y="1800"/>
              <a:ext cx="720" cy="14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18" name="Straight Connector 20">
              <a:extLst>
                <a:ext uri="{FF2B5EF4-FFF2-40B4-BE49-F238E27FC236}">
                  <a16:creationId xmlns:a16="http://schemas.microsoft.com/office/drawing/2014/main" id="{8B9BBE65-ED6E-4A23-B029-846D31F8D09F}"/>
                </a:ext>
              </a:extLst>
            </p:cNvPr>
            <p:cNvCxnSpPr>
              <a:cxnSpLocks noChangeShapeType="1"/>
              <a:stCxn id="128106" idx="2"/>
              <a:endCxn id="128110" idx="6"/>
            </p:cNvCxnSpPr>
            <p:nvPr/>
          </p:nvCxnSpPr>
          <p:spPr bwMode="auto">
            <a:xfrm rot="10800000">
              <a:off x="1152" y="2544"/>
              <a:ext cx="480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19" name="Straight Connector 23">
              <a:extLst>
                <a:ext uri="{FF2B5EF4-FFF2-40B4-BE49-F238E27FC236}">
                  <a16:creationId xmlns:a16="http://schemas.microsoft.com/office/drawing/2014/main" id="{E07DFA76-0530-4409-AE2F-DD9D46818697}"/>
                </a:ext>
              </a:extLst>
            </p:cNvPr>
            <p:cNvCxnSpPr>
              <a:cxnSpLocks noChangeShapeType="1"/>
              <a:stCxn id="128106" idx="4"/>
              <a:endCxn id="128111" idx="0"/>
            </p:cNvCxnSpPr>
            <p:nvPr/>
          </p:nvCxnSpPr>
          <p:spPr bwMode="auto">
            <a:xfrm rot="16200000" flipH="1">
              <a:off x="2664" y="2712"/>
              <a:ext cx="480" cy="15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20" name="Straight Connector 26">
              <a:extLst>
                <a:ext uri="{FF2B5EF4-FFF2-40B4-BE49-F238E27FC236}">
                  <a16:creationId xmlns:a16="http://schemas.microsoft.com/office/drawing/2014/main" id="{A18FC49A-2DB0-4605-BB61-72BB48DBC590}"/>
                </a:ext>
              </a:extLst>
            </p:cNvPr>
            <p:cNvCxnSpPr>
              <a:cxnSpLocks noChangeShapeType="1"/>
              <a:stCxn id="128111" idx="4"/>
              <a:endCxn id="128112" idx="0"/>
            </p:cNvCxnSpPr>
            <p:nvPr/>
          </p:nvCxnSpPr>
          <p:spPr bwMode="auto">
            <a:xfrm rot="5400000">
              <a:off x="2712" y="3720"/>
              <a:ext cx="576" cy="13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21" name="Straight Connector 29">
              <a:extLst>
                <a:ext uri="{FF2B5EF4-FFF2-40B4-BE49-F238E27FC236}">
                  <a16:creationId xmlns:a16="http://schemas.microsoft.com/office/drawing/2014/main" id="{0C5838B6-AEB5-49D0-9B8B-8502A52B4948}"/>
                </a:ext>
              </a:extLst>
            </p:cNvPr>
            <p:cNvCxnSpPr>
              <a:cxnSpLocks noChangeShapeType="1"/>
              <a:stCxn id="128111" idx="4"/>
              <a:endCxn id="128113" idx="0"/>
            </p:cNvCxnSpPr>
            <p:nvPr/>
          </p:nvCxnSpPr>
          <p:spPr bwMode="auto">
            <a:xfrm rot="5400000">
              <a:off x="3264" y="4128"/>
              <a:ext cx="432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22" name="Straight Connector 32">
              <a:extLst>
                <a:ext uri="{FF2B5EF4-FFF2-40B4-BE49-F238E27FC236}">
                  <a16:creationId xmlns:a16="http://schemas.microsoft.com/office/drawing/2014/main" id="{AE7E0A81-9A10-4704-B7FB-DCF88B096A7D}"/>
                </a:ext>
              </a:extLst>
            </p:cNvPr>
            <p:cNvCxnSpPr>
              <a:cxnSpLocks noChangeShapeType="1"/>
              <a:stCxn id="128114" idx="0"/>
              <a:endCxn id="128111" idx="4"/>
            </p:cNvCxnSpPr>
            <p:nvPr/>
          </p:nvCxnSpPr>
          <p:spPr bwMode="auto">
            <a:xfrm rot="16200000" flipV="1">
              <a:off x="3336" y="4488"/>
              <a:ext cx="864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123" name="TextBox 48">
              <a:extLst>
                <a:ext uri="{FF2B5EF4-FFF2-40B4-BE49-F238E27FC236}">
                  <a16:creationId xmlns:a16="http://schemas.microsoft.com/office/drawing/2014/main" id="{119E90C3-56B6-4D3B-97E8-4736474058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928"/>
              <a:ext cx="76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Eukaryotic cells</a:t>
              </a:r>
            </a:p>
          </p:txBody>
        </p:sp>
        <p:sp>
          <p:nvSpPr>
            <p:cNvPr id="128124" name="TextBox 49">
              <a:extLst>
                <a:ext uri="{FF2B5EF4-FFF2-40B4-BE49-F238E27FC236}">
                  <a16:creationId xmlns:a16="http://schemas.microsoft.com/office/drawing/2014/main" id="{BD6718BC-6D40-4D1D-BFA0-41A0F0FE78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824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Dark spot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8125" name="TextBox 50">
              <a:extLst>
                <a:ext uri="{FF2B5EF4-FFF2-40B4-BE49-F238E27FC236}">
                  <a16:creationId xmlns:a16="http://schemas.microsoft.com/office/drawing/2014/main" id="{7C80C5C4-13B2-4186-90EF-5146F2697A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1824"/>
              <a:ext cx="816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Double membrane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126" name="TextBox 51">
              <a:extLst>
                <a:ext uri="{FF2B5EF4-FFF2-40B4-BE49-F238E27FC236}">
                  <a16:creationId xmlns:a16="http://schemas.microsoft.com/office/drawing/2014/main" id="{54283D53-6BB6-451D-9E7F-B52AF3BE7B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82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Genetic material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28127" name="TextBox 52">
              <a:extLst>
                <a:ext uri="{FF2B5EF4-FFF2-40B4-BE49-F238E27FC236}">
                  <a16:creationId xmlns:a16="http://schemas.microsoft.com/office/drawing/2014/main" id="{21D89DFF-BD92-412A-B954-1D7D5BAD68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448"/>
              <a:ext cx="62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walls</a:t>
              </a:r>
            </a:p>
          </p:txBody>
        </p:sp>
        <p:sp>
          <p:nvSpPr>
            <p:cNvPr id="128128" name="TextBox 53">
              <a:extLst>
                <a:ext uri="{FF2B5EF4-FFF2-40B4-BE49-F238E27FC236}">
                  <a16:creationId xmlns:a16="http://schemas.microsoft.com/office/drawing/2014/main" id="{24883ADE-7A26-4149-9AF8-0AF607985E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4752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Camilo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8129" name="TextBox 54">
              <a:extLst>
                <a:ext uri="{FF2B5EF4-FFF2-40B4-BE49-F238E27FC236}">
                  <a16:creationId xmlns:a16="http://schemas.microsoft.com/office/drawing/2014/main" id="{8326924B-37AD-4F63-82DD-586777895D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3792"/>
              <a:ext cx="81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Endomembrane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system</a:t>
              </a:r>
            </a:p>
          </p:txBody>
        </p:sp>
        <p:sp>
          <p:nvSpPr>
            <p:cNvPr id="128130" name="TextBox 55">
              <a:extLst>
                <a:ext uri="{FF2B5EF4-FFF2-40B4-BE49-F238E27FC236}">
                  <a16:creationId xmlns:a16="http://schemas.microsoft.com/office/drawing/2014/main" id="{4E8AD123-ECC4-4E68-8100-DE5A1BB46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4560"/>
              <a:ext cx="816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No ribosomes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  <a:p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131" name="TextBox 56">
              <a:extLst>
                <a:ext uri="{FF2B5EF4-FFF2-40B4-BE49-F238E27FC236}">
                  <a16:creationId xmlns:a16="http://schemas.microsoft.com/office/drawing/2014/main" id="{A52761BE-A2E5-411D-A3EA-82DD8CFE43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5040"/>
              <a:ext cx="6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Ribosomes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128132" name="TextBox 57">
              <a:extLst>
                <a:ext uri="{FF2B5EF4-FFF2-40B4-BE49-F238E27FC236}">
                  <a16:creationId xmlns:a16="http://schemas.microsoft.com/office/drawing/2014/main" id="{095C4FD9-0F82-42D9-A25A-756A13A080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256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Nucleus</a:t>
              </a:r>
            </a:p>
          </p:txBody>
        </p:sp>
        <p:sp>
          <p:nvSpPr>
            <p:cNvPr id="128133" name="Oval 75">
              <a:extLst>
                <a:ext uri="{FF2B5EF4-FFF2-40B4-BE49-F238E27FC236}">
                  <a16:creationId xmlns:a16="http://schemas.microsoft.com/office/drawing/2014/main" id="{411ACB7B-C1FE-4F0B-B105-4A86A1699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350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34" name="Oval 76">
              <a:extLst>
                <a:ext uri="{FF2B5EF4-FFF2-40B4-BE49-F238E27FC236}">
                  <a16:creationId xmlns:a16="http://schemas.microsoft.com/office/drawing/2014/main" id="{E93F4647-5E82-48DB-BFD8-E2604229A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648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135" name="Straight Connector 77">
              <a:extLst>
                <a:ext uri="{FF2B5EF4-FFF2-40B4-BE49-F238E27FC236}">
                  <a16:creationId xmlns:a16="http://schemas.microsoft.com/office/drawing/2014/main" id="{E0D43BA2-F2B3-4A88-848E-F90F0FE0908B}"/>
                </a:ext>
              </a:extLst>
            </p:cNvPr>
            <p:cNvCxnSpPr>
              <a:cxnSpLocks noChangeShapeType="1"/>
              <a:stCxn id="128106" idx="4"/>
              <a:endCxn id="128134" idx="0"/>
            </p:cNvCxnSpPr>
            <p:nvPr/>
          </p:nvCxnSpPr>
          <p:spPr bwMode="auto">
            <a:xfrm rot="16200000" flipH="1">
              <a:off x="2112" y="3264"/>
              <a:ext cx="384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36" name="Straight Connector 80">
              <a:extLst>
                <a:ext uri="{FF2B5EF4-FFF2-40B4-BE49-F238E27FC236}">
                  <a16:creationId xmlns:a16="http://schemas.microsoft.com/office/drawing/2014/main" id="{DACA71CA-4C31-4B44-A491-4AF84B67B92E}"/>
                </a:ext>
              </a:extLst>
            </p:cNvPr>
            <p:cNvCxnSpPr>
              <a:cxnSpLocks noChangeShapeType="1"/>
              <a:stCxn id="128106" idx="4"/>
              <a:endCxn id="128133" idx="6"/>
            </p:cNvCxnSpPr>
            <p:nvPr/>
          </p:nvCxnSpPr>
          <p:spPr bwMode="auto">
            <a:xfrm rot="5400000">
              <a:off x="1368" y="2952"/>
              <a:ext cx="432" cy="10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137" name="TextBox 85">
              <a:extLst>
                <a:ext uri="{FF2B5EF4-FFF2-40B4-BE49-F238E27FC236}">
                  <a16:creationId xmlns:a16="http://schemas.microsoft.com/office/drawing/2014/main" id="{11077A78-0C64-401A-888E-ADD6460F8D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3552"/>
              <a:ext cx="528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Movement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128138" name="TextBox 86">
              <a:extLst>
                <a:ext uri="{FF2B5EF4-FFF2-40B4-BE49-F238E27FC236}">
                  <a16:creationId xmlns:a16="http://schemas.microsoft.com/office/drawing/2014/main" id="{BCF22892-558A-4779-8AA7-98585F2F23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3696"/>
              <a:ext cx="864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Protein synthesis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8139" name="Oval 88">
              <a:extLst>
                <a:ext uri="{FF2B5EF4-FFF2-40B4-BE49-F238E27FC236}">
                  <a16:creationId xmlns:a16="http://schemas.microsoft.com/office/drawing/2014/main" id="{64CA7B95-86D3-4B9C-A0B9-B4F882957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688"/>
              <a:ext cx="960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140" name="Straight Connector 89">
              <a:extLst>
                <a:ext uri="{FF2B5EF4-FFF2-40B4-BE49-F238E27FC236}">
                  <a16:creationId xmlns:a16="http://schemas.microsoft.com/office/drawing/2014/main" id="{88F1E567-D56F-4698-9C1E-9034B15E7F78}"/>
                </a:ext>
              </a:extLst>
            </p:cNvPr>
            <p:cNvCxnSpPr>
              <a:cxnSpLocks noChangeShapeType="1"/>
              <a:stCxn id="128139" idx="2"/>
              <a:endCxn id="128106" idx="6"/>
            </p:cNvCxnSpPr>
            <p:nvPr/>
          </p:nvCxnSpPr>
          <p:spPr bwMode="auto">
            <a:xfrm rot="10800000" flipV="1">
              <a:off x="2592" y="2808"/>
              <a:ext cx="672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141" name="TextBox 93">
              <a:extLst>
                <a:ext uri="{FF2B5EF4-FFF2-40B4-BE49-F238E27FC236}">
                  <a16:creationId xmlns:a16="http://schemas.microsoft.com/office/drawing/2014/main" id="{93FC0F19-CF07-447A-AC37-6C0C83297A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2496"/>
              <a:ext cx="76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ATP production</a:t>
              </a:r>
            </a:p>
          </p:txBody>
        </p:sp>
        <p:sp>
          <p:nvSpPr>
            <p:cNvPr id="128142" name="TextBox 94">
              <a:extLst>
                <a:ext uri="{FF2B5EF4-FFF2-40B4-BE49-F238E27FC236}">
                  <a16:creationId xmlns:a16="http://schemas.microsoft.com/office/drawing/2014/main" id="{07AF386A-6C0F-4F17-BCAD-AA62523E0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3360"/>
              <a:ext cx="3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28143" name="Oval 102">
              <a:extLst>
                <a:ext uri="{FF2B5EF4-FFF2-40B4-BE49-F238E27FC236}">
                  <a16:creationId xmlns:a16="http://schemas.microsoft.com/office/drawing/2014/main" id="{1F68C0EC-4385-4945-AB92-2842271E8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832"/>
              <a:ext cx="67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Plants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28144" name="Oval 103">
              <a:extLst>
                <a:ext uri="{FF2B5EF4-FFF2-40B4-BE49-F238E27FC236}">
                  <a16:creationId xmlns:a16="http://schemas.microsoft.com/office/drawing/2014/main" id="{D832709C-B005-425A-AD11-660B28C94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2832"/>
              <a:ext cx="67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Fungi  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cxnSp>
          <p:nvCxnSpPr>
            <p:cNvPr id="128145" name="Straight Connector 104">
              <a:extLst>
                <a:ext uri="{FF2B5EF4-FFF2-40B4-BE49-F238E27FC236}">
                  <a16:creationId xmlns:a16="http://schemas.microsoft.com/office/drawing/2014/main" id="{6925CD1F-0864-4CCC-90B9-ABC1FF9D587E}"/>
                </a:ext>
              </a:extLst>
            </p:cNvPr>
            <p:cNvCxnSpPr>
              <a:cxnSpLocks noChangeShapeType="1"/>
              <a:stCxn id="128143" idx="0"/>
              <a:endCxn id="128110" idx="4"/>
            </p:cNvCxnSpPr>
            <p:nvPr/>
          </p:nvCxnSpPr>
          <p:spPr bwMode="auto">
            <a:xfrm rot="5400000" flipH="1" flipV="1">
              <a:off x="456" y="2616"/>
              <a:ext cx="96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146" name="Straight Connector 107">
              <a:extLst>
                <a:ext uri="{FF2B5EF4-FFF2-40B4-BE49-F238E27FC236}">
                  <a16:creationId xmlns:a16="http://schemas.microsoft.com/office/drawing/2014/main" id="{E83D6DE0-237D-4E9B-8164-91C174B7773D}"/>
                </a:ext>
              </a:extLst>
            </p:cNvPr>
            <p:cNvCxnSpPr>
              <a:cxnSpLocks noChangeShapeType="1"/>
              <a:stCxn id="128110" idx="4"/>
              <a:endCxn id="128144" idx="0"/>
            </p:cNvCxnSpPr>
            <p:nvPr/>
          </p:nvCxnSpPr>
          <p:spPr bwMode="auto">
            <a:xfrm rot="16200000" flipH="1">
              <a:off x="816" y="2592"/>
              <a:ext cx="96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147" name="Oval 113">
              <a:extLst>
                <a:ext uri="{FF2B5EF4-FFF2-40B4-BE49-F238E27FC236}">
                  <a16:creationId xmlns:a16="http://schemas.microsoft.com/office/drawing/2014/main" id="{81108ECD-7897-4A88-8D47-C5E5A773A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312"/>
              <a:ext cx="960" cy="24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148" name="Straight Connector 116">
              <a:extLst>
                <a:ext uri="{FF2B5EF4-FFF2-40B4-BE49-F238E27FC236}">
                  <a16:creationId xmlns:a16="http://schemas.microsoft.com/office/drawing/2014/main" id="{4E5BB1C6-6F63-4B6F-B68F-31C03FA13F20}"/>
                </a:ext>
              </a:extLst>
            </p:cNvPr>
            <p:cNvCxnSpPr>
              <a:cxnSpLocks noChangeShapeType="1"/>
              <a:stCxn id="128147" idx="2"/>
              <a:endCxn id="128106" idx="6"/>
            </p:cNvCxnSpPr>
            <p:nvPr/>
          </p:nvCxnSpPr>
          <p:spPr bwMode="auto">
            <a:xfrm rot="10800000">
              <a:off x="2592" y="3072"/>
              <a:ext cx="672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149" name="TextBox 120">
              <a:extLst>
                <a:ext uri="{FF2B5EF4-FFF2-40B4-BE49-F238E27FC236}">
                  <a16:creationId xmlns:a16="http://schemas.microsoft.com/office/drawing/2014/main" id="{022C04B0-D486-48DE-942D-CCC694A374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120"/>
              <a:ext cx="9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Photosynthesis (plants)</a:t>
              </a:r>
            </a:p>
          </p:txBody>
        </p:sp>
        <p:sp>
          <p:nvSpPr>
            <p:cNvPr id="128150" name="TextBox 122">
              <a:extLst>
                <a:ext uri="{FF2B5EF4-FFF2-40B4-BE49-F238E27FC236}">
                  <a16:creationId xmlns:a16="http://schemas.microsoft.com/office/drawing/2014/main" id="{0440BD24-753F-4227-9B1D-DDF79A812A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" y="2784"/>
              <a:ext cx="3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</a:t>
              </a:r>
            </a:p>
          </p:txBody>
        </p:sp>
        <p:sp>
          <p:nvSpPr>
            <p:cNvPr id="128151" name="TextBox 123">
              <a:extLst>
                <a:ext uri="{FF2B5EF4-FFF2-40B4-BE49-F238E27FC236}">
                  <a16:creationId xmlns:a16="http://schemas.microsoft.com/office/drawing/2014/main" id="{7B583A1A-632C-4F08-B01B-F0FEF011AD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2688"/>
              <a:ext cx="38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128152" name="Oval 135">
              <a:extLst>
                <a:ext uri="{FF2B5EF4-FFF2-40B4-BE49-F238E27FC236}">
                  <a16:creationId xmlns:a16="http://schemas.microsoft.com/office/drawing/2014/main" id="{C51E6DF4-6C35-4A01-9CC0-A4D0C0DEC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523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153" name="TextBox 136">
              <a:extLst>
                <a:ext uri="{FF2B5EF4-FFF2-40B4-BE49-F238E27FC236}">
                  <a16:creationId xmlns:a16="http://schemas.microsoft.com/office/drawing/2014/main" id="{BC8D4A36-A4C0-4B50-A1C8-5D3955A9A8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5280"/>
              <a:ext cx="81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Digestive enzymes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cxnSp>
          <p:nvCxnSpPr>
            <p:cNvPr id="128154" name="Straight Connector 137">
              <a:extLst>
                <a:ext uri="{FF2B5EF4-FFF2-40B4-BE49-F238E27FC236}">
                  <a16:creationId xmlns:a16="http://schemas.microsoft.com/office/drawing/2014/main" id="{EA4A437C-1F27-432A-BDC0-116529D32467}"/>
                </a:ext>
              </a:extLst>
            </p:cNvPr>
            <p:cNvCxnSpPr>
              <a:cxnSpLocks noChangeShapeType="1"/>
              <a:stCxn id="128152" idx="0"/>
              <a:endCxn id="128112" idx="5"/>
            </p:cNvCxnSpPr>
            <p:nvPr/>
          </p:nvCxnSpPr>
          <p:spPr bwMode="auto">
            <a:xfrm rot="16200000" flipV="1">
              <a:off x="2614" y="5061"/>
              <a:ext cx="200" cy="14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8155" name="TextBox 99">
            <a:extLst>
              <a:ext uri="{FF2B5EF4-FFF2-40B4-BE49-F238E27FC236}">
                <a16:creationId xmlns:a16="http://schemas.microsoft.com/office/drawing/2014/main" id="{A0D5247A-980E-40B1-B0C5-C881DA4BA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002088"/>
            <a:ext cx="4165600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Cellulose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Chitin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Nucleolus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Chloroplast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Ribosome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Golgi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Nuclear envelope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Mitochondria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Chromosome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Smooth ER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Flagellum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Lysosomes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Rough ER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2&quot; unique_id=&quot;10414&quot;&gt;&lt;object type=&quot;3&quot; unique_id=&quot;10415&quot;&gt;&lt;property id=&quot;20148&quot; value=&quot;5&quot;/&gt;&lt;property id=&quot;20300&quot; value=&quot;Slide 1&quot;/&gt;&lt;property id=&quot;20307&quot; value=&quot;256&quot;/&gt;&lt;/object&gt;&lt;object type=&quot;3&quot; unique_id=&quot;10416&quot;&gt;&lt;property id=&quot;20148&quot; value=&quot;5&quot;/&gt;&lt;property id=&quot;20300&quot; value=&quot;Slide 2 - &amp;quot;Assessment&amp;quot;&quot;/&gt;&lt;property id=&quot;20307&quot; value=&quot;258&quot;/&gt;&lt;/object&gt;&lt;object type=&quot;3&quot; unique_id=&quot;10417&quot;&gt;&lt;property id=&quot;20148&quot; value=&quot;5&quot;/&gt;&lt;property id=&quot;20300&quot; value=&quot;Slide 3 - &amp;quot;Properties&amp;quot;&quot;/&gt;&lt;property id=&quot;20307&quot; value=&quot;259&quot;/&gt;&lt;/object&gt;&lt;object type=&quot;3&quot; unique_id=&quot;10418&quot;&gt;&lt;property id=&quot;20148&quot; value=&quot;5&quot;/&gt;&lt;property id=&quot;20300&quot; value=&quot;Slide 4 - &amp;quot;Eukaryotic&amp;#x0D;&amp;#x0A; Cells&amp;quot;&quot;/&gt;&lt;property id=&quot;20307&quot; value=&quot;260&quot;/&gt;&lt;/object&gt;&lt;object type=&quot;3&quot; unique_id=&quot;10419&quot;&gt;&lt;property id=&quot;20148&quot; value=&quot;5&quot;/&gt;&lt;property id=&quot;20300&quot; value=&quot;Slide 5 - &amp;quot;Eukaryotic Cells Key&amp;quot;&quot;/&gt;&lt;property id=&quot;20307&quot; value=&quot;261&quot;/&gt;&lt;/object&gt;&lt;/object&gt;&lt;object type=&quot;8&quot; unique_id=&quot;1042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 design template">
  <a:themeElements>
    <a:clrScheme name="Axis design template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Axis design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Axis design template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design template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design template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 design template</Template>
  <TotalTime>52</TotalTime>
  <Words>230</Words>
  <Application>Microsoft Office PowerPoint</Application>
  <PresentationFormat>On-screen Show (4:3)</PresentationFormat>
  <Paragraphs>103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Times New Roman</vt:lpstr>
      <vt:lpstr>Wingdings</vt:lpstr>
      <vt:lpstr>ヒラギノ角ゴ Pro W3</vt:lpstr>
      <vt:lpstr>Symbol</vt:lpstr>
      <vt:lpstr>Tahoma</vt:lpstr>
      <vt:lpstr>Courier New</vt:lpstr>
      <vt:lpstr>Axis design template</vt:lpstr>
      <vt:lpstr>1_MHSGITemplate</vt:lpstr>
      <vt:lpstr>PowerPoint Presentation</vt:lpstr>
      <vt:lpstr>Assessment</vt:lpstr>
      <vt:lpstr>Properties</vt:lpstr>
      <vt:lpstr>Eukaryotic  Cells</vt:lpstr>
      <vt:lpstr>Eukaryotic Cells Key</vt:lpstr>
    </vt:vector>
  </TitlesOfParts>
  <Manager/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The McGraw-Hill Companies</dc:creator>
  <cp:keywords/>
  <dc:description/>
  <cp:lastModifiedBy>Sievers, Elizabeth</cp:lastModifiedBy>
  <cp:revision>6</cp:revision>
  <cp:lastPrinted>1601-01-01T00:00:00Z</cp:lastPrinted>
  <dcterms:created xsi:type="dcterms:W3CDTF">2010-04-16T18:49:41Z</dcterms:created>
  <dcterms:modified xsi:type="dcterms:W3CDTF">2019-04-25T20:34:41Z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TC102037551033</vt:lpwstr>
  </property>
</Properties>
</file>