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90" r:id="rId2"/>
  </p:sldMasterIdLst>
  <p:notesMasterIdLst>
    <p:notesMasterId r:id="rId8"/>
  </p:notesMasterIdLst>
  <p:sldIdLst>
    <p:sldId id="317" r:id="rId3"/>
    <p:sldId id="334" r:id="rId4"/>
    <p:sldId id="330" r:id="rId5"/>
    <p:sldId id="336" r:id="rId6"/>
    <p:sldId id="337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DD2F2D9C-4732-4797-A490-C584D2024F1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BB2D7A77-0B89-40A2-A5AD-19DCD7FC859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90D0A3AC-0484-4C57-89C5-07B3597B670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469AE72F-3D93-4BC5-A5F7-AA659B77C67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C597636C-7DA7-41A4-800A-232D228C2FB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98840A5A-2EAE-495F-B302-E9A309D7C0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342889C-48F8-4D48-9538-DB4D419585E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11DA519A-5338-4396-BE2D-EEFE1FF8D51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407AEC1-74F4-49AF-B37C-D22EEEEAE414}" type="slidenum">
              <a:rPr lang="en-US" altLang="en-US" sz="1200"/>
              <a:pPr eaLnBrk="1" hangingPunct="1"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9DA08B14-96E6-4347-846F-292B8B0E6A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3C2FA3C9-4697-4F0C-92A9-01359A08F8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2587FE9-3DD1-4CB3-AD69-F844BCFC43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1FE36D3-214D-4B4C-B4A8-45CC7D4B6F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C267E57-B63D-4C30-B725-7FE86AE343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CC6398-C414-4906-8FD7-AEBF2D9FA7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870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53BF3FD-2D36-4211-86E1-38A163CC98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89CEFF4-3EAC-4F44-A9B3-3402669DC2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D51CA0AF-808A-43A9-98A4-E10E9E708C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DD2AA2-72DB-4E1E-9FF3-6AA56D4B16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2785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94D4A-6E18-4020-A2F8-6A330CF91C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F15FEC-021B-4844-B628-8633947A0F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5830787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6B2F-38EF-4486-BFF4-2C44F4B57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3DB1D-2EF1-452F-841A-C4F5F42FB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7848253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AE346-EA2E-4128-8540-6BB4B6D3C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281AF3-01B7-4406-AE91-DA26717388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92289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AFB17-644E-4FA2-92AE-94F62FE54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D4142-FACA-4387-B518-95CA5D9111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00CBAA-A257-4389-8732-CD0732653D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000232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0A975-DBB2-482C-9942-57CE3758B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29CE82-6D4B-4732-A216-80CD87DC2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B80B59-1531-4131-8635-F77E5C69A9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4FC623-71C9-4865-805C-DB3544AA10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D66F4A-532B-4A3D-90E8-8C368D7C8E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008974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66C7F-600F-489A-939B-05078CD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181604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617079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4F6A6-DA1C-4479-95B0-DD15378CB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CADC26-1399-447E-8DB0-B306C3F2D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87F847-1B3F-4883-B487-63FBB5DC52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558338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F53C3-CB5E-42C0-8674-F8C1866C8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AA4801-2201-495A-A49A-1D99A80687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120C98-D150-4CE6-9A7C-9D6DED734C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044937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AA1A795-F084-4BBA-BBE4-48B4FEDDF1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59B0585-CA7B-4FF5-AD64-D6E7084A8B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9693EFC-1ADF-4521-BA2B-25DC48FB88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1FC1D2-FC7F-4B88-9ECF-AB2245F915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83438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029A9-9CB7-4BB3-93BC-C7772BCF7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A6ED65-3A24-4F85-BA64-551CBE2AAE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89084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FAC4E5-EFED-4D7F-A1FB-875CAC0C17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0EDBE0-BB48-4C88-8AB6-B22DEA31CD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956020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00FB27A-469C-4424-A422-DD8B1B92B8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DA1DB7B-B37A-49E0-88D0-401AC76611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481474F3-9CB7-4262-9544-9A60FCE0C7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F0686A-59A0-44B4-A618-AEB68D05F4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4808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089618-E672-413E-A945-51D35E7808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84FA9AB-6D78-4715-8414-559851BF47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D61DEE-832B-48BE-9F5B-B381D98C10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D88C67-0107-4B4C-8A94-213DB66B0A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6417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CF6118D5-A18B-4A92-A6A3-B8CBDC7C10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FC3B68FB-0E6F-4073-BE9C-A5DBDAF179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E1D8AFC4-1454-445D-9588-C04D6C1FB2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EE2C45-2BF0-4EFF-A560-D4D48C3497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5179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FFBA616C-A010-4188-821D-CF8CF4258C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47B3FFF8-655B-447E-9C2C-8EA58C2E44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64A7F008-ED85-42E2-BB35-736C948BF4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7B9101-8CA7-4162-A57C-F9DC714864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986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55F89F7-38B0-430C-BD36-FBA3E5FC54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434F170-7E38-4417-8A0F-2EAF452A71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F337A1D5-D61C-4FCA-9AF4-CC4600A518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C0651C-D673-48CF-8D1A-5532316FFC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0355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746B8DB-CCB9-4F5B-8A47-F4AEEFF904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7F1CBC73-E98C-412F-9D96-70EBACFA54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755EFBF1-82CA-4295-8450-45DE860C169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A7F959-B0F0-4BF5-BF6A-F4628354B6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5841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09DF6BB-94FF-44C2-B0DB-BD62D0864A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306B503-843A-46A8-918F-C7B1E00484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C6757B7-C688-4765-A0A0-533101C968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8DA425-D2C3-4622-B7BE-FB65D80DB6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465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340271BA-C822-490F-A817-C97A38D32A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08C54CE7-1DE5-43C4-8994-B0009A4B0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latin typeface="Times New Roman" pitchFamily="18" charset="0"/>
              <a:cs typeface="+mn-cs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6FF6BAF-C42E-4288-A568-3012101360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4D7BFF8-62B4-4E52-B350-7CA1C250A0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2D0EC98E-B6E6-4014-9054-BC8B5C9BA1F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6E48BED7-D521-4A95-A7E9-822EFB0B770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794B4F01-E589-45FC-B87B-B946AE53B86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CFFA407D-7615-4C27-9DAB-9AFD521E9C8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6C2517BC-99FB-40D2-95D7-F5D497AA6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D049EF5E-C787-46A7-971F-08461B2B25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D9EA9C83-C507-4347-B412-CB9D519561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EEF20D7-A0B0-40A7-A194-FE4752CA3733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4640BB-B36F-4029-A994-C131064153F0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A60B120A-1583-429A-9CDC-6C3C9581BA2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79F99E81-7E38-4B18-922A-A3B8C89069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0D5A043C-4D0A-4C8E-8944-089791E13460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A65EAD81-169E-4179-B4CC-53327BABCC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98E4F1E4-4E05-4589-9E6D-D6DA2ECB17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43559CE7-44E5-4F8B-AA57-065C8B779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287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B445C70-9046-442D-8679-D4723B89B3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3600450"/>
            <a:ext cx="56388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en-US" sz="40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82A2561-228B-4FF4-9F5B-C3279ECC4FA2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0" name="Text Box 9">
            <a:extLst>
              <a:ext uri="{FF2B5EF4-FFF2-40B4-BE49-F238E27FC236}">
                <a16:creationId xmlns:a16="http://schemas.microsoft.com/office/drawing/2014/main" id="{01634BB0-5F9D-4758-897A-02A5AE28F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3600" dirty="0"/>
              <a:t>Energy &amp; Metabolism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E93A39C-CBAE-445F-A946-306A931FE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EA97381A-2527-43A6-A787-7B261EFB0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70E1719-2619-4267-9DA1-63FC42E47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4116731E-6786-4248-93A3-158A49DC8F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8E511C4A-4C96-4F77-BE36-3A65873F5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96838"/>
            <a:ext cx="7158037" cy="741362"/>
          </a:xfrm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3600" dirty="0"/>
              <a:t>Energy &amp; Metabolism</a:t>
            </a:r>
          </a:p>
        </p:txBody>
      </p:sp>
      <p:sp>
        <p:nvSpPr>
          <p:cNvPr id="6149" name="TextBox 208">
            <a:extLst>
              <a:ext uri="{FF2B5EF4-FFF2-40B4-BE49-F238E27FC236}">
                <a16:creationId xmlns:a16="http://schemas.microsoft.com/office/drawing/2014/main" id="{8C05578F-26B1-4AEB-99DF-495A4BB6D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343400"/>
            <a:ext cx="24384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en-US" sz="2000" dirty="0"/>
              <a:t>Insulin</a:t>
            </a:r>
          </a:p>
          <a:p>
            <a:pPr eaLnBrk="1" hangingPunct="1">
              <a:buFontTx/>
              <a:buAutoNum type="alphaUcPeriod"/>
            </a:pPr>
            <a:r>
              <a:rPr lang="en-US" altLang="en-US" sz="2000" dirty="0"/>
              <a:t>Triglyceride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2000" dirty="0"/>
              <a:t>Glycogen</a:t>
            </a:r>
          </a:p>
          <a:p>
            <a:pPr eaLnBrk="1" hangingPunct="1">
              <a:buFontTx/>
              <a:buAutoNum type="alphaUcPeriod"/>
            </a:pPr>
            <a:r>
              <a:rPr lang="en-US" altLang="en-US" sz="2000" dirty="0"/>
              <a:t>Amino acids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2000" dirty="0"/>
              <a:t>Glycerol</a:t>
            </a:r>
          </a:p>
          <a:p>
            <a:pPr eaLnBrk="1" hangingPunct="1">
              <a:buFontTx/>
              <a:buAutoNum type="alphaUcPeriod"/>
            </a:pPr>
            <a:r>
              <a:rPr lang="en-US" altLang="en-US" sz="2000" dirty="0"/>
              <a:t>Ketones</a:t>
            </a:r>
          </a:p>
        </p:txBody>
      </p:sp>
      <p:sp>
        <p:nvSpPr>
          <p:cNvPr id="6147" name="Rectangle 48">
            <a:extLst>
              <a:ext uri="{FF2B5EF4-FFF2-40B4-BE49-F238E27FC236}">
                <a16:creationId xmlns:a16="http://schemas.microsoft.com/office/drawing/2014/main" id="{8771CC7D-EE3F-409D-A1AD-3B5686FB2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9438" y="1624013"/>
            <a:ext cx="533400" cy="4302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u="sng"/>
          </a:p>
        </p:txBody>
      </p:sp>
      <p:sp>
        <p:nvSpPr>
          <p:cNvPr id="6148" name="Rectangle 48">
            <a:extLst>
              <a:ext uri="{FF2B5EF4-FFF2-40B4-BE49-F238E27FC236}">
                <a16:creationId xmlns:a16="http://schemas.microsoft.com/office/drawing/2014/main" id="{268D5EDB-2EB8-453C-A55A-A6D1CF94E6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1513" y="838200"/>
            <a:ext cx="1597025" cy="35718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000"/>
              <a:t>Energy</a:t>
            </a:r>
          </a:p>
        </p:txBody>
      </p:sp>
      <p:sp>
        <p:nvSpPr>
          <p:cNvPr id="6150" name="Rectangle 48">
            <a:extLst>
              <a:ext uri="{FF2B5EF4-FFF2-40B4-BE49-F238E27FC236}">
                <a16:creationId xmlns:a16="http://schemas.microsoft.com/office/drawing/2014/main" id="{790A57F4-E062-4A5E-BE84-42338BFF26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3325" y="1624013"/>
            <a:ext cx="533400" cy="4302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u="sng"/>
          </a:p>
        </p:txBody>
      </p:sp>
      <p:sp>
        <p:nvSpPr>
          <p:cNvPr id="6151" name="Rectangle 48">
            <a:extLst>
              <a:ext uri="{FF2B5EF4-FFF2-40B4-BE49-F238E27FC236}">
                <a16:creationId xmlns:a16="http://schemas.microsoft.com/office/drawing/2014/main" id="{0FE76410-7854-4DB4-8109-6BEE1F645D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624013"/>
            <a:ext cx="1277938" cy="4302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800"/>
              <a:t>Protein</a:t>
            </a:r>
          </a:p>
        </p:txBody>
      </p:sp>
      <p:sp>
        <p:nvSpPr>
          <p:cNvPr id="6152" name="Rectangle 48">
            <a:extLst>
              <a:ext uri="{FF2B5EF4-FFF2-40B4-BE49-F238E27FC236}">
                <a16:creationId xmlns:a16="http://schemas.microsoft.com/office/drawing/2014/main" id="{31AA7F04-0D1F-45A9-BA99-6BA2E6946A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0363" y="2411413"/>
            <a:ext cx="1276350" cy="50006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Fatty acids</a:t>
            </a:r>
          </a:p>
        </p:txBody>
      </p:sp>
      <p:sp>
        <p:nvSpPr>
          <p:cNvPr id="6153" name="Rectangle 48">
            <a:extLst>
              <a:ext uri="{FF2B5EF4-FFF2-40B4-BE49-F238E27FC236}">
                <a16:creationId xmlns:a16="http://schemas.microsoft.com/office/drawing/2014/main" id="{5DEFE8F9-EA16-48C1-AAA4-C2C2F599FE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5800" y="2411413"/>
            <a:ext cx="1490663" cy="4286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800"/>
              <a:t>Glucose</a:t>
            </a:r>
          </a:p>
        </p:txBody>
      </p:sp>
      <p:sp>
        <p:nvSpPr>
          <p:cNvPr id="6154" name="Rectangle 48">
            <a:extLst>
              <a:ext uri="{FF2B5EF4-FFF2-40B4-BE49-F238E27FC236}">
                <a16:creationId xmlns:a16="http://schemas.microsoft.com/office/drawing/2014/main" id="{2205FA4F-5EB3-4AB2-BD41-04CD775029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5150" y="2411413"/>
            <a:ext cx="531813" cy="4286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u="sng"/>
          </a:p>
        </p:txBody>
      </p:sp>
      <p:sp>
        <p:nvSpPr>
          <p:cNvPr id="6155" name="Rectangle 48">
            <a:extLst>
              <a:ext uri="{FF2B5EF4-FFF2-40B4-BE49-F238E27FC236}">
                <a16:creationId xmlns:a16="http://schemas.microsoft.com/office/drawing/2014/main" id="{EA732D61-A896-4CFC-A994-66D5F0C849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4488" y="2411413"/>
            <a:ext cx="531812" cy="4286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u="sng"/>
          </a:p>
        </p:txBody>
      </p:sp>
      <p:cxnSp>
        <p:nvCxnSpPr>
          <p:cNvPr id="6156" name="Straight Arrow Connector 40">
            <a:extLst>
              <a:ext uri="{FF2B5EF4-FFF2-40B4-BE49-F238E27FC236}">
                <a16:creationId xmlns:a16="http://schemas.microsoft.com/office/drawing/2014/main" id="{9F958DCF-0FCB-4872-BC19-C0B01B94A91C}"/>
              </a:ext>
            </a:extLst>
          </p:cNvPr>
          <p:cNvCxnSpPr>
            <a:cxnSpLocks noChangeShapeType="1"/>
            <a:stCxn id="6148" idx="2"/>
            <a:endCxn id="6150" idx="0"/>
          </p:cNvCxnSpPr>
          <p:nvPr/>
        </p:nvCxnSpPr>
        <p:spPr bwMode="auto">
          <a:xfrm rot="5400000">
            <a:off x="3795713" y="1409700"/>
            <a:ext cx="428625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57" name="Straight Arrow Connector 42">
            <a:extLst>
              <a:ext uri="{FF2B5EF4-FFF2-40B4-BE49-F238E27FC236}">
                <a16:creationId xmlns:a16="http://schemas.microsoft.com/office/drawing/2014/main" id="{F7B8B87B-E736-467C-A22D-C8A22E986023}"/>
              </a:ext>
            </a:extLst>
          </p:cNvPr>
          <p:cNvCxnSpPr>
            <a:cxnSpLocks noChangeShapeType="1"/>
            <a:stCxn id="6148" idx="3"/>
            <a:endCxn id="6147" idx="0"/>
          </p:cNvCxnSpPr>
          <p:nvPr/>
        </p:nvCxnSpPr>
        <p:spPr bwMode="auto">
          <a:xfrm>
            <a:off x="4808538" y="1017588"/>
            <a:ext cx="1117600" cy="6064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58" name="Straight Arrow Connector 44">
            <a:extLst>
              <a:ext uri="{FF2B5EF4-FFF2-40B4-BE49-F238E27FC236}">
                <a16:creationId xmlns:a16="http://schemas.microsoft.com/office/drawing/2014/main" id="{7FD70EF8-5621-487B-8788-DBF542F60DC6}"/>
              </a:ext>
            </a:extLst>
          </p:cNvPr>
          <p:cNvCxnSpPr>
            <a:cxnSpLocks noChangeShapeType="1"/>
            <a:stCxn id="6148" idx="1"/>
            <a:endCxn id="6151" idx="0"/>
          </p:cNvCxnSpPr>
          <p:nvPr/>
        </p:nvCxnSpPr>
        <p:spPr bwMode="auto">
          <a:xfrm rot="10800000" flipV="1">
            <a:off x="1933575" y="1017588"/>
            <a:ext cx="1277938" cy="6064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59" name="Straight Arrow Connector 46">
            <a:extLst>
              <a:ext uri="{FF2B5EF4-FFF2-40B4-BE49-F238E27FC236}">
                <a16:creationId xmlns:a16="http://schemas.microsoft.com/office/drawing/2014/main" id="{FB1C2697-8B25-4680-810C-2E6F21074255}"/>
              </a:ext>
            </a:extLst>
          </p:cNvPr>
          <p:cNvCxnSpPr>
            <a:cxnSpLocks noChangeShapeType="1"/>
            <a:stCxn id="6147" idx="2"/>
            <a:endCxn id="6153" idx="0"/>
          </p:cNvCxnSpPr>
          <p:nvPr/>
        </p:nvCxnSpPr>
        <p:spPr bwMode="auto">
          <a:xfrm rot="16200000" flipH="1">
            <a:off x="6040438" y="1939925"/>
            <a:ext cx="357188" cy="5857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60" name="Straight Arrow Connector 48">
            <a:extLst>
              <a:ext uri="{FF2B5EF4-FFF2-40B4-BE49-F238E27FC236}">
                <a16:creationId xmlns:a16="http://schemas.microsoft.com/office/drawing/2014/main" id="{4FF97688-9239-4F0C-BF09-9E1A98217DA8}"/>
              </a:ext>
            </a:extLst>
          </p:cNvPr>
          <p:cNvCxnSpPr>
            <a:cxnSpLocks noChangeShapeType="1"/>
            <a:stCxn id="6150" idx="2"/>
            <a:endCxn id="6152" idx="0"/>
          </p:cNvCxnSpPr>
          <p:nvPr/>
        </p:nvCxnSpPr>
        <p:spPr bwMode="auto">
          <a:xfrm rot="16200000" flipH="1">
            <a:off x="4230688" y="1833562"/>
            <a:ext cx="357188" cy="7985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61" name="Straight Arrow Connector 50">
            <a:extLst>
              <a:ext uri="{FF2B5EF4-FFF2-40B4-BE49-F238E27FC236}">
                <a16:creationId xmlns:a16="http://schemas.microsoft.com/office/drawing/2014/main" id="{39D4017B-AF26-4FAC-AA7E-2EA9E5887CA7}"/>
              </a:ext>
            </a:extLst>
          </p:cNvPr>
          <p:cNvCxnSpPr>
            <a:cxnSpLocks noChangeShapeType="1"/>
            <a:stCxn id="6150" idx="2"/>
            <a:endCxn id="6154" idx="0"/>
          </p:cNvCxnSpPr>
          <p:nvPr/>
        </p:nvCxnSpPr>
        <p:spPr bwMode="auto">
          <a:xfrm rot="5400000">
            <a:off x="3512344" y="1913731"/>
            <a:ext cx="357188" cy="638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62" name="Straight Arrow Connector 54">
            <a:extLst>
              <a:ext uri="{FF2B5EF4-FFF2-40B4-BE49-F238E27FC236}">
                <a16:creationId xmlns:a16="http://schemas.microsoft.com/office/drawing/2014/main" id="{934832F2-4CBE-4D2A-B30B-C47650A37429}"/>
              </a:ext>
            </a:extLst>
          </p:cNvPr>
          <p:cNvCxnSpPr>
            <a:cxnSpLocks noChangeShapeType="1"/>
            <a:stCxn id="6151" idx="2"/>
            <a:endCxn id="6155" idx="0"/>
          </p:cNvCxnSpPr>
          <p:nvPr/>
        </p:nvCxnSpPr>
        <p:spPr bwMode="auto">
          <a:xfrm rot="5400000">
            <a:off x="1728788" y="2206625"/>
            <a:ext cx="357188" cy="523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63" name="Rectangle 48">
            <a:extLst>
              <a:ext uri="{FF2B5EF4-FFF2-40B4-BE49-F238E27FC236}">
                <a16:creationId xmlns:a16="http://schemas.microsoft.com/office/drawing/2014/main" id="{071DDAD7-D949-4D73-A512-96336F688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3575" y="3627438"/>
            <a:ext cx="1490663" cy="4286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800"/>
              <a:t>Glucose</a:t>
            </a:r>
          </a:p>
        </p:txBody>
      </p:sp>
      <p:cxnSp>
        <p:nvCxnSpPr>
          <p:cNvPr id="6164" name="Straight Arrow Connector 57">
            <a:extLst>
              <a:ext uri="{FF2B5EF4-FFF2-40B4-BE49-F238E27FC236}">
                <a16:creationId xmlns:a16="http://schemas.microsoft.com/office/drawing/2014/main" id="{8C4DDD45-577E-4427-A131-3F9BF6CD77BC}"/>
              </a:ext>
            </a:extLst>
          </p:cNvPr>
          <p:cNvCxnSpPr>
            <a:cxnSpLocks noChangeShapeType="1"/>
            <a:stCxn id="6155" idx="2"/>
            <a:endCxn id="6163" idx="0"/>
          </p:cNvCxnSpPr>
          <p:nvPr/>
        </p:nvCxnSpPr>
        <p:spPr bwMode="auto">
          <a:xfrm rot="16200000" flipH="1">
            <a:off x="1886744" y="2834482"/>
            <a:ext cx="787400" cy="7985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65" name="Straight Arrow Connector 59">
            <a:extLst>
              <a:ext uri="{FF2B5EF4-FFF2-40B4-BE49-F238E27FC236}">
                <a16:creationId xmlns:a16="http://schemas.microsoft.com/office/drawing/2014/main" id="{2AE9F226-C9A6-45D9-B7B6-6669888C9A3F}"/>
              </a:ext>
            </a:extLst>
          </p:cNvPr>
          <p:cNvCxnSpPr>
            <a:cxnSpLocks noChangeShapeType="1"/>
            <a:stCxn id="6154" idx="2"/>
            <a:endCxn id="6163" idx="3"/>
          </p:cNvCxnSpPr>
          <p:nvPr/>
        </p:nvCxnSpPr>
        <p:spPr bwMode="auto">
          <a:xfrm rot="16200000" flipH="1">
            <a:off x="2897188" y="3314700"/>
            <a:ext cx="1001712" cy="523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66" name="Rectangle 48">
            <a:extLst>
              <a:ext uri="{FF2B5EF4-FFF2-40B4-BE49-F238E27FC236}">
                <a16:creationId xmlns:a16="http://schemas.microsoft.com/office/drawing/2014/main" id="{2AC150E9-90B3-4443-96BE-02A87ADE8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2175" y="3554413"/>
            <a:ext cx="531813" cy="4302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u="sng"/>
          </a:p>
        </p:txBody>
      </p:sp>
      <p:cxnSp>
        <p:nvCxnSpPr>
          <p:cNvPr id="6167" name="Straight Arrow Connector 62">
            <a:extLst>
              <a:ext uri="{FF2B5EF4-FFF2-40B4-BE49-F238E27FC236}">
                <a16:creationId xmlns:a16="http://schemas.microsoft.com/office/drawing/2014/main" id="{B77035A7-BB7A-437F-90AA-8622124D12A1}"/>
              </a:ext>
            </a:extLst>
          </p:cNvPr>
          <p:cNvCxnSpPr>
            <a:cxnSpLocks noChangeShapeType="1"/>
            <a:stCxn id="6152" idx="2"/>
            <a:endCxn id="6166" idx="0"/>
          </p:cNvCxnSpPr>
          <p:nvPr/>
        </p:nvCxnSpPr>
        <p:spPr bwMode="auto">
          <a:xfrm rot="16200000" flipH="1">
            <a:off x="4567238" y="3152775"/>
            <a:ext cx="642938" cy="1603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68" name="Rectangle 48">
            <a:extLst>
              <a:ext uri="{FF2B5EF4-FFF2-40B4-BE49-F238E27FC236}">
                <a16:creationId xmlns:a16="http://schemas.microsoft.com/office/drawing/2014/main" id="{D09B2663-3CF4-43A1-8D4A-86209CC292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1513" y="4699000"/>
            <a:ext cx="1490662" cy="357188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Blood</a:t>
            </a:r>
          </a:p>
        </p:txBody>
      </p:sp>
      <p:cxnSp>
        <p:nvCxnSpPr>
          <p:cNvPr id="6169" name="Shape 67">
            <a:extLst>
              <a:ext uri="{FF2B5EF4-FFF2-40B4-BE49-F238E27FC236}">
                <a16:creationId xmlns:a16="http://schemas.microsoft.com/office/drawing/2014/main" id="{5F7B2BF3-DD00-4073-BB01-48D3D1428048}"/>
              </a:ext>
            </a:extLst>
          </p:cNvPr>
          <p:cNvCxnSpPr>
            <a:cxnSpLocks noChangeShapeType="1"/>
            <a:stCxn id="6153" idx="2"/>
            <a:endCxn id="6168" idx="3"/>
          </p:cNvCxnSpPr>
          <p:nvPr/>
        </p:nvCxnSpPr>
        <p:spPr bwMode="auto">
          <a:xfrm rot="5400000">
            <a:off x="4587875" y="2954338"/>
            <a:ext cx="2038350" cy="180975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70" name="Straight Arrow Connector 69">
            <a:extLst>
              <a:ext uri="{FF2B5EF4-FFF2-40B4-BE49-F238E27FC236}">
                <a16:creationId xmlns:a16="http://schemas.microsoft.com/office/drawing/2014/main" id="{90634AB1-C72F-410F-A4AD-08AA70540B3F}"/>
              </a:ext>
            </a:extLst>
          </p:cNvPr>
          <p:cNvCxnSpPr>
            <a:cxnSpLocks noChangeShapeType="1"/>
            <a:stCxn id="6166" idx="2"/>
            <a:endCxn id="6168" idx="0"/>
          </p:cNvCxnSpPr>
          <p:nvPr/>
        </p:nvCxnSpPr>
        <p:spPr bwMode="auto">
          <a:xfrm rot="5400000">
            <a:off x="4105275" y="3835400"/>
            <a:ext cx="714375" cy="101282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71" name="Straight Arrow Connector 71">
            <a:extLst>
              <a:ext uri="{FF2B5EF4-FFF2-40B4-BE49-F238E27FC236}">
                <a16:creationId xmlns:a16="http://schemas.microsoft.com/office/drawing/2014/main" id="{1B5907E9-1CDB-441B-9DAB-59354ACD2ADF}"/>
              </a:ext>
            </a:extLst>
          </p:cNvPr>
          <p:cNvCxnSpPr>
            <a:cxnSpLocks noChangeShapeType="1"/>
            <a:stCxn id="6163" idx="2"/>
            <a:endCxn id="6168" idx="1"/>
          </p:cNvCxnSpPr>
          <p:nvPr/>
        </p:nvCxnSpPr>
        <p:spPr bwMode="auto">
          <a:xfrm rot="16200000" flipH="1">
            <a:off x="2534444" y="4201319"/>
            <a:ext cx="822325" cy="5318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172" name="Shape 73">
            <a:extLst>
              <a:ext uri="{FF2B5EF4-FFF2-40B4-BE49-F238E27FC236}">
                <a16:creationId xmlns:a16="http://schemas.microsoft.com/office/drawing/2014/main" id="{5A8517EF-EB43-4512-B4BB-664DC4C2BA1A}"/>
              </a:ext>
            </a:extLst>
          </p:cNvPr>
          <p:cNvCxnSpPr>
            <a:cxnSpLocks noChangeShapeType="1"/>
            <a:stCxn id="6168" idx="2"/>
            <a:endCxn id="6173" idx="1"/>
          </p:cNvCxnSpPr>
          <p:nvPr/>
        </p:nvCxnSpPr>
        <p:spPr bwMode="auto">
          <a:xfrm rot="16200000" flipH="1">
            <a:off x="5091113" y="3921125"/>
            <a:ext cx="179387" cy="2449513"/>
          </a:xfrm>
          <a:prstGeom prst="bent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73" name="Rectangle 48">
            <a:extLst>
              <a:ext uri="{FF2B5EF4-FFF2-40B4-BE49-F238E27FC236}">
                <a16:creationId xmlns:a16="http://schemas.microsoft.com/office/drawing/2014/main" id="{F5211532-5E26-4C67-84DD-DFFBBEEFF7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5563" y="5056188"/>
            <a:ext cx="1063625" cy="357187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800"/>
              <a:t>Cells</a:t>
            </a:r>
          </a:p>
        </p:txBody>
      </p:sp>
      <p:sp>
        <p:nvSpPr>
          <p:cNvPr id="6176" name="Rectangle 48">
            <a:extLst>
              <a:ext uri="{FF2B5EF4-FFF2-40B4-BE49-F238E27FC236}">
                <a16:creationId xmlns:a16="http://schemas.microsoft.com/office/drawing/2014/main" id="{9FB57740-0115-4417-A3F7-EE15E0EA6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6975" y="5915025"/>
            <a:ext cx="531813" cy="4286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u="sng"/>
          </a:p>
        </p:txBody>
      </p:sp>
      <p:cxnSp>
        <p:nvCxnSpPr>
          <p:cNvPr id="6177" name="Straight Arrow Connector 82">
            <a:extLst>
              <a:ext uri="{FF2B5EF4-FFF2-40B4-BE49-F238E27FC236}">
                <a16:creationId xmlns:a16="http://schemas.microsoft.com/office/drawing/2014/main" id="{D7D2BCAE-FC21-43D3-887C-CE0B92F9413D}"/>
              </a:ext>
            </a:extLst>
          </p:cNvPr>
          <p:cNvCxnSpPr>
            <a:cxnSpLocks noChangeShapeType="1"/>
            <a:stCxn id="6176" idx="0"/>
            <a:endCxn id="6168" idx="2"/>
          </p:cNvCxnSpPr>
          <p:nvPr/>
        </p:nvCxnSpPr>
        <p:spPr bwMode="auto">
          <a:xfrm rot="5400000" flipH="1" flipV="1">
            <a:off x="2914650" y="4873626"/>
            <a:ext cx="858837" cy="12239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178" name="TextBox 83">
            <a:extLst>
              <a:ext uri="{FF2B5EF4-FFF2-40B4-BE49-F238E27FC236}">
                <a16:creationId xmlns:a16="http://schemas.microsoft.com/office/drawing/2014/main" id="{8252ECF1-1BC7-4A85-AEC7-87F034ED8BC4}"/>
              </a:ext>
            </a:extLst>
          </p:cNvPr>
          <p:cNvSpPr txBox="1">
            <a:spLocks noChangeArrowheads="1"/>
          </p:cNvSpPr>
          <p:nvPr/>
        </p:nvSpPr>
        <p:spPr bwMode="auto">
          <a:xfrm rot="-2200545">
            <a:off x="2352675" y="5334000"/>
            <a:ext cx="12287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/>
              <a:t>Regulated by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303C061-4DFF-4C9D-9A69-3FB33FCDB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863" y="96838"/>
            <a:ext cx="7831137" cy="741362"/>
          </a:xfrm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3600" dirty="0"/>
              <a:t>Energy &amp; Metabolism Key</a:t>
            </a:r>
          </a:p>
        </p:txBody>
      </p:sp>
      <p:sp>
        <p:nvSpPr>
          <p:cNvPr id="7173" name="TextBox 208">
            <a:extLst>
              <a:ext uri="{FF2B5EF4-FFF2-40B4-BE49-F238E27FC236}">
                <a16:creationId xmlns:a16="http://schemas.microsoft.com/office/drawing/2014/main" id="{741CA8CC-0E97-4A1E-A265-147925350E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419600"/>
            <a:ext cx="23622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altLang="en-US" sz="2000" dirty="0"/>
              <a:t>Insulin</a:t>
            </a:r>
          </a:p>
          <a:p>
            <a:pPr eaLnBrk="1" hangingPunct="1">
              <a:buFontTx/>
              <a:buAutoNum type="alphaUcPeriod"/>
            </a:pPr>
            <a:r>
              <a:rPr lang="en-US" altLang="en-US" sz="2000" dirty="0"/>
              <a:t>Triglyceride</a:t>
            </a:r>
          </a:p>
          <a:p>
            <a:pPr eaLnBrk="1" hangingPunct="1">
              <a:buFontTx/>
              <a:buAutoNum type="alphaUcPeriod"/>
            </a:pPr>
            <a:r>
              <a:rPr lang="en-US" altLang="en-US" sz="2000" dirty="0"/>
              <a:t>Glycogen</a:t>
            </a:r>
          </a:p>
          <a:p>
            <a:pPr eaLnBrk="1" hangingPunct="1">
              <a:buFontTx/>
              <a:buAutoNum type="alphaUcPeriod"/>
            </a:pPr>
            <a:r>
              <a:rPr lang="en-US" altLang="en-US" sz="2000" dirty="0"/>
              <a:t>Amino acids</a:t>
            </a:r>
          </a:p>
          <a:p>
            <a:pPr eaLnBrk="1" hangingPunct="1">
              <a:buFontTx/>
              <a:buAutoNum type="alphaUcPeriod"/>
            </a:pPr>
            <a:r>
              <a:rPr lang="en-US" altLang="en-US" sz="2000" dirty="0"/>
              <a:t>Glycerol</a:t>
            </a:r>
          </a:p>
          <a:p>
            <a:pPr eaLnBrk="1" hangingPunct="1">
              <a:buFontTx/>
              <a:buAutoNum type="alphaUcPeriod"/>
            </a:pPr>
            <a:r>
              <a:rPr lang="en-US" altLang="en-US" sz="2000" dirty="0"/>
              <a:t>Ketones</a:t>
            </a:r>
          </a:p>
        </p:txBody>
      </p:sp>
      <p:sp>
        <p:nvSpPr>
          <p:cNvPr id="7171" name="Rectangle 48">
            <a:extLst>
              <a:ext uri="{FF2B5EF4-FFF2-40B4-BE49-F238E27FC236}">
                <a16:creationId xmlns:a16="http://schemas.microsoft.com/office/drawing/2014/main" id="{80120FD2-7DBE-4EB8-95AB-5053644F2D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1755775"/>
            <a:ext cx="508000" cy="4159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u="sng" dirty="0"/>
              <a:t>C</a:t>
            </a:r>
          </a:p>
        </p:txBody>
      </p:sp>
      <p:sp>
        <p:nvSpPr>
          <p:cNvPr id="7172" name="Rectangle 48">
            <a:extLst>
              <a:ext uri="{FF2B5EF4-FFF2-40B4-BE49-F238E27FC236}">
                <a16:creationId xmlns:a16="http://schemas.microsoft.com/office/drawing/2014/main" id="{B3BFCBBF-98AF-4942-9E9B-B5977BBC5E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990600"/>
            <a:ext cx="1524000" cy="34766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2000"/>
              <a:t>Energy</a:t>
            </a:r>
          </a:p>
        </p:txBody>
      </p:sp>
      <p:sp>
        <p:nvSpPr>
          <p:cNvPr id="7174" name="Rectangle 48">
            <a:extLst>
              <a:ext uri="{FF2B5EF4-FFF2-40B4-BE49-F238E27FC236}">
                <a16:creationId xmlns:a16="http://schemas.microsoft.com/office/drawing/2014/main" id="{B0FFD222-8126-40E5-9750-BD944E3414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1755775"/>
            <a:ext cx="508000" cy="4159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u="sng"/>
              <a:t>B</a:t>
            </a:r>
          </a:p>
        </p:txBody>
      </p:sp>
      <p:sp>
        <p:nvSpPr>
          <p:cNvPr id="7175" name="Rectangle 48">
            <a:extLst>
              <a:ext uri="{FF2B5EF4-FFF2-40B4-BE49-F238E27FC236}">
                <a16:creationId xmlns:a16="http://schemas.microsoft.com/office/drawing/2014/main" id="{C4C433D9-E59E-4C7D-A492-01A193E2C7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600" y="1755775"/>
            <a:ext cx="1219200" cy="4159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800"/>
              <a:t>Protein</a:t>
            </a:r>
          </a:p>
        </p:txBody>
      </p:sp>
      <p:sp>
        <p:nvSpPr>
          <p:cNvPr id="7176" name="Rectangle 48">
            <a:extLst>
              <a:ext uri="{FF2B5EF4-FFF2-40B4-BE49-F238E27FC236}">
                <a16:creationId xmlns:a16="http://schemas.microsoft.com/office/drawing/2014/main" id="{608B8474-D85D-4352-A4D0-9AE3FB742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8800" y="2519363"/>
            <a:ext cx="1219200" cy="48736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600"/>
              <a:t>Fatty acids</a:t>
            </a:r>
          </a:p>
        </p:txBody>
      </p:sp>
      <p:sp>
        <p:nvSpPr>
          <p:cNvPr id="7177" name="Rectangle 48">
            <a:extLst>
              <a:ext uri="{FF2B5EF4-FFF2-40B4-BE49-F238E27FC236}">
                <a16:creationId xmlns:a16="http://schemas.microsoft.com/office/drawing/2014/main" id="{E56B3EB9-12BB-4DD6-B23D-BDC387E0E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2800" y="2519363"/>
            <a:ext cx="1422400" cy="4175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800"/>
              <a:t>Glucose</a:t>
            </a:r>
          </a:p>
        </p:txBody>
      </p:sp>
      <p:sp>
        <p:nvSpPr>
          <p:cNvPr id="7178" name="Rectangle 48">
            <a:extLst>
              <a:ext uri="{FF2B5EF4-FFF2-40B4-BE49-F238E27FC236}">
                <a16:creationId xmlns:a16="http://schemas.microsoft.com/office/drawing/2014/main" id="{D4E62AF5-82A5-41F5-ACC4-E5CD9FBC68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2519363"/>
            <a:ext cx="508000" cy="4175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u="sng" dirty="0"/>
              <a:t>E</a:t>
            </a:r>
          </a:p>
        </p:txBody>
      </p:sp>
      <p:sp>
        <p:nvSpPr>
          <p:cNvPr id="7179" name="Rectangle 48">
            <a:extLst>
              <a:ext uri="{FF2B5EF4-FFF2-40B4-BE49-F238E27FC236}">
                <a16:creationId xmlns:a16="http://schemas.microsoft.com/office/drawing/2014/main" id="{94C7D5EE-6CDB-4E04-A750-7FB959C6B4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0400" y="2519363"/>
            <a:ext cx="508000" cy="4175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u="sng" dirty="0"/>
              <a:t>D</a:t>
            </a:r>
          </a:p>
        </p:txBody>
      </p:sp>
      <p:cxnSp>
        <p:nvCxnSpPr>
          <p:cNvPr id="7180" name="Straight Arrow Connector 40">
            <a:extLst>
              <a:ext uri="{FF2B5EF4-FFF2-40B4-BE49-F238E27FC236}">
                <a16:creationId xmlns:a16="http://schemas.microsoft.com/office/drawing/2014/main" id="{25C5C418-3EC4-49A8-B225-6FE177840180}"/>
              </a:ext>
            </a:extLst>
          </p:cNvPr>
          <p:cNvCxnSpPr>
            <a:cxnSpLocks noChangeShapeType="1"/>
            <a:stCxn id="7172" idx="2"/>
            <a:endCxn id="7174" idx="0"/>
          </p:cNvCxnSpPr>
          <p:nvPr/>
        </p:nvCxnSpPr>
        <p:spPr bwMode="auto">
          <a:xfrm rot="5400000">
            <a:off x="4007644" y="1547019"/>
            <a:ext cx="417513" cy="3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181" name="Straight Arrow Connector 42">
            <a:extLst>
              <a:ext uri="{FF2B5EF4-FFF2-40B4-BE49-F238E27FC236}">
                <a16:creationId xmlns:a16="http://schemas.microsoft.com/office/drawing/2014/main" id="{E8B0E08F-0B61-403A-9547-25AE357A38D5}"/>
              </a:ext>
            </a:extLst>
          </p:cNvPr>
          <p:cNvCxnSpPr>
            <a:cxnSpLocks noChangeShapeType="1"/>
            <a:stCxn id="7172" idx="3"/>
            <a:endCxn id="7171" idx="0"/>
          </p:cNvCxnSpPr>
          <p:nvPr/>
        </p:nvCxnSpPr>
        <p:spPr bwMode="auto">
          <a:xfrm>
            <a:off x="4978400" y="1163638"/>
            <a:ext cx="1066800" cy="5921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182" name="Straight Arrow Connector 44">
            <a:extLst>
              <a:ext uri="{FF2B5EF4-FFF2-40B4-BE49-F238E27FC236}">
                <a16:creationId xmlns:a16="http://schemas.microsoft.com/office/drawing/2014/main" id="{08FE7389-4755-4495-98B9-811F6678A448}"/>
              </a:ext>
            </a:extLst>
          </p:cNvPr>
          <p:cNvCxnSpPr>
            <a:cxnSpLocks noChangeShapeType="1"/>
            <a:stCxn id="7172" idx="1"/>
            <a:endCxn id="7175" idx="0"/>
          </p:cNvCxnSpPr>
          <p:nvPr/>
        </p:nvCxnSpPr>
        <p:spPr bwMode="auto">
          <a:xfrm rot="10800000" flipV="1">
            <a:off x="2235200" y="1163638"/>
            <a:ext cx="1219200" cy="59213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183" name="Straight Arrow Connector 46">
            <a:extLst>
              <a:ext uri="{FF2B5EF4-FFF2-40B4-BE49-F238E27FC236}">
                <a16:creationId xmlns:a16="http://schemas.microsoft.com/office/drawing/2014/main" id="{F4CC84E8-C306-40FE-918D-D6ED7ADAB693}"/>
              </a:ext>
            </a:extLst>
          </p:cNvPr>
          <p:cNvCxnSpPr>
            <a:cxnSpLocks noChangeShapeType="1"/>
            <a:stCxn id="7171" idx="2"/>
            <a:endCxn id="7177" idx="0"/>
          </p:cNvCxnSpPr>
          <p:nvPr/>
        </p:nvCxnSpPr>
        <p:spPr bwMode="auto">
          <a:xfrm rot="16200000" flipH="1">
            <a:off x="6150768" y="2066132"/>
            <a:ext cx="347663" cy="558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184" name="Straight Arrow Connector 48">
            <a:extLst>
              <a:ext uri="{FF2B5EF4-FFF2-40B4-BE49-F238E27FC236}">
                <a16:creationId xmlns:a16="http://schemas.microsoft.com/office/drawing/2014/main" id="{AFF3097C-8D03-4815-BFE8-791FD795DC00}"/>
              </a:ext>
            </a:extLst>
          </p:cNvPr>
          <p:cNvCxnSpPr>
            <a:cxnSpLocks noChangeShapeType="1"/>
            <a:stCxn id="7174" idx="2"/>
            <a:endCxn id="7176" idx="0"/>
          </p:cNvCxnSpPr>
          <p:nvPr/>
        </p:nvCxnSpPr>
        <p:spPr bwMode="auto">
          <a:xfrm rot="16200000" flipH="1">
            <a:off x="4423568" y="1964532"/>
            <a:ext cx="347663" cy="762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185" name="Straight Arrow Connector 50">
            <a:extLst>
              <a:ext uri="{FF2B5EF4-FFF2-40B4-BE49-F238E27FC236}">
                <a16:creationId xmlns:a16="http://schemas.microsoft.com/office/drawing/2014/main" id="{2AF71F36-A6C4-4732-85A4-F7FF58D550AE}"/>
              </a:ext>
            </a:extLst>
          </p:cNvPr>
          <p:cNvCxnSpPr>
            <a:cxnSpLocks noChangeShapeType="1"/>
            <a:stCxn id="7174" idx="2"/>
            <a:endCxn id="7178" idx="0"/>
          </p:cNvCxnSpPr>
          <p:nvPr/>
        </p:nvCxnSpPr>
        <p:spPr bwMode="auto">
          <a:xfrm rot="5400000">
            <a:off x="3737768" y="2040732"/>
            <a:ext cx="347663" cy="609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186" name="Straight Arrow Connector 54">
            <a:extLst>
              <a:ext uri="{FF2B5EF4-FFF2-40B4-BE49-F238E27FC236}">
                <a16:creationId xmlns:a16="http://schemas.microsoft.com/office/drawing/2014/main" id="{C4ED9DBE-6463-465C-A804-85DF86D61052}"/>
              </a:ext>
            </a:extLst>
          </p:cNvPr>
          <p:cNvCxnSpPr>
            <a:cxnSpLocks noChangeShapeType="1"/>
            <a:stCxn id="7175" idx="2"/>
            <a:endCxn id="7179" idx="0"/>
          </p:cNvCxnSpPr>
          <p:nvPr/>
        </p:nvCxnSpPr>
        <p:spPr bwMode="auto">
          <a:xfrm rot="5400000">
            <a:off x="2035968" y="2320132"/>
            <a:ext cx="347663" cy="508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7187" name="Rectangle 48">
            <a:extLst>
              <a:ext uri="{FF2B5EF4-FFF2-40B4-BE49-F238E27FC236}">
                <a16:creationId xmlns:a16="http://schemas.microsoft.com/office/drawing/2014/main" id="{BA8C3415-867E-42A7-BE00-51BE39242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3702050"/>
            <a:ext cx="1422400" cy="4175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800"/>
              <a:t>Glucose</a:t>
            </a:r>
          </a:p>
        </p:txBody>
      </p:sp>
      <p:cxnSp>
        <p:nvCxnSpPr>
          <p:cNvPr id="7188" name="Straight Arrow Connector 57">
            <a:extLst>
              <a:ext uri="{FF2B5EF4-FFF2-40B4-BE49-F238E27FC236}">
                <a16:creationId xmlns:a16="http://schemas.microsoft.com/office/drawing/2014/main" id="{E3CBC06A-08AC-41F1-9C31-2FFA421188BF}"/>
              </a:ext>
            </a:extLst>
          </p:cNvPr>
          <p:cNvCxnSpPr>
            <a:cxnSpLocks noChangeShapeType="1"/>
            <a:stCxn id="7179" idx="2"/>
            <a:endCxn id="7187" idx="0"/>
          </p:cNvCxnSpPr>
          <p:nvPr/>
        </p:nvCxnSpPr>
        <p:spPr bwMode="auto">
          <a:xfrm rot="16200000" flipH="1">
            <a:off x="2182812" y="2938463"/>
            <a:ext cx="765175" cy="762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189" name="Straight Arrow Connector 59">
            <a:extLst>
              <a:ext uri="{FF2B5EF4-FFF2-40B4-BE49-F238E27FC236}">
                <a16:creationId xmlns:a16="http://schemas.microsoft.com/office/drawing/2014/main" id="{92FDC0D3-485B-4035-894B-E9491C41B07F}"/>
              </a:ext>
            </a:extLst>
          </p:cNvPr>
          <p:cNvCxnSpPr>
            <a:cxnSpLocks noChangeShapeType="1"/>
            <a:stCxn id="7178" idx="2"/>
          </p:cNvCxnSpPr>
          <p:nvPr/>
        </p:nvCxnSpPr>
        <p:spPr bwMode="auto">
          <a:xfrm flipH="1">
            <a:off x="3454400" y="2936875"/>
            <a:ext cx="152400" cy="765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7190" name="Rectangle 48">
            <a:extLst>
              <a:ext uri="{FF2B5EF4-FFF2-40B4-BE49-F238E27FC236}">
                <a16:creationId xmlns:a16="http://schemas.microsoft.com/office/drawing/2014/main" id="{85B7814C-0638-4A30-AA11-7CFD8F91D0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3632200"/>
            <a:ext cx="508000" cy="41751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u="sng" dirty="0"/>
              <a:t>F</a:t>
            </a:r>
          </a:p>
        </p:txBody>
      </p:sp>
      <p:cxnSp>
        <p:nvCxnSpPr>
          <p:cNvPr id="7191" name="Straight Arrow Connector 62">
            <a:extLst>
              <a:ext uri="{FF2B5EF4-FFF2-40B4-BE49-F238E27FC236}">
                <a16:creationId xmlns:a16="http://schemas.microsoft.com/office/drawing/2014/main" id="{C7B25B64-D270-4B54-B24B-6A3537880ACD}"/>
              </a:ext>
            </a:extLst>
          </p:cNvPr>
          <p:cNvCxnSpPr>
            <a:cxnSpLocks noChangeShapeType="1"/>
            <a:stCxn id="7176" idx="2"/>
            <a:endCxn id="7190" idx="0"/>
          </p:cNvCxnSpPr>
          <p:nvPr/>
        </p:nvCxnSpPr>
        <p:spPr bwMode="auto">
          <a:xfrm rot="16200000" flipH="1">
            <a:off x="4741862" y="3243263"/>
            <a:ext cx="625475" cy="152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7192" name="Rectangle 48">
            <a:extLst>
              <a:ext uri="{FF2B5EF4-FFF2-40B4-BE49-F238E27FC236}">
                <a16:creationId xmlns:a16="http://schemas.microsoft.com/office/drawing/2014/main" id="{3281F619-63F0-41E4-B443-175C37BC61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4745038"/>
            <a:ext cx="1422400" cy="34766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800"/>
              <a:t>Blood</a:t>
            </a:r>
          </a:p>
        </p:txBody>
      </p:sp>
      <p:cxnSp>
        <p:nvCxnSpPr>
          <p:cNvPr id="7193" name="Shape 67">
            <a:extLst>
              <a:ext uri="{FF2B5EF4-FFF2-40B4-BE49-F238E27FC236}">
                <a16:creationId xmlns:a16="http://schemas.microsoft.com/office/drawing/2014/main" id="{55B014BE-4505-449D-BFCE-EC2F4F7D4681}"/>
              </a:ext>
            </a:extLst>
          </p:cNvPr>
          <p:cNvCxnSpPr>
            <a:cxnSpLocks noChangeShapeType="1"/>
            <a:stCxn id="7177" idx="2"/>
            <a:endCxn id="7192" idx="3"/>
          </p:cNvCxnSpPr>
          <p:nvPr/>
        </p:nvCxnSpPr>
        <p:spPr bwMode="auto">
          <a:xfrm rot="5400000">
            <a:off x="4749800" y="3063875"/>
            <a:ext cx="1981200" cy="1727200"/>
          </a:xfrm>
          <a:prstGeom prst="curved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194" name="Straight Arrow Connector 69">
            <a:extLst>
              <a:ext uri="{FF2B5EF4-FFF2-40B4-BE49-F238E27FC236}">
                <a16:creationId xmlns:a16="http://schemas.microsoft.com/office/drawing/2014/main" id="{9EF55D99-5A0D-4027-8B0F-8B6162A2330F}"/>
              </a:ext>
            </a:extLst>
          </p:cNvPr>
          <p:cNvCxnSpPr>
            <a:cxnSpLocks noChangeShapeType="1"/>
            <a:stCxn id="7190" idx="2"/>
            <a:endCxn id="7192" idx="0"/>
          </p:cNvCxnSpPr>
          <p:nvPr/>
        </p:nvCxnSpPr>
        <p:spPr bwMode="auto">
          <a:xfrm rot="5400000">
            <a:off x="4300537" y="3914776"/>
            <a:ext cx="695325" cy="9652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195" name="Straight Arrow Connector 71">
            <a:extLst>
              <a:ext uri="{FF2B5EF4-FFF2-40B4-BE49-F238E27FC236}">
                <a16:creationId xmlns:a16="http://schemas.microsoft.com/office/drawing/2014/main" id="{A6057625-7736-4B49-8B32-6881CECEAE62}"/>
              </a:ext>
            </a:extLst>
          </p:cNvPr>
          <p:cNvCxnSpPr>
            <a:cxnSpLocks noChangeShapeType="1"/>
            <a:stCxn id="7187" idx="2"/>
            <a:endCxn id="7192" idx="1"/>
          </p:cNvCxnSpPr>
          <p:nvPr/>
        </p:nvCxnSpPr>
        <p:spPr bwMode="auto">
          <a:xfrm rot="16200000" flipH="1">
            <a:off x="2801144" y="4264819"/>
            <a:ext cx="798512" cy="5080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7196" name="Shape 73">
            <a:extLst>
              <a:ext uri="{FF2B5EF4-FFF2-40B4-BE49-F238E27FC236}">
                <a16:creationId xmlns:a16="http://schemas.microsoft.com/office/drawing/2014/main" id="{3D66EA80-F359-4387-A9A7-CEF40F242BB3}"/>
              </a:ext>
            </a:extLst>
          </p:cNvPr>
          <p:cNvCxnSpPr>
            <a:cxnSpLocks noChangeShapeType="1"/>
            <a:stCxn id="7192" idx="2"/>
            <a:endCxn id="7197" idx="1"/>
          </p:cNvCxnSpPr>
          <p:nvPr/>
        </p:nvCxnSpPr>
        <p:spPr bwMode="auto">
          <a:xfrm rot="16200000" flipH="1">
            <a:off x="5247481" y="4010819"/>
            <a:ext cx="173038" cy="2336800"/>
          </a:xfrm>
          <a:prstGeom prst="bentConnector2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7197" name="Rectangle 48">
            <a:extLst>
              <a:ext uri="{FF2B5EF4-FFF2-40B4-BE49-F238E27FC236}">
                <a16:creationId xmlns:a16="http://schemas.microsoft.com/office/drawing/2014/main" id="{30DA2614-8F1D-414C-81F8-FC9576D8EA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5092700"/>
            <a:ext cx="1016000" cy="347663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800"/>
              <a:t>Cells</a:t>
            </a:r>
          </a:p>
        </p:txBody>
      </p:sp>
      <p:sp>
        <p:nvSpPr>
          <p:cNvPr id="7200" name="Rectangle 48">
            <a:extLst>
              <a:ext uri="{FF2B5EF4-FFF2-40B4-BE49-F238E27FC236}">
                <a16:creationId xmlns:a16="http://schemas.microsoft.com/office/drawing/2014/main" id="{4625647E-3981-441E-9535-047EB87EFC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5926138"/>
            <a:ext cx="508000" cy="417512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u="sng"/>
              <a:t>A</a:t>
            </a:r>
          </a:p>
        </p:txBody>
      </p:sp>
      <p:cxnSp>
        <p:nvCxnSpPr>
          <p:cNvPr id="7201" name="Straight Arrow Connector 82">
            <a:extLst>
              <a:ext uri="{FF2B5EF4-FFF2-40B4-BE49-F238E27FC236}">
                <a16:creationId xmlns:a16="http://schemas.microsoft.com/office/drawing/2014/main" id="{B8E18EAB-A854-4557-BDEA-85878A15EBAE}"/>
              </a:ext>
            </a:extLst>
          </p:cNvPr>
          <p:cNvCxnSpPr>
            <a:cxnSpLocks noChangeShapeType="1"/>
            <a:stCxn id="7200" idx="0"/>
            <a:endCxn id="7192" idx="2"/>
          </p:cNvCxnSpPr>
          <p:nvPr/>
        </p:nvCxnSpPr>
        <p:spPr bwMode="auto">
          <a:xfrm rot="5400000" flipH="1" flipV="1">
            <a:off x="3164681" y="4925219"/>
            <a:ext cx="833438" cy="1168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7202" name="TextBox 83">
            <a:extLst>
              <a:ext uri="{FF2B5EF4-FFF2-40B4-BE49-F238E27FC236}">
                <a16:creationId xmlns:a16="http://schemas.microsoft.com/office/drawing/2014/main" id="{1413B1A2-9F09-401B-8EAA-DCCDB76DF721}"/>
              </a:ext>
            </a:extLst>
          </p:cNvPr>
          <p:cNvSpPr txBox="1">
            <a:spLocks noChangeArrowheads="1"/>
          </p:cNvSpPr>
          <p:nvPr/>
        </p:nvSpPr>
        <p:spPr bwMode="auto">
          <a:xfrm rot="-2164736">
            <a:off x="2582863" y="5410200"/>
            <a:ext cx="1227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/>
              <a:t>Regulated by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20"/>
  <p:tag name="MMPROD_UIDATA" val="&lt;database version=&quot;7.0&quot;&gt;&lt;object type=&quot;1&quot; unique_id=&quot;10001&quot;&gt;&lt;object type=&quot;2&quot; unique_id=&quot;10185&quot;&gt;&lt;object type=&quot;3&quot; unique_id=&quot;10186&quot;&gt;&lt;property id=&quot;20148&quot; value=&quot;5&quot;/&gt;&lt;property id=&quot;20300&quot; value=&quot;Slide 1&quot;/&gt;&lt;property id=&quot;20307&quot; value=&quot;317&quot;/&gt;&lt;/object&gt;&lt;object type=&quot;3&quot; unique_id=&quot;10187&quot;&gt;&lt;property id=&quot;20148&quot; value=&quot;5&quot;/&gt;&lt;property id=&quot;20300&quot; value=&quot;Slide 2 - &amp;quot;Assessment&amp;quot;&quot;/&gt;&lt;property id=&quot;20307&quot; value=&quot;334&quot;/&gt;&lt;/object&gt;&lt;object type=&quot;3&quot; unique_id=&quot;10188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189&quot;&gt;&lt;property id=&quot;20148&quot; value=&quot;5&quot;/&gt;&lt;property id=&quot;20300&quot; value=&quot;Slide 4 - &amp;quot;Biomolecule energy metabolism&amp;quot;&quot;/&gt;&lt;property id=&quot;20307&quot; value=&quot;336&quot;/&gt;&lt;/object&gt;&lt;object type=&quot;3&quot; unique_id=&quot;10190&quot;&gt;&lt;property id=&quot;20148&quot; value=&quot;5&quot;/&gt;&lt;property id=&quot;20300&quot; value=&quot;Slide 5 - &amp;quot;Biomolecule energy metabolism Key&amp;quot;&quot;/&gt;&lt;property id=&quot;20307&quot; value=&quot;337&quot;/&gt;&lt;/object&gt;&lt;/object&gt;&lt;object type=&quot;8&quot; unique_id=&quot;10197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1199</TotalTime>
  <Words>155</Words>
  <Application>Microsoft Office PowerPoint</Application>
  <PresentationFormat>On-screen Show (4:3)</PresentationFormat>
  <Paragraphs>45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Energy &amp; Metabolism</vt:lpstr>
      <vt:lpstr>Energy &amp; Metabolism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174</cp:revision>
  <dcterms:created xsi:type="dcterms:W3CDTF">2005-04-19T02:46:41Z</dcterms:created>
  <dcterms:modified xsi:type="dcterms:W3CDTF">2019-04-29T22:07:36Z</dcterms:modified>
</cp:coreProperties>
</file>