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66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783536FF-657E-402B-9E1F-38ECF0FB98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3DDB2448-9410-4819-A664-EAA1DB514EF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BAB82DD1-C879-46F0-9596-CF664A9098DF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E203D296-7600-46F4-89AC-0CF15D5423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B95F0019-A38A-40B9-9E19-F6CE06DE23B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70A95BD4-FAAD-4CAA-B9DB-B2E9E16C64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F3A55CE-EA11-4672-9ACD-7F5684D879F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D087E68E-D5D0-48EC-A0EA-C50DF6CBF2B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6ADD185-0C89-4387-8B7F-F074BDC1652D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9F01DF09-1C85-4FB3-9181-F4F0E35C912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359643F6-B08F-4891-9FD7-24C9C1432B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299E362B-EE70-4401-AB60-A066551B45E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19F4D1D3-A9A4-45C8-983E-07A3B6C5B8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BB4E21C7-16DA-4EE5-A63D-C110609F24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F76D211-4D1D-42E6-B4AD-E447B491DF3F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450F9CE2-8D81-46FD-AB02-F4D003D863C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730103F0-D660-4B83-BAEB-6B78D21701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ABE782A5-A1F8-462D-A462-008322782D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DCCAD1D-77EE-4610-BCCF-044908BD87F9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FC6BFEA-B01E-42A5-9955-51B4352460C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D65BC4D5-E1E2-442B-B1C1-CDCE89B613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DDFC4EA-9B94-46A9-BF02-B42AB024ED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58E51B-C51A-4FB9-9954-0833CF0B02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9430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06A69FF-4D84-47C3-89D1-F8A0AFEEBE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D2D2B7B-FEE2-4112-9C7E-8F6652D73EF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830FEEB-7F4C-4E7D-8FE7-7F442DC464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9CCF58-F843-47C4-B25E-546863F07F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4582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C5DE6-C22C-49BC-A79B-8BD7EA2EF0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30BC34-099A-4AAD-8D25-E4E9251D36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3491704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9C06B-F86F-48DE-B33A-B2BC5D20C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860AAF-F706-4AB8-9B0D-6CEF102F4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3099815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5C255-6555-4F8B-9F9F-7CE87BC62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D74FB5-28FE-49C9-84A1-A72B38E9E9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668480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CE8C8-5C24-4546-9097-6244F7B63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6CC6DA-E2AF-4D59-BEA5-E62B11AFFF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C41616-CF86-4661-B612-38C9FDD768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190349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FA8A93-3612-49DE-B78A-57439AC5B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E10F05-A537-4C70-AA23-F472AE1C8A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8AF3BD-AA68-4F13-AFAD-D387FB1186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E2CDD6-9D19-4F0C-9C80-2E3CDCAF92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434CD2-0779-4B67-9EBF-78D4C3F48C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167187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94B11-BD16-4590-942B-1855C2586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98717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242055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AAD5E-D829-4FEB-B88B-2E9F94D5F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2A9527-D14B-4BD8-8FB8-0A7A8BDA6D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825551-9775-4C77-9161-A307780645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9314971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55B8D-A849-4D2A-AE49-CAD6BFA5A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7D4BAAC-E099-4613-9A0E-BD48F18610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6E3456-4C5F-459A-B26A-FAA8280F88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9098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1324C85-3EFD-4A79-8E36-F1967FE157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6CDB6B-57A7-4BD6-962E-C1FA689716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E5328AB-B3FE-403D-A1E5-74C3BEC9DF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1B5940-E64A-42A4-ABC9-AEBCF4C3FA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87951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A6CCB0-D6B8-44D6-B0DF-0F3AD832E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C13D23-D770-4112-880F-EC3CB092C7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5858605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524D29C-6643-4219-AC6C-927B77E066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F021E3-ABD2-40D1-AD10-A5F5F480A6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3794277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3E9134F-CD7A-49C2-A7F6-DA669BCCDF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6E685A6D-E2EC-43AC-8B19-4305878D20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5CEEB07-FBCC-4D19-A768-FAA442E04F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92619D-61D3-49EB-91C1-02A64F3E23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3818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9A68D11-2CCB-41CB-8F64-6A00BCB2C7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34C664-1E97-4FF2-AE98-5E7CB93C6D2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8CF89AC-2BBF-43D5-98BC-02A7A3B104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87F0C3-2959-40DA-A053-702FCDFF29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0949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31A1E4D1-9875-4222-B4FE-0716B97D7D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A0C98807-1461-46BC-B585-494028305CD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2BF5359E-3D86-4BFF-818F-B58312F525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B8DED6-0FFC-47D0-A99B-93AD4DC67C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4325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CB242CBB-A655-4AB1-BFF7-43C4E3954BC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31081E06-8833-4B6B-9361-A64180B3DB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53F3BE8B-D81E-422C-B37B-F062BC5905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8A55A2-2854-44C9-A725-4EDBE3530B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342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2156E77-5DCF-4F03-B7C2-591AEE9CCEC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BE47309A-7ECA-406C-BBB1-A8ED576FC4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B17D896-4C30-4F0D-BA5A-54E6F8F3DB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63A08F-6720-4B56-8429-D12868FDB5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9616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42BB2CD-7BBF-4D9D-93F8-99C739D1B6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FDBA1D0-0A02-4CC7-9299-115662FA1B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E0CCB57-B483-45A5-AE1F-685D34D63A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EAC731-1503-489F-8B96-21DAE4FD67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5907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9121F16-CC8A-4962-9911-B3C4AAECB3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323B8A8-33AA-40E4-999E-B8FFD47307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38C8230-49BD-4B60-9F7B-0975A919F9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319EAE-706A-4039-A54E-799D4C1CCE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3219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84347279-904A-488E-964B-D9960854F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FA355999-B4F7-4FCA-8563-0CD2210A97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3B98707-510B-4AE2-B324-A33E322497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3ED4AFE-F2C0-4323-8ADE-49A2119664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9B677BBF-CAA8-40EB-A8A1-7913D34C34C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7F240ADB-07EB-47CE-8CEF-2C7C1998C1C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1E05CDA9-ADA4-4E19-BC4C-4C24739310A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2E73F15B-9726-44CA-BCD2-AFA90C5247C3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02E23F42-1E4D-4C92-9529-6D432B25B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668F9860-8A37-4992-92CE-49D0044265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6E23AE2F-2A8E-45AC-85A1-A94B083799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752D0AE-E440-49D9-8352-E0AA54E3C36B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0CD13C8-A883-4A6F-8DEF-21721BD54E73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3557" name="Picture 3" descr="MHE-red-RGB-email-logo.png">
            <a:extLst>
              <a:ext uri="{FF2B5EF4-FFF2-40B4-BE49-F238E27FC236}">
                <a16:creationId xmlns:a16="http://schemas.microsoft.com/office/drawing/2014/main" id="{98B75552-0ACC-4DF6-BA34-5FF7C75E941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18A10610-E311-4DF5-AB41-B46C48F9FD2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28B5E17C-F47B-4376-ACDD-BE9077F82E2D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B1669AE9-08CC-4E81-9F26-F8E3373C90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7FA06EEA-1FF7-4F21-826E-6AE420951A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0F8E9838-B220-46D3-BEAE-3A471B224F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1000" i="1" dirty="0"/>
              <a:t>Copyright </a:t>
            </a:r>
            <a:r>
              <a:rPr lang="en-US" altLang="en-US" sz="1000" i="1" dirty="0">
                <a:cs typeface="Times New Roman" panose="02020603050405020304" pitchFamily="18" charset="0"/>
              </a:rPr>
              <a:t>© </a:t>
            </a:r>
            <a:r>
              <a:rPr lang="en-US" altLang="en-US" sz="1000" i="1" dirty="0"/>
              <a:t>2020 McGraw-Hill Education. All rights reserved. No reproduction or distribution without the prior written consent of McGraw-Hill Education.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336E9AD2-7999-496A-A540-05B8823883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610E98-457A-4B01-8659-6FD132D85854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1101D8CE-977F-424A-8A9B-8A89874F32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Ecosystems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0A1E6300-E8DC-4786-9116-1AB229A3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1B0FA36E-6BB9-48B8-9B97-DD363B7835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C25E9683-92A5-433F-BDBE-BF0465C49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67C0E0CC-9030-4348-A9F5-48D246A4C9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D4813B0E-3AF5-4B26-8E00-1F0103CF45C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620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Ecosystems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F1805E45-BF73-4A55-BF1C-5F9DFA842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267200"/>
            <a:ext cx="3860800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Detritivores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Nutrients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Primary producer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Secondary consumer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Nutrients in the soil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Tertiary consumer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Primary consumer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Heat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Solar energy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Conversion into biomass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Carbon fixation</a:t>
            </a:r>
          </a:p>
        </p:txBody>
      </p:sp>
      <p:grpSp>
        <p:nvGrpSpPr>
          <p:cNvPr id="6181" name="Group 37">
            <a:extLst>
              <a:ext uri="{FF2B5EF4-FFF2-40B4-BE49-F238E27FC236}">
                <a16:creationId xmlns:a16="http://schemas.microsoft.com/office/drawing/2014/main" id="{40F4F791-645A-4043-A1A4-343E4217DF27}"/>
              </a:ext>
            </a:extLst>
          </p:cNvPr>
          <p:cNvGrpSpPr>
            <a:grpSpLocks/>
          </p:cNvGrpSpPr>
          <p:nvPr/>
        </p:nvGrpSpPr>
        <p:grpSpPr bwMode="auto">
          <a:xfrm>
            <a:off x="711200" y="228600"/>
            <a:ext cx="8128000" cy="5314950"/>
            <a:chOff x="336" y="1344"/>
            <a:chExt cx="3840" cy="3312"/>
          </a:xfrm>
        </p:grpSpPr>
        <p:sp>
          <p:nvSpPr>
            <p:cNvPr id="6148" name="Oval 672">
              <a:extLst>
                <a:ext uri="{FF2B5EF4-FFF2-40B4-BE49-F238E27FC236}">
                  <a16:creationId xmlns:a16="http://schemas.microsoft.com/office/drawing/2014/main" id="{395AD282-793A-4491-958B-2D4CECBEAD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1344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49" name="TextBox 504">
              <a:extLst>
                <a:ext uri="{FF2B5EF4-FFF2-40B4-BE49-F238E27FC236}">
                  <a16:creationId xmlns:a16="http://schemas.microsoft.com/office/drawing/2014/main" id="{582D3427-A882-4C2E-9720-F6928BCAAB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1440"/>
              <a:ext cx="816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Sunshine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50" name="Oval 672">
              <a:extLst>
                <a:ext uri="{FF2B5EF4-FFF2-40B4-BE49-F238E27FC236}">
                  <a16:creationId xmlns:a16="http://schemas.microsoft.com/office/drawing/2014/main" id="{23F2B115-2C18-4488-8697-3B65FFF557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2064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1" name="Oval 672">
              <a:extLst>
                <a:ext uri="{FF2B5EF4-FFF2-40B4-BE49-F238E27FC236}">
                  <a16:creationId xmlns:a16="http://schemas.microsoft.com/office/drawing/2014/main" id="{9ABDAEFD-2D7F-43E2-9D54-5DFDCF8F63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2784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2" name="Oval 672">
              <a:extLst>
                <a:ext uri="{FF2B5EF4-FFF2-40B4-BE49-F238E27FC236}">
                  <a16:creationId xmlns:a16="http://schemas.microsoft.com/office/drawing/2014/main" id="{49A7EBB0-FB88-4F05-A847-96033007D1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3456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53" name="Oval 672">
              <a:extLst>
                <a:ext uri="{FF2B5EF4-FFF2-40B4-BE49-F238E27FC236}">
                  <a16:creationId xmlns:a16="http://schemas.microsoft.com/office/drawing/2014/main" id="{E833BDFB-C26E-49EE-9529-B091AD0A1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4176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54" name="Straight Connector 1245">
              <a:extLst>
                <a:ext uri="{FF2B5EF4-FFF2-40B4-BE49-F238E27FC236}">
                  <a16:creationId xmlns:a16="http://schemas.microsoft.com/office/drawing/2014/main" id="{2B3E047B-2A42-449E-B21C-967A65AD37FE}"/>
                </a:ext>
              </a:extLst>
            </p:cNvPr>
            <p:cNvCxnSpPr>
              <a:cxnSpLocks noChangeShapeType="1"/>
              <a:stCxn id="6148" idx="4"/>
              <a:endCxn id="6150" idx="0"/>
            </p:cNvCxnSpPr>
            <p:nvPr/>
          </p:nvCxnSpPr>
          <p:spPr bwMode="auto">
            <a:xfrm rot="5400000">
              <a:off x="2112" y="1944"/>
              <a:ext cx="240" cy="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55" name="Straight Connector 1246">
              <a:extLst>
                <a:ext uri="{FF2B5EF4-FFF2-40B4-BE49-F238E27FC236}">
                  <a16:creationId xmlns:a16="http://schemas.microsoft.com/office/drawing/2014/main" id="{9EB8E670-2606-4806-BCC2-1168C7111960}"/>
                </a:ext>
              </a:extLst>
            </p:cNvPr>
            <p:cNvCxnSpPr>
              <a:cxnSpLocks noChangeShapeType="1"/>
              <a:stCxn id="6150" idx="4"/>
              <a:endCxn id="6151" idx="0"/>
            </p:cNvCxnSpPr>
            <p:nvPr/>
          </p:nvCxnSpPr>
          <p:spPr bwMode="auto">
            <a:xfrm rot="5400000">
              <a:off x="2112" y="2664"/>
              <a:ext cx="240" cy="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56" name="Straight Connector 1249">
              <a:extLst>
                <a:ext uri="{FF2B5EF4-FFF2-40B4-BE49-F238E27FC236}">
                  <a16:creationId xmlns:a16="http://schemas.microsoft.com/office/drawing/2014/main" id="{F4D8790B-9B18-43F5-8DC3-EE576D6592FC}"/>
                </a:ext>
              </a:extLst>
            </p:cNvPr>
            <p:cNvCxnSpPr>
              <a:cxnSpLocks noChangeShapeType="1"/>
              <a:stCxn id="6151" idx="4"/>
              <a:endCxn id="6152" idx="0"/>
            </p:cNvCxnSpPr>
            <p:nvPr/>
          </p:nvCxnSpPr>
          <p:spPr bwMode="auto">
            <a:xfrm rot="5400000">
              <a:off x="2136" y="3360"/>
              <a:ext cx="192" cy="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57" name="Straight Connector 1252">
              <a:extLst>
                <a:ext uri="{FF2B5EF4-FFF2-40B4-BE49-F238E27FC236}">
                  <a16:creationId xmlns:a16="http://schemas.microsoft.com/office/drawing/2014/main" id="{B0BE839E-CB7D-4BC3-9D48-8689E2F02B64}"/>
                </a:ext>
              </a:extLst>
            </p:cNvPr>
            <p:cNvCxnSpPr>
              <a:cxnSpLocks noChangeShapeType="1"/>
              <a:stCxn id="6152" idx="4"/>
              <a:endCxn id="6153" idx="0"/>
            </p:cNvCxnSpPr>
            <p:nvPr/>
          </p:nvCxnSpPr>
          <p:spPr bwMode="auto">
            <a:xfrm rot="5400000">
              <a:off x="2112" y="4056"/>
              <a:ext cx="240" cy="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58" name="TextBox 504">
              <a:extLst>
                <a:ext uri="{FF2B5EF4-FFF2-40B4-BE49-F238E27FC236}">
                  <a16:creationId xmlns:a16="http://schemas.microsoft.com/office/drawing/2014/main" id="{24B2AB4D-81F0-4033-AD19-C47DD7ACE1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2160"/>
              <a:ext cx="816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Uses light energy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59" name="TextBox 504">
              <a:extLst>
                <a:ext uri="{FF2B5EF4-FFF2-40B4-BE49-F238E27FC236}">
                  <a16:creationId xmlns:a16="http://schemas.microsoft.com/office/drawing/2014/main" id="{A5ED5562-AAEA-429A-852F-BE031BFFBA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2880"/>
              <a:ext cx="816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Consumes plants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0" name="TextBox 504">
              <a:extLst>
                <a:ext uri="{FF2B5EF4-FFF2-40B4-BE49-F238E27FC236}">
                  <a16:creationId xmlns:a16="http://schemas.microsoft.com/office/drawing/2014/main" id="{07580111-1627-4371-9DE0-B005DEFB7B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3552"/>
              <a:ext cx="816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Consumes herbivores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1" name="TextBox 504">
              <a:extLst>
                <a:ext uri="{FF2B5EF4-FFF2-40B4-BE49-F238E27FC236}">
                  <a16:creationId xmlns:a16="http://schemas.microsoft.com/office/drawing/2014/main" id="{49A34B81-F303-41C6-9CCB-22907672DD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6" y="1728"/>
              <a:ext cx="816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CO</a:t>
              </a:r>
              <a:r>
                <a:rPr lang="en-US" altLang="en-US" sz="12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in atmosphere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2" name="TextBox 504">
              <a:extLst>
                <a:ext uri="{FF2B5EF4-FFF2-40B4-BE49-F238E27FC236}">
                  <a16:creationId xmlns:a16="http://schemas.microsoft.com/office/drawing/2014/main" id="{5C0BF4CB-0EC4-4499-ADD1-F82A4510C1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4272"/>
              <a:ext cx="816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Consumes carnivores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3" name="Oval 672">
              <a:extLst>
                <a:ext uri="{FF2B5EF4-FFF2-40B4-BE49-F238E27FC236}">
                  <a16:creationId xmlns:a16="http://schemas.microsoft.com/office/drawing/2014/main" id="{77E5FEDF-5431-4EE5-B4F8-317D14C89A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1632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6164" name="Straight Connector 1268">
              <a:extLst>
                <a:ext uri="{FF2B5EF4-FFF2-40B4-BE49-F238E27FC236}">
                  <a16:creationId xmlns:a16="http://schemas.microsoft.com/office/drawing/2014/main" id="{0A81916B-CC5A-4F4E-8478-C57323254B14}"/>
                </a:ext>
              </a:extLst>
            </p:cNvPr>
            <p:cNvCxnSpPr>
              <a:cxnSpLocks noChangeShapeType="1"/>
              <a:stCxn id="6163" idx="2"/>
              <a:endCxn id="6150" idx="7"/>
            </p:cNvCxnSpPr>
            <p:nvPr/>
          </p:nvCxnSpPr>
          <p:spPr bwMode="auto">
            <a:xfrm rot="10800000" flipV="1">
              <a:off x="2554" y="1872"/>
              <a:ext cx="374" cy="26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65" name="Oval 672">
              <a:extLst>
                <a:ext uri="{FF2B5EF4-FFF2-40B4-BE49-F238E27FC236}">
                  <a16:creationId xmlns:a16="http://schemas.microsoft.com/office/drawing/2014/main" id="{30CE0577-C9B9-4CE6-BA61-28533A6F42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1872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66" name="Oval 672">
              <a:extLst>
                <a:ext uri="{FF2B5EF4-FFF2-40B4-BE49-F238E27FC236}">
                  <a16:creationId xmlns:a16="http://schemas.microsoft.com/office/drawing/2014/main" id="{553CF93C-357F-4DF9-A50A-F39A72D98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2784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67" name="TextBox 504">
              <a:extLst>
                <a:ext uri="{FF2B5EF4-FFF2-40B4-BE49-F238E27FC236}">
                  <a16:creationId xmlns:a16="http://schemas.microsoft.com/office/drawing/2014/main" id="{2753A21F-DAE8-4040-ADB5-D5E0CF8A9A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2928"/>
              <a:ext cx="816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Decomposers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8" name="TextBox 504">
              <a:extLst>
                <a:ext uri="{FF2B5EF4-FFF2-40B4-BE49-F238E27FC236}">
                  <a16:creationId xmlns:a16="http://schemas.microsoft.com/office/drawing/2014/main" id="{99B5B05D-7899-4634-AC2A-6D1AB8837B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1968"/>
              <a:ext cx="816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Soil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cxnSp>
          <p:nvCxnSpPr>
            <p:cNvPr id="6169" name="Straight Connector 1275">
              <a:extLst>
                <a:ext uri="{FF2B5EF4-FFF2-40B4-BE49-F238E27FC236}">
                  <a16:creationId xmlns:a16="http://schemas.microsoft.com/office/drawing/2014/main" id="{7E5B0047-C7D4-4291-97CF-83A2CEEAE2FC}"/>
                </a:ext>
              </a:extLst>
            </p:cNvPr>
            <p:cNvCxnSpPr>
              <a:cxnSpLocks noChangeShapeType="1"/>
              <a:stCxn id="6165" idx="4"/>
              <a:endCxn id="6166" idx="0"/>
            </p:cNvCxnSpPr>
            <p:nvPr/>
          </p:nvCxnSpPr>
          <p:spPr bwMode="auto">
            <a:xfrm rot="5400000">
              <a:off x="576" y="2568"/>
              <a:ext cx="432" cy="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70" name="Straight Connector 1278">
              <a:extLst>
                <a:ext uri="{FF2B5EF4-FFF2-40B4-BE49-F238E27FC236}">
                  <a16:creationId xmlns:a16="http://schemas.microsoft.com/office/drawing/2014/main" id="{AD391811-F8B5-4E47-806D-F1DE324C8A27}"/>
                </a:ext>
              </a:extLst>
            </p:cNvPr>
            <p:cNvCxnSpPr>
              <a:cxnSpLocks noChangeShapeType="1"/>
              <a:stCxn id="6166" idx="6"/>
              <a:endCxn id="6151" idx="2"/>
            </p:cNvCxnSpPr>
            <p:nvPr/>
          </p:nvCxnSpPr>
          <p:spPr bwMode="auto">
            <a:xfrm>
              <a:off x="1248" y="3024"/>
              <a:ext cx="528" cy="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71" name="Straight Connector 1283">
              <a:extLst>
                <a:ext uri="{FF2B5EF4-FFF2-40B4-BE49-F238E27FC236}">
                  <a16:creationId xmlns:a16="http://schemas.microsoft.com/office/drawing/2014/main" id="{A3193218-DA66-4BE3-ACF3-B3F228981310}"/>
                </a:ext>
              </a:extLst>
            </p:cNvPr>
            <p:cNvCxnSpPr>
              <a:cxnSpLocks noChangeShapeType="1"/>
              <a:stCxn id="6166" idx="6"/>
              <a:endCxn id="6152" idx="1"/>
            </p:cNvCxnSpPr>
            <p:nvPr/>
          </p:nvCxnSpPr>
          <p:spPr bwMode="auto">
            <a:xfrm>
              <a:off x="1248" y="3024"/>
              <a:ext cx="662" cy="50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72" name="Straight Connector 1286">
              <a:extLst>
                <a:ext uri="{FF2B5EF4-FFF2-40B4-BE49-F238E27FC236}">
                  <a16:creationId xmlns:a16="http://schemas.microsoft.com/office/drawing/2014/main" id="{27D8D758-D4AA-49CD-97E1-049AABFB5985}"/>
                </a:ext>
              </a:extLst>
            </p:cNvPr>
            <p:cNvCxnSpPr>
              <a:cxnSpLocks noChangeShapeType="1"/>
              <a:stCxn id="6166" idx="6"/>
              <a:endCxn id="6153" idx="1"/>
            </p:cNvCxnSpPr>
            <p:nvPr/>
          </p:nvCxnSpPr>
          <p:spPr bwMode="auto">
            <a:xfrm>
              <a:off x="1248" y="3024"/>
              <a:ext cx="662" cy="122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73" name="Straight Connector 1289">
              <a:extLst>
                <a:ext uri="{FF2B5EF4-FFF2-40B4-BE49-F238E27FC236}">
                  <a16:creationId xmlns:a16="http://schemas.microsoft.com/office/drawing/2014/main" id="{0BB06B3B-5FA3-4C0E-AF8E-B62E58950BE8}"/>
                </a:ext>
              </a:extLst>
            </p:cNvPr>
            <p:cNvCxnSpPr>
              <a:cxnSpLocks noChangeShapeType="1"/>
              <a:stCxn id="6150" idx="2"/>
              <a:endCxn id="6165" idx="6"/>
            </p:cNvCxnSpPr>
            <p:nvPr/>
          </p:nvCxnSpPr>
          <p:spPr bwMode="auto">
            <a:xfrm rot="10800000">
              <a:off x="1248" y="2112"/>
              <a:ext cx="528" cy="1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6174" name="Oval 672">
              <a:extLst>
                <a:ext uri="{FF2B5EF4-FFF2-40B4-BE49-F238E27FC236}">
                  <a16:creationId xmlns:a16="http://schemas.microsoft.com/office/drawing/2014/main" id="{202FB2E3-12D2-4E26-BAD2-F1A66C416D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2928"/>
              <a:ext cx="912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6175" name="TextBox 504">
              <a:extLst>
                <a:ext uri="{FF2B5EF4-FFF2-40B4-BE49-F238E27FC236}">
                  <a16:creationId xmlns:a16="http://schemas.microsoft.com/office/drawing/2014/main" id="{0352D298-CF79-4FFD-8A3D-9C019C7E8A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3072"/>
              <a:ext cx="816" cy="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Causes of energy loss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cxnSp>
          <p:nvCxnSpPr>
            <p:cNvPr id="6176" name="Straight Connector 1294">
              <a:extLst>
                <a:ext uri="{FF2B5EF4-FFF2-40B4-BE49-F238E27FC236}">
                  <a16:creationId xmlns:a16="http://schemas.microsoft.com/office/drawing/2014/main" id="{0E3C5A27-DEC5-4FF0-A4D7-782642F4042D}"/>
                </a:ext>
              </a:extLst>
            </p:cNvPr>
            <p:cNvCxnSpPr>
              <a:cxnSpLocks noChangeShapeType="1"/>
              <a:stCxn id="6174" idx="2"/>
              <a:endCxn id="6150" idx="6"/>
            </p:cNvCxnSpPr>
            <p:nvPr/>
          </p:nvCxnSpPr>
          <p:spPr bwMode="auto">
            <a:xfrm rot="10800000">
              <a:off x="2688" y="2304"/>
              <a:ext cx="576" cy="93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77" name="Straight Connector 1297">
              <a:extLst>
                <a:ext uri="{FF2B5EF4-FFF2-40B4-BE49-F238E27FC236}">
                  <a16:creationId xmlns:a16="http://schemas.microsoft.com/office/drawing/2014/main" id="{BD1E281A-9730-4391-B57D-36B71E1F1B35}"/>
                </a:ext>
              </a:extLst>
            </p:cNvPr>
            <p:cNvCxnSpPr>
              <a:cxnSpLocks noChangeShapeType="1"/>
              <a:stCxn id="6151" idx="6"/>
              <a:endCxn id="6174" idx="2"/>
            </p:cNvCxnSpPr>
            <p:nvPr/>
          </p:nvCxnSpPr>
          <p:spPr bwMode="auto">
            <a:xfrm>
              <a:off x="2688" y="3024"/>
              <a:ext cx="576" cy="21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78" name="Straight Connector 1300">
              <a:extLst>
                <a:ext uri="{FF2B5EF4-FFF2-40B4-BE49-F238E27FC236}">
                  <a16:creationId xmlns:a16="http://schemas.microsoft.com/office/drawing/2014/main" id="{817D0D1F-8069-4974-849D-CC2D2BFADD4E}"/>
                </a:ext>
              </a:extLst>
            </p:cNvPr>
            <p:cNvCxnSpPr>
              <a:cxnSpLocks noChangeShapeType="1"/>
              <a:stCxn id="6174" idx="2"/>
              <a:endCxn id="6152" idx="6"/>
            </p:cNvCxnSpPr>
            <p:nvPr/>
          </p:nvCxnSpPr>
          <p:spPr bwMode="auto">
            <a:xfrm rot="10800000" flipV="1">
              <a:off x="2688" y="3240"/>
              <a:ext cx="576" cy="45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6179" name="Straight Connector 1303">
              <a:extLst>
                <a:ext uri="{FF2B5EF4-FFF2-40B4-BE49-F238E27FC236}">
                  <a16:creationId xmlns:a16="http://schemas.microsoft.com/office/drawing/2014/main" id="{07B8EC5C-04A0-40A8-8008-2B18391EB04E}"/>
                </a:ext>
              </a:extLst>
            </p:cNvPr>
            <p:cNvCxnSpPr>
              <a:cxnSpLocks noChangeShapeType="1"/>
              <a:stCxn id="6174" idx="2"/>
              <a:endCxn id="6153" idx="6"/>
            </p:cNvCxnSpPr>
            <p:nvPr/>
          </p:nvCxnSpPr>
          <p:spPr bwMode="auto">
            <a:xfrm rot="10800000" flipV="1">
              <a:off x="2688" y="3240"/>
              <a:ext cx="576" cy="117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5DA51C1-0856-40C0-A9BD-F13BB961EF0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/>
              <a:t>Ecosystems Key</a:t>
            </a:r>
          </a:p>
        </p:txBody>
      </p:sp>
      <p:sp>
        <p:nvSpPr>
          <p:cNvPr id="7171" name="TextBox 99">
            <a:extLst>
              <a:ext uri="{FF2B5EF4-FFF2-40B4-BE49-F238E27FC236}">
                <a16:creationId xmlns:a16="http://schemas.microsoft.com/office/drawing/2014/main" id="{EBB9BFCD-C63D-4820-8B61-297F1687B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14800"/>
            <a:ext cx="3860800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Detritivores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Nutrients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Primary producer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Secondary consumer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Nutrients in the soil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Tertiary consumer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Primary consumer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Heat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Solar energy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Conversion into biomass</a:t>
            </a:r>
          </a:p>
          <a:p>
            <a:pPr lvl="1">
              <a:buFontTx/>
              <a:buAutoNum type="alphaLcPeriod"/>
            </a:pPr>
            <a:r>
              <a:rPr lang="en-US" altLang="en-US" sz="1300" b="1">
                <a:latin typeface="Times New Roman" panose="02020603050405020304" pitchFamily="18" charset="0"/>
                <a:cs typeface="Times New Roman" panose="02020603050405020304" pitchFamily="18" charset="0"/>
              </a:rPr>
              <a:t>Carbon fixation</a:t>
            </a:r>
          </a:p>
        </p:txBody>
      </p:sp>
      <p:grpSp>
        <p:nvGrpSpPr>
          <p:cNvPr id="7205" name="Group 37">
            <a:extLst>
              <a:ext uri="{FF2B5EF4-FFF2-40B4-BE49-F238E27FC236}">
                <a16:creationId xmlns:a16="http://schemas.microsoft.com/office/drawing/2014/main" id="{B002B088-5DF2-417F-86F1-684A36B4833C}"/>
              </a:ext>
            </a:extLst>
          </p:cNvPr>
          <p:cNvGrpSpPr>
            <a:grpSpLocks/>
          </p:cNvGrpSpPr>
          <p:nvPr/>
        </p:nvGrpSpPr>
        <p:grpSpPr bwMode="auto">
          <a:xfrm>
            <a:off x="711200" y="609600"/>
            <a:ext cx="8128000" cy="5105400"/>
            <a:chOff x="336" y="1344"/>
            <a:chExt cx="3840" cy="3312"/>
          </a:xfrm>
        </p:grpSpPr>
        <p:sp>
          <p:nvSpPr>
            <p:cNvPr id="7172" name="Oval 672">
              <a:extLst>
                <a:ext uri="{FF2B5EF4-FFF2-40B4-BE49-F238E27FC236}">
                  <a16:creationId xmlns:a16="http://schemas.microsoft.com/office/drawing/2014/main" id="{E51842E2-4F95-42FD-9509-722096F432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1344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3" name="TextBox 504">
              <a:extLst>
                <a:ext uri="{FF2B5EF4-FFF2-40B4-BE49-F238E27FC236}">
                  <a16:creationId xmlns:a16="http://schemas.microsoft.com/office/drawing/2014/main" id="{1B93682D-0BC2-4273-B817-493E67F53C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1440"/>
              <a:ext cx="816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Sunshine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7174" name="Oval 672">
              <a:extLst>
                <a:ext uri="{FF2B5EF4-FFF2-40B4-BE49-F238E27FC236}">
                  <a16:creationId xmlns:a16="http://schemas.microsoft.com/office/drawing/2014/main" id="{94365155-96FB-4643-93FE-438C2D3EDC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2064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5" name="Oval 672">
              <a:extLst>
                <a:ext uri="{FF2B5EF4-FFF2-40B4-BE49-F238E27FC236}">
                  <a16:creationId xmlns:a16="http://schemas.microsoft.com/office/drawing/2014/main" id="{2092F91F-6A43-4545-8AE7-2337D93F52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2784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6" name="Oval 672">
              <a:extLst>
                <a:ext uri="{FF2B5EF4-FFF2-40B4-BE49-F238E27FC236}">
                  <a16:creationId xmlns:a16="http://schemas.microsoft.com/office/drawing/2014/main" id="{BEAA1FDA-58A9-43F5-B8AF-C1B2B71AD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3456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77" name="Oval 672">
              <a:extLst>
                <a:ext uri="{FF2B5EF4-FFF2-40B4-BE49-F238E27FC236}">
                  <a16:creationId xmlns:a16="http://schemas.microsoft.com/office/drawing/2014/main" id="{C4C78369-94B7-4465-931D-8C484CD54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4176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78" name="Straight Connector 1245">
              <a:extLst>
                <a:ext uri="{FF2B5EF4-FFF2-40B4-BE49-F238E27FC236}">
                  <a16:creationId xmlns:a16="http://schemas.microsoft.com/office/drawing/2014/main" id="{A82B7600-DE3F-4E39-8CFC-10570D47B752}"/>
                </a:ext>
              </a:extLst>
            </p:cNvPr>
            <p:cNvCxnSpPr>
              <a:cxnSpLocks noChangeShapeType="1"/>
              <a:stCxn id="7172" idx="4"/>
              <a:endCxn id="7174" idx="0"/>
            </p:cNvCxnSpPr>
            <p:nvPr/>
          </p:nvCxnSpPr>
          <p:spPr bwMode="auto">
            <a:xfrm rot="5400000">
              <a:off x="2112" y="1944"/>
              <a:ext cx="240" cy="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79" name="Straight Connector 1246">
              <a:extLst>
                <a:ext uri="{FF2B5EF4-FFF2-40B4-BE49-F238E27FC236}">
                  <a16:creationId xmlns:a16="http://schemas.microsoft.com/office/drawing/2014/main" id="{4FDBA9C9-9680-451F-94E9-BF9CE5DC7BF2}"/>
                </a:ext>
              </a:extLst>
            </p:cNvPr>
            <p:cNvCxnSpPr>
              <a:cxnSpLocks noChangeShapeType="1"/>
              <a:stCxn id="7174" idx="4"/>
              <a:endCxn id="7175" idx="0"/>
            </p:cNvCxnSpPr>
            <p:nvPr/>
          </p:nvCxnSpPr>
          <p:spPr bwMode="auto">
            <a:xfrm rot="5400000">
              <a:off x="2112" y="2664"/>
              <a:ext cx="240" cy="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80" name="Straight Connector 1249">
              <a:extLst>
                <a:ext uri="{FF2B5EF4-FFF2-40B4-BE49-F238E27FC236}">
                  <a16:creationId xmlns:a16="http://schemas.microsoft.com/office/drawing/2014/main" id="{02EB0FE4-3E08-4AD4-A101-10B42734CF04}"/>
                </a:ext>
              </a:extLst>
            </p:cNvPr>
            <p:cNvCxnSpPr>
              <a:cxnSpLocks noChangeShapeType="1"/>
              <a:stCxn id="7175" idx="4"/>
              <a:endCxn id="7176" idx="0"/>
            </p:cNvCxnSpPr>
            <p:nvPr/>
          </p:nvCxnSpPr>
          <p:spPr bwMode="auto">
            <a:xfrm rot="5400000">
              <a:off x="2136" y="3360"/>
              <a:ext cx="192" cy="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81" name="Straight Connector 1252">
              <a:extLst>
                <a:ext uri="{FF2B5EF4-FFF2-40B4-BE49-F238E27FC236}">
                  <a16:creationId xmlns:a16="http://schemas.microsoft.com/office/drawing/2014/main" id="{55A1151D-690F-43CD-8688-99AC2C544385}"/>
                </a:ext>
              </a:extLst>
            </p:cNvPr>
            <p:cNvCxnSpPr>
              <a:cxnSpLocks noChangeShapeType="1"/>
              <a:stCxn id="7176" idx="4"/>
              <a:endCxn id="7177" idx="0"/>
            </p:cNvCxnSpPr>
            <p:nvPr/>
          </p:nvCxnSpPr>
          <p:spPr bwMode="auto">
            <a:xfrm rot="5400000">
              <a:off x="2112" y="4056"/>
              <a:ext cx="240" cy="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82" name="TextBox 504">
              <a:extLst>
                <a:ext uri="{FF2B5EF4-FFF2-40B4-BE49-F238E27FC236}">
                  <a16:creationId xmlns:a16="http://schemas.microsoft.com/office/drawing/2014/main" id="{E30E7EB9-DDB5-4BE4-8074-013E274678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2160"/>
              <a:ext cx="816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Uses light energy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7183" name="TextBox 504">
              <a:extLst>
                <a:ext uri="{FF2B5EF4-FFF2-40B4-BE49-F238E27FC236}">
                  <a16:creationId xmlns:a16="http://schemas.microsoft.com/office/drawing/2014/main" id="{D51A67D3-F640-4CBD-8817-121EFBAA05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2880"/>
              <a:ext cx="816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Consumes plants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184" name="TextBox 504">
              <a:extLst>
                <a:ext uri="{FF2B5EF4-FFF2-40B4-BE49-F238E27FC236}">
                  <a16:creationId xmlns:a16="http://schemas.microsoft.com/office/drawing/2014/main" id="{3B231BF5-9C86-48C4-81EA-A82C00A69B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3552"/>
              <a:ext cx="816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Consumes herbivores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185" name="TextBox 504">
              <a:extLst>
                <a:ext uri="{FF2B5EF4-FFF2-40B4-BE49-F238E27FC236}">
                  <a16:creationId xmlns:a16="http://schemas.microsoft.com/office/drawing/2014/main" id="{4CFC43A7-5F05-47EF-B8A9-4FC132C290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6" y="1728"/>
              <a:ext cx="816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CO</a:t>
              </a:r>
              <a:r>
                <a:rPr lang="en-US" altLang="en-US" sz="12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in atmosphere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</a:p>
          </p:txBody>
        </p:sp>
        <p:sp>
          <p:nvSpPr>
            <p:cNvPr id="7186" name="TextBox 504">
              <a:extLst>
                <a:ext uri="{FF2B5EF4-FFF2-40B4-BE49-F238E27FC236}">
                  <a16:creationId xmlns:a16="http://schemas.microsoft.com/office/drawing/2014/main" id="{A1572CC0-A0B0-43EF-BF55-25AB255F69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4272"/>
              <a:ext cx="816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Consumes carnivores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7187" name="Oval 672">
              <a:extLst>
                <a:ext uri="{FF2B5EF4-FFF2-40B4-BE49-F238E27FC236}">
                  <a16:creationId xmlns:a16="http://schemas.microsoft.com/office/drawing/2014/main" id="{3559212A-6FF0-4580-9622-5986EBC28A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1632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cxnSp>
          <p:nvCxnSpPr>
            <p:cNvPr id="7188" name="Straight Connector 1268">
              <a:extLst>
                <a:ext uri="{FF2B5EF4-FFF2-40B4-BE49-F238E27FC236}">
                  <a16:creationId xmlns:a16="http://schemas.microsoft.com/office/drawing/2014/main" id="{BA85F820-0609-4BD8-84F1-F38B307CEDF8}"/>
                </a:ext>
              </a:extLst>
            </p:cNvPr>
            <p:cNvCxnSpPr>
              <a:cxnSpLocks noChangeShapeType="1"/>
              <a:stCxn id="7187" idx="2"/>
              <a:endCxn id="7174" idx="7"/>
            </p:cNvCxnSpPr>
            <p:nvPr/>
          </p:nvCxnSpPr>
          <p:spPr bwMode="auto">
            <a:xfrm rot="10800000" flipV="1">
              <a:off x="2554" y="1872"/>
              <a:ext cx="374" cy="26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89" name="Oval 672">
              <a:extLst>
                <a:ext uri="{FF2B5EF4-FFF2-40B4-BE49-F238E27FC236}">
                  <a16:creationId xmlns:a16="http://schemas.microsoft.com/office/drawing/2014/main" id="{90C1A67C-B7E4-4EBE-903F-5F94C7C061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1872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0" name="Oval 672">
              <a:extLst>
                <a:ext uri="{FF2B5EF4-FFF2-40B4-BE49-F238E27FC236}">
                  <a16:creationId xmlns:a16="http://schemas.microsoft.com/office/drawing/2014/main" id="{6AFA3505-79E1-4643-AC12-E7EBC91C3A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2784"/>
              <a:ext cx="912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1" name="TextBox 504">
              <a:extLst>
                <a:ext uri="{FF2B5EF4-FFF2-40B4-BE49-F238E27FC236}">
                  <a16:creationId xmlns:a16="http://schemas.microsoft.com/office/drawing/2014/main" id="{7721155A-EF89-46C6-B965-50845D7610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2928"/>
              <a:ext cx="816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Decomposers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192" name="TextBox 504">
              <a:extLst>
                <a:ext uri="{FF2B5EF4-FFF2-40B4-BE49-F238E27FC236}">
                  <a16:creationId xmlns:a16="http://schemas.microsoft.com/office/drawing/2014/main" id="{23654C9E-80B0-4F74-9F00-596D96EE76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1968"/>
              <a:ext cx="816" cy="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Soil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cxnSp>
          <p:nvCxnSpPr>
            <p:cNvPr id="7193" name="Straight Connector 1275">
              <a:extLst>
                <a:ext uri="{FF2B5EF4-FFF2-40B4-BE49-F238E27FC236}">
                  <a16:creationId xmlns:a16="http://schemas.microsoft.com/office/drawing/2014/main" id="{2A4E8E1D-9B24-4185-8755-09300AAA73B5}"/>
                </a:ext>
              </a:extLst>
            </p:cNvPr>
            <p:cNvCxnSpPr>
              <a:cxnSpLocks noChangeShapeType="1"/>
              <a:stCxn id="7189" idx="4"/>
              <a:endCxn id="7190" idx="0"/>
            </p:cNvCxnSpPr>
            <p:nvPr/>
          </p:nvCxnSpPr>
          <p:spPr bwMode="auto">
            <a:xfrm rot="5400000">
              <a:off x="576" y="2568"/>
              <a:ext cx="432" cy="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94" name="Straight Connector 1278">
              <a:extLst>
                <a:ext uri="{FF2B5EF4-FFF2-40B4-BE49-F238E27FC236}">
                  <a16:creationId xmlns:a16="http://schemas.microsoft.com/office/drawing/2014/main" id="{CA163E2D-6A4A-4752-BC32-28574EDB0BCA}"/>
                </a:ext>
              </a:extLst>
            </p:cNvPr>
            <p:cNvCxnSpPr>
              <a:cxnSpLocks noChangeShapeType="1"/>
              <a:stCxn id="7190" idx="6"/>
              <a:endCxn id="7175" idx="2"/>
            </p:cNvCxnSpPr>
            <p:nvPr/>
          </p:nvCxnSpPr>
          <p:spPr bwMode="auto">
            <a:xfrm>
              <a:off x="1248" y="3024"/>
              <a:ext cx="528" cy="1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95" name="Straight Connector 1283">
              <a:extLst>
                <a:ext uri="{FF2B5EF4-FFF2-40B4-BE49-F238E27FC236}">
                  <a16:creationId xmlns:a16="http://schemas.microsoft.com/office/drawing/2014/main" id="{7C8DDF04-7130-4AF8-9B11-A85EDE0E081B}"/>
                </a:ext>
              </a:extLst>
            </p:cNvPr>
            <p:cNvCxnSpPr>
              <a:cxnSpLocks noChangeShapeType="1"/>
              <a:stCxn id="7190" idx="6"/>
              <a:endCxn id="7176" idx="1"/>
            </p:cNvCxnSpPr>
            <p:nvPr/>
          </p:nvCxnSpPr>
          <p:spPr bwMode="auto">
            <a:xfrm>
              <a:off x="1248" y="3024"/>
              <a:ext cx="662" cy="50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96" name="Straight Connector 1286">
              <a:extLst>
                <a:ext uri="{FF2B5EF4-FFF2-40B4-BE49-F238E27FC236}">
                  <a16:creationId xmlns:a16="http://schemas.microsoft.com/office/drawing/2014/main" id="{18A2E9B8-5270-47AC-A572-D4DAA5B60672}"/>
                </a:ext>
              </a:extLst>
            </p:cNvPr>
            <p:cNvCxnSpPr>
              <a:cxnSpLocks noChangeShapeType="1"/>
              <a:stCxn id="7190" idx="6"/>
              <a:endCxn id="7177" idx="1"/>
            </p:cNvCxnSpPr>
            <p:nvPr/>
          </p:nvCxnSpPr>
          <p:spPr bwMode="auto">
            <a:xfrm>
              <a:off x="1248" y="3024"/>
              <a:ext cx="662" cy="122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197" name="Straight Connector 1289">
              <a:extLst>
                <a:ext uri="{FF2B5EF4-FFF2-40B4-BE49-F238E27FC236}">
                  <a16:creationId xmlns:a16="http://schemas.microsoft.com/office/drawing/2014/main" id="{297AA20B-A200-4B28-8A5F-C4BAF9EF04B5}"/>
                </a:ext>
              </a:extLst>
            </p:cNvPr>
            <p:cNvCxnSpPr>
              <a:cxnSpLocks noChangeShapeType="1"/>
              <a:stCxn id="7174" idx="2"/>
              <a:endCxn id="7189" idx="6"/>
            </p:cNvCxnSpPr>
            <p:nvPr/>
          </p:nvCxnSpPr>
          <p:spPr bwMode="auto">
            <a:xfrm rot="10800000">
              <a:off x="1248" y="2112"/>
              <a:ext cx="528" cy="192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198" name="Oval 672">
              <a:extLst>
                <a:ext uri="{FF2B5EF4-FFF2-40B4-BE49-F238E27FC236}">
                  <a16:creationId xmlns:a16="http://schemas.microsoft.com/office/drawing/2014/main" id="{67E55EA8-A86D-4181-9A10-FE284B38B0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2928"/>
              <a:ext cx="912" cy="62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7199" name="TextBox 504">
              <a:extLst>
                <a:ext uri="{FF2B5EF4-FFF2-40B4-BE49-F238E27FC236}">
                  <a16:creationId xmlns:a16="http://schemas.microsoft.com/office/drawing/2014/main" id="{9AEEAEAD-2F63-4B4B-B1C0-3C99543ACC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3072"/>
              <a:ext cx="816" cy="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Causes of energy loss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</a:p>
          </p:txBody>
        </p:sp>
        <p:cxnSp>
          <p:nvCxnSpPr>
            <p:cNvPr id="7200" name="Straight Connector 1294">
              <a:extLst>
                <a:ext uri="{FF2B5EF4-FFF2-40B4-BE49-F238E27FC236}">
                  <a16:creationId xmlns:a16="http://schemas.microsoft.com/office/drawing/2014/main" id="{7002109C-B5B1-48EB-B8CC-5D3535D9EC22}"/>
                </a:ext>
              </a:extLst>
            </p:cNvPr>
            <p:cNvCxnSpPr>
              <a:cxnSpLocks noChangeShapeType="1"/>
              <a:stCxn id="7198" idx="2"/>
              <a:endCxn id="7174" idx="6"/>
            </p:cNvCxnSpPr>
            <p:nvPr/>
          </p:nvCxnSpPr>
          <p:spPr bwMode="auto">
            <a:xfrm rot="10800000">
              <a:off x="2688" y="2304"/>
              <a:ext cx="576" cy="93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201" name="Straight Connector 1297">
              <a:extLst>
                <a:ext uri="{FF2B5EF4-FFF2-40B4-BE49-F238E27FC236}">
                  <a16:creationId xmlns:a16="http://schemas.microsoft.com/office/drawing/2014/main" id="{6EBFFAE0-1E04-4523-9B4E-B701EAFC848F}"/>
                </a:ext>
              </a:extLst>
            </p:cNvPr>
            <p:cNvCxnSpPr>
              <a:cxnSpLocks noChangeShapeType="1"/>
              <a:stCxn id="7175" idx="6"/>
              <a:endCxn id="7198" idx="2"/>
            </p:cNvCxnSpPr>
            <p:nvPr/>
          </p:nvCxnSpPr>
          <p:spPr bwMode="auto">
            <a:xfrm>
              <a:off x="2688" y="3024"/>
              <a:ext cx="576" cy="21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202" name="Straight Connector 1300">
              <a:extLst>
                <a:ext uri="{FF2B5EF4-FFF2-40B4-BE49-F238E27FC236}">
                  <a16:creationId xmlns:a16="http://schemas.microsoft.com/office/drawing/2014/main" id="{ACEFFB05-53B1-4BB8-921A-71735C19233E}"/>
                </a:ext>
              </a:extLst>
            </p:cNvPr>
            <p:cNvCxnSpPr>
              <a:cxnSpLocks noChangeShapeType="1"/>
              <a:stCxn id="7198" idx="2"/>
              <a:endCxn id="7176" idx="6"/>
            </p:cNvCxnSpPr>
            <p:nvPr/>
          </p:nvCxnSpPr>
          <p:spPr bwMode="auto">
            <a:xfrm rot="10800000" flipV="1">
              <a:off x="2688" y="3240"/>
              <a:ext cx="576" cy="45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203" name="Straight Connector 1303">
              <a:extLst>
                <a:ext uri="{FF2B5EF4-FFF2-40B4-BE49-F238E27FC236}">
                  <a16:creationId xmlns:a16="http://schemas.microsoft.com/office/drawing/2014/main" id="{8D67EB3E-FBD9-4158-B449-5FA40CC61E34}"/>
                </a:ext>
              </a:extLst>
            </p:cNvPr>
            <p:cNvCxnSpPr>
              <a:cxnSpLocks noChangeShapeType="1"/>
              <a:stCxn id="7198" idx="2"/>
              <a:endCxn id="7177" idx="6"/>
            </p:cNvCxnSpPr>
            <p:nvPr/>
          </p:nvCxnSpPr>
          <p:spPr bwMode="auto">
            <a:xfrm rot="10800000" flipV="1">
              <a:off x="2688" y="3240"/>
              <a:ext cx="576" cy="117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317&quot;/&gt;&lt;/object&gt;&lt;object type=&quot;3&quot; unique_id=&quot;10005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006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007&quot;&gt;&lt;property id=&quot;20148&quot; value=&quot;5&quot;/&gt;&lt;property id=&quot;20300&quot; value=&quot;Slide 4 - &amp;quot;Ecosystems&amp;quot;&quot;/&gt;&lt;property id=&quot;20307&quot; value=&quot;334&quot;/&gt;&lt;/object&gt;&lt;object type=&quot;3&quot; unique_id=&quot;10008&quot;&gt;&lt;property id=&quot;20148&quot; value=&quot;5&quot;/&gt;&lt;property id=&quot;20300&quot; value=&quot;Slide 5 - &amp;quot;Ecosystems Key&amp;quot;&quot;/&gt;&lt;property id=&quot;20307&quot; value=&quot;33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4915</TotalTime>
  <Words>169</Words>
  <Application>Microsoft Office PowerPoint</Application>
  <PresentationFormat>On-screen Show (4:3)</PresentationFormat>
  <Paragraphs>77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Ecosystems</vt:lpstr>
      <vt:lpstr>Ecosystems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359</cp:revision>
  <dcterms:created xsi:type="dcterms:W3CDTF">2005-04-19T02:46:41Z</dcterms:created>
  <dcterms:modified xsi:type="dcterms:W3CDTF">2019-04-30T17:02:27Z</dcterms:modified>
</cp:coreProperties>
</file>