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18" r:id="rId2"/>
  </p:sldMasterIdLst>
  <p:notesMasterIdLst>
    <p:notesMasterId r:id="rId8"/>
  </p:notesMasterIdLst>
  <p:sldIdLst>
    <p:sldId id="317" r:id="rId3"/>
    <p:sldId id="329" r:id="rId4"/>
    <p:sldId id="330" r:id="rId5"/>
    <p:sldId id="331" r:id="rId6"/>
    <p:sldId id="332" r:id="rId7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E0C33A08-C075-466F-B36A-8D0A1744B84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23499F1E-E288-4B5A-B787-7DDBFE8A89A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4C48C6C5-DB50-40A4-94F3-239649E1FC01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BB96296C-2B2B-4B0E-A5CA-E61558E4BA6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A12CB79B-67FC-4F04-A9CD-54E352E3343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7265F745-9B25-4A09-9F6B-EAA15B7616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5698CB2-0115-408D-BCB6-3C37E77F294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AF38E86-3430-46F8-8306-B89104FB79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51AF88-D898-43DF-85B1-8877B4D4D50D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E9BD06B4-BA09-482C-93CA-AA66B642C44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1147D88-A511-4E80-A559-231EF44A23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45F528E-B9BE-4079-A083-FF4C8FEA92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BB020BE-1B90-40F4-A6E1-990D357FDB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BEA5FA6-E219-47B1-8D88-BEE6851180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B82765-1AD5-48E0-808B-22009E86D0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2186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4A9698B-6CBB-436D-8A81-81D7153A44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5926012-CC2E-4B57-8038-AE67AAD015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D264F2F-C4C2-4825-BD42-7923C54AA6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394C74-1B21-4360-A21C-CA8CEB4476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82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29B12-1DE1-4856-9A20-1B66F0671D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766F0E-2DB3-4E7A-8929-F6786194B0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607950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39264-ACC3-4BE6-B864-9343FE938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28CF7-396C-4542-BD96-08C5CED12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0986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E4651-9144-400E-B509-DF6230E3B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D06468-F3FD-41A1-A64A-105B195A8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37863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EF896-7519-4E81-834B-72BB10C90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5C48A-8CB8-49C6-9E62-BBDF590192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3AA44-3962-4C95-BAC0-A63F1208E1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20565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FF746-D0D1-416A-BF0F-B07013E9D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452CDB-32EB-40B1-8A85-8C6F1D1AF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5FC4A8-4443-49E2-BCD9-A006CEB73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60967A-545B-44AA-90EF-7D57C4A3E4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D6224A-3F08-4B1B-97F5-C96C8028B2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362971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40A7E-99A4-443F-830E-81FB7C5FF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19154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86439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1635C-3CED-4354-B0AA-3115D36C8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F1C64-CBC9-4204-B658-954B4D669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98CDB7-9CB4-4F3F-9FA3-CCA4F4123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41603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FAF79-A511-491D-AFE2-BD321F746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4747D8-F59A-42B8-ABC2-09EE9771C8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867FEC-DFD8-4451-95FC-9945DA4C49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385350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D032D84-178B-4AA5-B754-6CFA628181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CBC8831-4486-4DE7-902E-87C8226D90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1C7791B-CA4B-489D-B268-50755CA248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669BEA-BCC4-465D-B7AB-88900ABD58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3191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13C63-CC96-43BA-9CBA-81C7F1B16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E81402-F77C-4C20-8A22-2BC546B9B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459402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DFB5A8-F5E3-49DC-AA6D-8568DB631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2333B6-53B3-44AE-9F93-C3AD26303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164065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40EC416-7B71-4464-94C0-15BC329016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1489338D-4740-494B-9FAE-86C976963B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1F3A26C-A8E3-4BA3-A4EB-8800CDB934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89C0D6-2933-4957-B207-01527FD582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9592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934473-10F8-4101-9140-3BFA5A3E77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E9EF28-93EC-4704-982C-1199990E48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B8B922-6084-42BD-B318-F8F25F9A4F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DB759-97DA-4E30-AF8B-67E1363E28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8675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D301AD94-451F-4E14-B0EF-3D5DB79213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4A80BCBC-EB09-4FE9-A7D1-4C76FFA6E8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10FC945-8CC5-4C10-9075-CB78AEC15B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4E410-D165-4096-AB49-A4C6444804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2721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7EAB353C-EDEE-4679-8521-B261E89FA1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2DE9C2B1-ECA6-410B-8750-AD98328755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3003FCB-C00B-4A37-91DC-31F2AB514A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C32E10-61F5-415F-9518-59D3AF28A0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8669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16305BD-5688-4918-8571-8FC2700A98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ACB614B-209F-433E-BB4D-0C3AAFDFCF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B2B52F7-FE30-465E-ADFB-4F806C831F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B9BE1A-1730-4A3E-9364-37F5017FEF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621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F0D8895-18C2-4E71-AECD-AD11890D0B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FCC9CDB-746C-4177-AFCC-0238E3A778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2A8DE43-3790-45BB-9C65-9370963843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25A565-39A1-4440-8D6A-F4D5D6863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434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122AA39-141A-4C99-B479-B65D2D3B6B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2612048-2C02-4562-B8B2-C98A1FF9EC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FD42D62-CCAA-477E-A4EC-E24D4A858F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99105E-1682-433A-926E-6B7D360E2D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8307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8927BCAB-5D8C-47B5-B7E5-2F41F2501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E1C40D9D-0AFF-4693-BE96-83C3DAE12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FA99CA3-2377-4FCC-BB2D-0DDF4DF3F3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173B132-D0B9-4C29-A3F4-DB518CAA58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A45F1531-11CD-464D-A1EF-BCCA8239FF9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185612E5-1BAC-4469-86BD-71D4A1C3BD1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0E117B8F-5FCE-4AD1-B6F7-D8B70A9AC31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635C9B7-C82D-41B0-812B-F5A13F7751D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A5857D7D-8FC7-4409-AD17-F479BB809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1D6930DA-C098-4D2A-813F-5024CA806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7" r:id="rId2"/>
    <p:sldLayoutId id="2147483826" r:id="rId3"/>
    <p:sldLayoutId id="2147483825" r:id="rId4"/>
    <p:sldLayoutId id="2147483824" r:id="rId5"/>
    <p:sldLayoutId id="2147483823" r:id="rId6"/>
    <p:sldLayoutId id="2147483822" r:id="rId7"/>
    <p:sldLayoutId id="2147483821" r:id="rId8"/>
    <p:sldLayoutId id="2147483820" r:id="rId9"/>
    <p:sldLayoutId id="2147483819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EE73BC36-2849-4FD6-B83B-9BB429978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F454D1-8CB3-4011-84D4-6C343AEAB485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E72D29E-F0E6-4152-93AF-88598044D57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AED8A7AF-CA74-4F0B-A73B-1AD75615F16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EA165353-4070-47F1-832B-E9344A72EC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1E50E854-DEAA-46A5-8EBF-99113A7E72F9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6C28D185-F505-4DE9-9147-361057057E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A565C8D-6DD0-4494-B949-EC4EF65D00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AB4A68B5-C990-4BC3-A628-657E81FC9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000"/>
              <a:t>Copyright </a:t>
            </a:r>
            <a:r>
              <a:rPr lang="en-US" altLang="en-US" sz="1000">
                <a:cs typeface="Times New Roman" panose="02020603050405020304" pitchFamily="18" charset="0"/>
              </a:rPr>
              <a:t>© </a:t>
            </a:r>
            <a:r>
              <a:rPr lang="en-US" altLang="en-US" sz="1000"/>
              <a:t>The McGraw-Hill Companies, Inc. Permission required for reproduction or display.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67C9F945-F020-463C-BE46-2BC2D44B34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8140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4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F00131-A481-4E8C-8BF7-6D46195580CB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6EE5A4CB-3C3B-41BE-A7F9-FF8F76608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/>
              <a:t>Digestion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8C1FE3AC-A6AF-4F17-B664-BF97EF236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2720D7B3-7331-48C0-BE4F-CEBCD47C4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277E306-B2E3-4E57-991B-CF66FB58E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7DB46AE0-EEAF-4336-9508-A13BF53B6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99E6517-38DC-4193-9E28-768989F28808}"/>
              </a:ext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Digestion</a:t>
            </a:r>
          </a:p>
        </p:txBody>
      </p:sp>
      <p:sp>
        <p:nvSpPr>
          <p:cNvPr id="6147" name="TextBox 41">
            <a:extLst>
              <a:ext uri="{FF2B5EF4-FFF2-40B4-BE49-F238E27FC236}">
                <a16:creationId xmlns:a16="http://schemas.microsoft.com/office/drawing/2014/main" id="{14F1B4DD-1639-401F-A9F9-15625BE4F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828800"/>
            <a:ext cx="26416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AutoNum type="alphaLcPeriod"/>
            </a:pPr>
            <a:r>
              <a:rPr lang="en-US" altLang="en-US" sz="1400" dirty="0">
                <a:solidFill>
                  <a:schemeClr val="tx2"/>
                </a:solidFill>
              </a:rPr>
              <a:t>Gastrin</a:t>
            </a:r>
          </a:p>
          <a:p>
            <a:pPr>
              <a:buFontTx/>
              <a:buAutoNum type="alphaLcPeriod"/>
            </a:pPr>
            <a:r>
              <a:rPr lang="en-US" altLang="en-US" sz="1400" dirty="0">
                <a:solidFill>
                  <a:schemeClr val="tx2"/>
                </a:solidFill>
              </a:rPr>
              <a:t>CCK and secretin</a:t>
            </a:r>
          </a:p>
          <a:p>
            <a:pPr>
              <a:buFontTx/>
              <a:buAutoNum type="alphaLcPeriod"/>
            </a:pPr>
            <a:r>
              <a:rPr lang="en-US" altLang="en-US" sz="1400" dirty="0">
                <a:solidFill>
                  <a:schemeClr val="tx2"/>
                </a:solidFill>
              </a:rPr>
              <a:t>Gallbladder</a:t>
            </a:r>
          </a:p>
          <a:p>
            <a:pPr>
              <a:buFontTx/>
              <a:buAutoNum type="alphaLcPeriod"/>
            </a:pPr>
            <a:r>
              <a:rPr lang="en-US" altLang="en-US" sz="1400" dirty="0">
                <a:solidFill>
                  <a:schemeClr val="tx2"/>
                </a:solidFill>
              </a:rPr>
              <a:t>Bile</a:t>
            </a:r>
          </a:p>
          <a:p>
            <a:pPr>
              <a:buFontTx/>
              <a:buAutoNum type="alphaLcPeriod"/>
            </a:pPr>
            <a:r>
              <a:rPr lang="en-US" altLang="en-US" sz="1400" dirty="0">
                <a:solidFill>
                  <a:schemeClr val="tx2"/>
                </a:solidFill>
              </a:rPr>
              <a:t>Blood</a:t>
            </a:r>
          </a:p>
          <a:p>
            <a:pPr>
              <a:buFontTx/>
              <a:buAutoNum type="alphaLcPeriod"/>
            </a:pPr>
            <a:r>
              <a:rPr lang="en-US" altLang="en-US" sz="1400" dirty="0">
                <a:solidFill>
                  <a:schemeClr val="tx2"/>
                </a:solidFill>
              </a:rPr>
              <a:t>Bicarbonate ions and enzymes</a:t>
            </a:r>
          </a:p>
          <a:p>
            <a:pPr>
              <a:buFontTx/>
              <a:buAutoNum type="alphaLcPeriod"/>
            </a:pPr>
            <a:r>
              <a:rPr lang="en-US" altLang="en-US" sz="1400" dirty="0">
                <a:solidFill>
                  <a:schemeClr val="tx2"/>
                </a:solidFill>
              </a:rPr>
              <a:t>Small intestines</a:t>
            </a:r>
          </a:p>
          <a:p>
            <a:pPr>
              <a:buFontTx/>
              <a:buAutoNum type="alphaLcPeriod"/>
            </a:pPr>
            <a:endParaRPr lang="en-US" altLang="en-US" sz="1400" dirty="0">
              <a:solidFill>
                <a:schemeClr val="tx2"/>
              </a:solidFill>
            </a:endParaRPr>
          </a:p>
        </p:txBody>
      </p:sp>
      <p:sp>
        <p:nvSpPr>
          <p:cNvPr id="6148" name="Oval 26">
            <a:extLst>
              <a:ext uri="{FF2B5EF4-FFF2-40B4-BE49-F238E27FC236}">
                <a16:creationId xmlns:a16="http://schemas.microsoft.com/office/drawing/2014/main" id="{1F1FE6BA-223E-44F1-B89D-056E41AC8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828800"/>
            <a:ext cx="1828800" cy="6858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Food enters stomach</a:t>
            </a:r>
          </a:p>
        </p:txBody>
      </p:sp>
      <p:sp>
        <p:nvSpPr>
          <p:cNvPr id="6149" name="Oval 27">
            <a:extLst>
              <a:ext uri="{FF2B5EF4-FFF2-40B4-BE49-F238E27FC236}">
                <a16:creationId xmlns:a16="http://schemas.microsoft.com/office/drawing/2014/main" id="{87913161-E0A6-4940-A625-F694BC5E1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2914650"/>
            <a:ext cx="1828800" cy="6858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/>
          </a:p>
        </p:txBody>
      </p:sp>
      <p:cxnSp>
        <p:nvCxnSpPr>
          <p:cNvPr id="6150" name="Straight Connector 29">
            <a:extLst>
              <a:ext uri="{FF2B5EF4-FFF2-40B4-BE49-F238E27FC236}">
                <a16:creationId xmlns:a16="http://schemas.microsoft.com/office/drawing/2014/main" id="{70B35A08-3AF8-4B51-9AD9-59BCE47BF40A}"/>
              </a:ext>
            </a:extLst>
          </p:cNvPr>
          <p:cNvCxnSpPr>
            <a:cxnSpLocks noChangeShapeType="1"/>
            <a:stCxn id="6148" idx="4"/>
            <a:endCxn id="6149" idx="0"/>
          </p:cNvCxnSpPr>
          <p:nvPr/>
        </p:nvCxnSpPr>
        <p:spPr bwMode="auto">
          <a:xfrm>
            <a:off x="4470400" y="2528888"/>
            <a:ext cx="0" cy="3714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1" name="Oval 30">
            <a:extLst>
              <a:ext uri="{FF2B5EF4-FFF2-40B4-BE49-F238E27FC236}">
                <a16:creationId xmlns:a16="http://schemas.microsoft.com/office/drawing/2014/main" id="{2FA68091-3BCB-4BDB-824C-B2DE6FB0F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3771900"/>
            <a:ext cx="1828800" cy="5143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cxnSp>
        <p:nvCxnSpPr>
          <p:cNvPr id="6152" name="Straight Arrow Connector 32">
            <a:extLst>
              <a:ext uri="{FF2B5EF4-FFF2-40B4-BE49-F238E27FC236}">
                <a16:creationId xmlns:a16="http://schemas.microsoft.com/office/drawing/2014/main" id="{645301E0-BA1B-469E-97F2-12FCDD261CBE}"/>
              </a:ext>
            </a:extLst>
          </p:cNvPr>
          <p:cNvCxnSpPr>
            <a:cxnSpLocks noChangeShapeType="1"/>
            <a:stCxn id="6149" idx="3"/>
            <a:endCxn id="6151" idx="7"/>
          </p:cNvCxnSpPr>
          <p:nvPr/>
        </p:nvCxnSpPr>
        <p:spPr bwMode="auto">
          <a:xfrm flipH="1">
            <a:off x="2678113" y="3514725"/>
            <a:ext cx="1146175" cy="317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3" name="Straight Arrow Connector 34">
            <a:extLst>
              <a:ext uri="{FF2B5EF4-FFF2-40B4-BE49-F238E27FC236}">
                <a16:creationId xmlns:a16="http://schemas.microsoft.com/office/drawing/2014/main" id="{FB02E722-132F-41B5-B1EA-5E0EF7B885DC}"/>
              </a:ext>
            </a:extLst>
          </p:cNvPr>
          <p:cNvCxnSpPr>
            <a:cxnSpLocks noChangeShapeType="1"/>
            <a:stCxn id="6148" idx="4"/>
            <a:endCxn id="6149" idx="0"/>
          </p:cNvCxnSpPr>
          <p:nvPr/>
        </p:nvCxnSpPr>
        <p:spPr bwMode="auto">
          <a:xfrm>
            <a:off x="4470400" y="2528888"/>
            <a:ext cx="0" cy="3714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4" name="Straight Arrow Connector 36">
            <a:extLst>
              <a:ext uri="{FF2B5EF4-FFF2-40B4-BE49-F238E27FC236}">
                <a16:creationId xmlns:a16="http://schemas.microsoft.com/office/drawing/2014/main" id="{BBD1A2D5-D21B-4BDC-832D-BA12782F8CC9}"/>
              </a:ext>
            </a:extLst>
          </p:cNvPr>
          <p:cNvCxnSpPr>
            <a:cxnSpLocks noChangeShapeType="1"/>
            <a:stCxn id="6149" idx="6"/>
            <a:endCxn id="6155" idx="0"/>
          </p:cNvCxnSpPr>
          <p:nvPr/>
        </p:nvCxnSpPr>
        <p:spPr bwMode="auto">
          <a:xfrm>
            <a:off x="5399088" y="3257550"/>
            <a:ext cx="1001712" cy="500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5" name="Oval 37">
            <a:extLst>
              <a:ext uri="{FF2B5EF4-FFF2-40B4-BE49-F238E27FC236}">
                <a16:creationId xmlns:a16="http://schemas.microsoft.com/office/drawing/2014/main" id="{176311B1-1685-4409-92EA-2BB26A232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771900"/>
            <a:ext cx="1828800" cy="5715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Stomach contractions</a:t>
            </a:r>
          </a:p>
        </p:txBody>
      </p:sp>
      <p:sp>
        <p:nvSpPr>
          <p:cNvPr id="6156" name="TextBox 39">
            <a:extLst>
              <a:ext uri="{FF2B5EF4-FFF2-40B4-BE49-F238E27FC236}">
                <a16:creationId xmlns:a16="http://schemas.microsoft.com/office/drawing/2014/main" id="{D8061AC8-2AFA-472B-8D1B-01188B769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342900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Which enters</a:t>
            </a:r>
          </a:p>
        </p:txBody>
      </p:sp>
      <p:sp>
        <p:nvSpPr>
          <p:cNvPr id="6157" name="TextBox 44">
            <a:extLst>
              <a:ext uri="{FF2B5EF4-FFF2-40B4-BE49-F238E27FC236}">
                <a16:creationId xmlns:a16="http://schemas.microsoft.com/office/drawing/2014/main" id="{FA62161B-7259-4DC0-8F1A-832C8B844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590800"/>
            <a:ext cx="24384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Stimulates release of</a:t>
            </a:r>
          </a:p>
        </p:txBody>
      </p:sp>
      <p:sp>
        <p:nvSpPr>
          <p:cNvPr id="6158" name="Oval 45">
            <a:extLst>
              <a:ext uri="{FF2B5EF4-FFF2-40B4-BE49-F238E27FC236}">
                <a16:creationId xmlns:a16="http://schemas.microsoft.com/office/drawing/2014/main" id="{3E332339-8B88-4138-BAD8-4380FE558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029200"/>
            <a:ext cx="1828800" cy="5143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100" u="sng"/>
          </a:p>
        </p:txBody>
      </p:sp>
      <p:cxnSp>
        <p:nvCxnSpPr>
          <p:cNvPr id="6159" name="Straight Arrow Connector 47">
            <a:extLst>
              <a:ext uri="{FF2B5EF4-FFF2-40B4-BE49-F238E27FC236}">
                <a16:creationId xmlns:a16="http://schemas.microsoft.com/office/drawing/2014/main" id="{172105B8-0A20-4480-872F-E95B1D2C64E1}"/>
              </a:ext>
            </a:extLst>
          </p:cNvPr>
          <p:cNvCxnSpPr>
            <a:cxnSpLocks noChangeShapeType="1"/>
            <a:stCxn id="6155" idx="4"/>
            <a:endCxn id="6158" idx="0"/>
          </p:cNvCxnSpPr>
          <p:nvPr/>
        </p:nvCxnSpPr>
        <p:spPr bwMode="auto">
          <a:xfrm>
            <a:off x="6400800" y="4357688"/>
            <a:ext cx="0" cy="6572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0" name="TextBox 50">
            <a:extLst>
              <a:ext uri="{FF2B5EF4-FFF2-40B4-BE49-F238E27FC236}">
                <a16:creationId xmlns:a16="http://schemas.microsoft.com/office/drawing/2014/main" id="{60FC48B5-AEDB-4E41-B0DC-9596C75C90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335280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Causes</a:t>
            </a:r>
          </a:p>
        </p:txBody>
      </p:sp>
      <p:sp>
        <p:nvSpPr>
          <p:cNvPr id="6161" name="TextBox 51">
            <a:extLst>
              <a:ext uri="{FF2B5EF4-FFF2-40B4-BE49-F238E27FC236}">
                <a16:creationId xmlns:a16="http://schemas.microsoft.com/office/drawing/2014/main" id="{F0998253-FC46-4FCC-BABF-160B02A0A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457200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Chyme enters</a:t>
            </a:r>
          </a:p>
        </p:txBody>
      </p:sp>
      <p:cxnSp>
        <p:nvCxnSpPr>
          <p:cNvPr id="6162" name="Straight Arrow Connector 58">
            <a:extLst>
              <a:ext uri="{FF2B5EF4-FFF2-40B4-BE49-F238E27FC236}">
                <a16:creationId xmlns:a16="http://schemas.microsoft.com/office/drawing/2014/main" id="{B58E46F9-7F8C-4EE5-9283-6E2B1BFD5A77}"/>
              </a:ext>
            </a:extLst>
          </p:cNvPr>
          <p:cNvCxnSpPr>
            <a:cxnSpLocks noChangeShapeType="1"/>
            <a:stCxn id="6158" idx="2"/>
            <a:endCxn id="6173" idx="6"/>
          </p:cNvCxnSpPr>
          <p:nvPr/>
        </p:nvCxnSpPr>
        <p:spPr bwMode="auto">
          <a:xfrm flipH="1">
            <a:off x="4992688" y="5286375"/>
            <a:ext cx="479425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3" name="Straight Arrow Connector 62">
            <a:extLst>
              <a:ext uri="{FF2B5EF4-FFF2-40B4-BE49-F238E27FC236}">
                <a16:creationId xmlns:a16="http://schemas.microsoft.com/office/drawing/2014/main" id="{FEF17C2B-DCC4-432D-B89C-F840428A0998}"/>
              </a:ext>
            </a:extLst>
          </p:cNvPr>
          <p:cNvCxnSpPr>
            <a:cxnSpLocks noChangeShapeType="1"/>
            <a:stCxn id="6173" idx="1"/>
            <a:endCxn id="6151" idx="5"/>
          </p:cNvCxnSpPr>
          <p:nvPr/>
        </p:nvCxnSpPr>
        <p:spPr bwMode="auto">
          <a:xfrm flipH="1" flipV="1">
            <a:off x="2678113" y="4225925"/>
            <a:ext cx="739775" cy="914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64" name="TextBox 63">
            <a:extLst>
              <a:ext uri="{FF2B5EF4-FFF2-40B4-BE49-F238E27FC236}">
                <a16:creationId xmlns:a16="http://schemas.microsoft.com/office/drawing/2014/main" id="{C6FBD99E-020F-4253-8FC1-D069F26FF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464820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Which enters</a:t>
            </a:r>
          </a:p>
        </p:txBody>
      </p:sp>
      <p:grpSp>
        <p:nvGrpSpPr>
          <p:cNvPr id="6165" name="Group 88">
            <a:extLst>
              <a:ext uri="{FF2B5EF4-FFF2-40B4-BE49-F238E27FC236}">
                <a16:creationId xmlns:a16="http://schemas.microsoft.com/office/drawing/2014/main" id="{A2DD78BB-BACB-4D0B-AA77-C534E81B807C}"/>
              </a:ext>
            </a:extLst>
          </p:cNvPr>
          <p:cNvGrpSpPr>
            <a:grpSpLocks/>
          </p:cNvGrpSpPr>
          <p:nvPr/>
        </p:nvGrpSpPr>
        <p:grpSpPr bwMode="auto">
          <a:xfrm>
            <a:off x="1625600" y="5086350"/>
            <a:ext cx="4876800" cy="1085850"/>
            <a:chOff x="1219200" y="6781800"/>
            <a:chExt cx="3657600" cy="1600200"/>
          </a:xfrm>
        </p:grpSpPr>
        <p:sp>
          <p:nvSpPr>
            <p:cNvPr id="6172" name="Oval 52">
              <a:extLst>
                <a:ext uri="{FF2B5EF4-FFF2-40B4-BE49-F238E27FC236}">
                  <a16:creationId xmlns:a16="http://schemas.microsoft.com/office/drawing/2014/main" id="{5F1BC329-F74D-4628-B636-B9D64251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9200" y="7924800"/>
              <a:ext cx="1371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/>
                <a:t>Pancreas</a:t>
              </a:r>
            </a:p>
          </p:txBody>
        </p:sp>
        <p:sp>
          <p:nvSpPr>
            <p:cNvPr id="6173" name="Oval 54">
              <a:extLst>
                <a:ext uri="{FF2B5EF4-FFF2-40B4-BE49-F238E27FC236}">
                  <a16:creationId xmlns:a16="http://schemas.microsoft.com/office/drawing/2014/main" id="{F899C7E1-80D9-4158-A177-85364D9EB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2200" y="6781800"/>
              <a:ext cx="1371600" cy="6858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100" u="sng"/>
            </a:p>
          </p:txBody>
        </p:sp>
        <p:sp>
          <p:nvSpPr>
            <p:cNvPr id="6174" name="Oval 56">
              <a:extLst>
                <a:ext uri="{FF2B5EF4-FFF2-40B4-BE49-F238E27FC236}">
                  <a16:creationId xmlns:a16="http://schemas.microsoft.com/office/drawing/2014/main" id="{B4989443-E65D-463D-A767-2B4632E42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5200" y="7924800"/>
              <a:ext cx="1371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100" u="sng"/>
            </a:p>
          </p:txBody>
        </p:sp>
        <p:cxnSp>
          <p:nvCxnSpPr>
            <p:cNvPr id="6175" name="Curved Connector 71">
              <a:extLst>
                <a:ext uri="{FF2B5EF4-FFF2-40B4-BE49-F238E27FC236}">
                  <a16:creationId xmlns:a16="http://schemas.microsoft.com/office/drawing/2014/main" id="{0AE8FE35-DD8E-488F-A0C9-975B3405DC0B}"/>
                </a:ext>
              </a:extLst>
            </p:cNvPr>
            <p:cNvCxnSpPr>
              <a:cxnSpLocks noChangeShapeType="1"/>
              <a:stCxn id="6172" idx="0"/>
              <a:endCxn id="6174" idx="0"/>
            </p:cNvCxnSpPr>
            <p:nvPr/>
          </p:nvCxnSpPr>
          <p:spPr bwMode="auto">
            <a:xfrm rot="5400000" flipH="1" flipV="1">
              <a:off x="3048000" y="6781800"/>
              <a:ext cx="1588" cy="2286000"/>
            </a:xfrm>
            <a:prstGeom prst="curvedConnector3">
              <a:avLst>
                <a:gd name="adj1" fmla="val 29324074"/>
              </a:avLst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6" name="TextBox 74">
              <a:extLst>
                <a:ext uri="{FF2B5EF4-FFF2-40B4-BE49-F238E27FC236}">
                  <a16:creationId xmlns:a16="http://schemas.microsoft.com/office/drawing/2014/main" id="{CE1DCCE8-7641-4BC7-B180-F264FD5C01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4600" y="7544468"/>
              <a:ext cx="1143000" cy="42578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/>
                <a:t>Affects</a:t>
              </a:r>
            </a:p>
          </p:txBody>
        </p:sp>
      </p:grpSp>
      <p:sp>
        <p:nvSpPr>
          <p:cNvPr id="6166" name="Oval 90">
            <a:extLst>
              <a:ext uri="{FF2B5EF4-FFF2-40B4-BE49-F238E27FC236}">
                <a16:creationId xmlns:a16="http://schemas.microsoft.com/office/drawing/2014/main" id="{7DC19EB5-190F-4AB6-B5CF-47E90F7F7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6343650"/>
            <a:ext cx="1524000" cy="342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u="sng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1724DE70-5335-4AEC-BA5E-E17B2E4D08E3}"/>
              </a:ext>
            </a:extLst>
          </p:cNvPr>
          <p:cNvSpPr/>
          <p:nvPr/>
        </p:nvSpPr>
        <p:spPr bwMode="auto">
          <a:xfrm>
            <a:off x="406400" y="6286500"/>
            <a:ext cx="2438400" cy="457200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US" sz="1050" u="sng" dirty="0">
              <a:latin typeface="Arial" charset="0"/>
            </a:endParaRPr>
          </a:p>
        </p:txBody>
      </p:sp>
      <p:cxnSp>
        <p:nvCxnSpPr>
          <p:cNvPr id="6168" name="Straight Arrow Connector 93">
            <a:extLst>
              <a:ext uri="{FF2B5EF4-FFF2-40B4-BE49-F238E27FC236}">
                <a16:creationId xmlns:a16="http://schemas.microsoft.com/office/drawing/2014/main" id="{366DC3CF-10FB-43B6-930C-6AD2548A13D2}"/>
              </a:ext>
            </a:extLst>
          </p:cNvPr>
          <p:cNvCxnSpPr>
            <a:cxnSpLocks noChangeShapeType="1"/>
            <a:stCxn id="6172" idx="4"/>
          </p:cNvCxnSpPr>
          <p:nvPr/>
        </p:nvCxnSpPr>
        <p:spPr bwMode="auto">
          <a:xfrm rot="5400000">
            <a:off x="2273300" y="6148388"/>
            <a:ext cx="228600" cy="304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69" name="Straight Arrow Connector 95">
            <a:extLst>
              <a:ext uri="{FF2B5EF4-FFF2-40B4-BE49-F238E27FC236}">
                <a16:creationId xmlns:a16="http://schemas.microsoft.com/office/drawing/2014/main" id="{0BC33C09-F1FC-4055-B532-AE6A6822ECFF}"/>
              </a:ext>
            </a:extLst>
          </p:cNvPr>
          <p:cNvCxnSpPr>
            <a:cxnSpLocks noChangeShapeType="1"/>
            <a:stCxn id="6174" idx="5"/>
            <a:endCxn id="6166" idx="1"/>
          </p:cNvCxnSpPr>
          <p:nvPr/>
        </p:nvCxnSpPr>
        <p:spPr bwMode="auto">
          <a:xfrm>
            <a:off x="6234113" y="6140450"/>
            <a:ext cx="593725" cy="2397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70" name="TextBox 97">
            <a:extLst>
              <a:ext uri="{FF2B5EF4-FFF2-40B4-BE49-F238E27FC236}">
                <a16:creationId xmlns:a16="http://schemas.microsoft.com/office/drawing/2014/main" id="{19DE4945-CC92-43A4-B1BA-4A91D56C7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6489" y="6150344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secretes</a:t>
            </a:r>
          </a:p>
        </p:txBody>
      </p:sp>
      <p:sp>
        <p:nvSpPr>
          <p:cNvPr id="6171" name="TextBox 98">
            <a:extLst>
              <a:ext uri="{FF2B5EF4-FFF2-40B4-BE49-F238E27FC236}">
                <a16:creationId xmlns:a16="http://schemas.microsoft.com/office/drawing/2014/main" id="{A3E6C28F-5A8C-4EBC-87CA-61F699698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4800" y="6229350"/>
            <a:ext cx="1524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secretes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66EE6EE-8D48-41AC-943A-E5D807846D10}"/>
              </a:ext>
            </a:extLst>
          </p:cNvPr>
          <p:cNvSpPr>
            <a:spLocks noGrp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Digestion key</a:t>
            </a:r>
          </a:p>
        </p:txBody>
      </p:sp>
      <p:sp>
        <p:nvSpPr>
          <p:cNvPr id="7171" name="Oval 26">
            <a:extLst>
              <a:ext uri="{FF2B5EF4-FFF2-40B4-BE49-F238E27FC236}">
                <a16:creationId xmlns:a16="http://schemas.microsoft.com/office/drawing/2014/main" id="{D68911AF-51E6-4F13-84EF-11F4E6182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1828800"/>
            <a:ext cx="1828800" cy="6858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Food enters stomach</a:t>
            </a:r>
          </a:p>
        </p:txBody>
      </p:sp>
      <p:sp>
        <p:nvSpPr>
          <p:cNvPr id="7172" name="Oval 27">
            <a:extLst>
              <a:ext uri="{FF2B5EF4-FFF2-40B4-BE49-F238E27FC236}">
                <a16:creationId xmlns:a16="http://schemas.microsoft.com/office/drawing/2014/main" id="{4E73E650-2017-425C-A18B-10C112D78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2914650"/>
            <a:ext cx="1828800" cy="6858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/>
              <a:t>Gastrin</a:t>
            </a:r>
          </a:p>
        </p:txBody>
      </p:sp>
      <p:cxnSp>
        <p:nvCxnSpPr>
          <p:cNvPr id="7173" name="Straight Connector 29">
            <a:extLst>
              <a:ext uri="{FF2B5EF4-FFF2-40B4-BE49-F238E27FC236}">
                <a16:creationId xmlns:a16="http://schemas.microsoft.com/office/drawing/2014/main" id="{E88E8691-ED7F-4FD8-8B41-34B016EC18AF}"/>
              </a:ext>
            </a:extLst>
          </p:cNvPr>
          <p:cNvCxnSpPr>
            <a:cxnSpLocks noChangeShapeType="1"/>
            <a:stCxn id="7171" idx="4"/>
            <a:endCxn id="7172" idx="0"/>
          </p:cNvCxnSpPr>
          <p:nvPr/>
        </p:nvCxnSpPr>
        <p:spPr bwMode="auto">
          <a:xfrm>
            <a:off x="4470400" y="2528888"/>
            <a:ext cx="0" cy="3714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4" name="Oval 30">
            <a:extLst>
              <a:ext uri="{FF2B5EF4-FFF2-40B4-BE49-F238E27FC236}">
                <a16:creationId xmlns:a16="http://schemas.microsoft.com/office/drawing/2014/main" id="{0FEC5714-5C4C-4B89-824D-4076B006B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0" y="3771900"/>
            <a:ext cx="1828800" cy="5143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Blood</a:t>
            </a:r>
          </a:p>
        </p:txBody>
      </p:sp>
      <p:cxnSp>
        <p:nvCxnSpPr>
          <p:cNvPr id="7175" name="Straight Arrow Connector 32">
            <a:extLst>
              <a:ext uri="{FF2B5EF4-FFF2-40B4-BE49-F238E27FC236}">
                <a16:creationId xmlns:a16="http://schemas.microsoft.com/office/drawing/2014/main" id="{7DE3993F-8DA3-4AA6-9521-68C7B7B30631}"/>
              </a:ext>
            </a:extLst>
          </p:cNvPr>
          <p:cNvCxnSpPr>
            <a:cxnSpLocks noChangeShapeType="1"/>
            <a:stCxn id="7172" idx="3"/>
            <a:endCxn id="7174" idx="7"/>
          </p:cNvCxnSpPr>
          <p:nvPr/>
        </p:nvCxnSpPr>
        <p:spPr bwMode="auto">
          <a:xfrm flipH="1">
            <a:off x="2678113" y="3514725"/>
            <a:ext cx="1146175" cy="3175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6" name="Straight Arrow Connector 34">
            <a:extLst>
              <a:ext uri="{FF2B5EF4-FFF2-40B4-BE49-F238E27FC236}">
                <a16:creationId xmlns:a16="http://schemas.microsoft.com/office/drawing/2014/main" id="{5147F838-192C-4490-9A5A-30B1EA033FD3}"/>
              </a:ext>
            </a:extLst>
          </p:cNvPr>
          <p:cNvCxnSpPr>
            <a:cxnSpLocks noChangeShapeType="1"/>
            <a:stCxn id="7171" idx="4"/>
            <a:endCxn id="7172" idx="0"/>
          </p:cNvCxnSpPr>
          <p:nvPr/>
        </p:nvCxnSpPr>
        <p:spPr bwMode="auto">
          <a:xfrm>
            <a:off x="4470400" y="2528888"/>
            <a:ext cx="0" cy="3714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7" name="Straight Arrow Connector 36">
            <a:extLst>
              <a:ext uri="{FF2B5EF4-FFF2-40B4-BE49-F238E27FC236}">
                <a16:creationId xmlns:a16="http://schemas.microsoft.com/office/drawing/2014/main" id="{38A22A9C-ACA0-438B-BCC2-49513FB25DD1}"/>
              </a:ext>
            </a:extLst>
          </p:cNvPr>
          <p:cNvCxnSpPr>
            <a:cxnSpLocks noChangeShapeType="1"/>
            <a:stCxn id="7172" idx="6"/>
            <a:endCxn id="7178" idx="0"/>
          </p:cNvCxnSpPr>
          <p:nvPr/>
        </p:nvCxnSpPr>
        <p:spPr bwMode="auto">
          <a:xfrm>
            <a:off x="5399088" y="3257550"/>
            <a:ext cx="1001712" cy="5000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8" name="Oval 37">
            <a:extLst>
              <a:ext uri="{FF2B5EF4-FFF2-40B4-BE49-F238E27FC236}">
                <a16:creationId xmlns:a16="http://schemas.microsoft.com/office/drawing/2014/main" id="{3F85DFA3-1168-40EA-816D-5CA448106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771900"/>
            <a:ext cx="1828800" cy="5715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/>
              <a:t>Stomach contractions</a:t>
            </a:r>
          </a:p>
        </p:txBody>
      </p:sp>
      <p:sp>
        <p:nvSpPr>
          <p:cNvPr id="7179" name="TextBox 39">
            <a:extLst>
              <a:ext uri="{FF2B5EF4-FFF2-40B4-BE49-F238E27FC236}">
                <a16:creationId xmlns:a16="http://schemas.microsoft.com/office/drawing/2014/main" id="{39A70968-AE63-43B8-BDBC-2470C1A82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350520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Which enters</a:t>
            </a:r>
          </a:p>
        </p:txBody>
      </p:sp>
      <p:sp>
        <p:nvSpPr>
          <p:cNvPr id="7180" name="TextBox 44">
            <a:extLst>
              <a:ext uri="{FF2B5EF4-FFF2-40B4-BE49-F238E27FC236}">
                <a16:creationId xmlns:a16="http://schemas.microsoft.com/office/drawing/2014/main" id="{09D8463E-18AD-4AAC-B6A7-9519A2F27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590800"/>
            <a:ext cx="24384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Stimulates release of</a:t>
            </a:r>
          </a:p>
        </p:txBody>
      </p:sp>
      <p:sp>
        <p:nvSpPr>
          <p:cNvPr id="7181" name="Oval 45">
            <a:extLst>
              <a:ext uri="{FF2B5EF4-FFF2-40B4-BE49-F238E27FC236}">
                <a16:creationId xmlns:a16="http://schemas.microsoft.com/office/drawing/2014/main" id="{028C0064-FCFA-4434-9620-AC0E9F234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029200"/>
            <a:ext cx="1828800" cy="51435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u="sng"/>
              <a:t>Small intestine</a:t>
            </a:r>
          </a:p>
        </p:txBody>
      </p:sp>
      <p:cxnSp>
        <p:nvCxnSpPr>
          <p:cNvPr id="7182" name="Straight Arrow Connector 47">
            <a:extLst>
              <a:ext uri="{FF2B5EF4-FFF2-40B4-BE49-F238E27FC236}">
                <a16:creationId xmlns:a16="http://schemas.microsoft.com/office/drawing/2014/main" id="{D3A11B98-92A2-425E-A192-12ED5C0345BF}"/>
              </a:ext>
            </a:extLst>
          </p:cNvPr>
          <p:cNvCxnSpPr>
            <a:cxnSpLocks noChangeShapeType="1"/>
            <a:stCxn id="7178" idx="4"/>
            <a:endCxn id="7181" idx="0"/>
          </p:cNvCxnSpPr>
          <p:nvPr/>
        </p:nvCxnSpPr>
        <p:spPr bwMode="auto">
          <a:xfrm>
            <a:off x="6400800" y="4357688"/>
            <a:ext cx="0" cy="6572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3" name="TextBox 50">
            <a:extLst>
              <a:ext uri="{FF2B5EF4-FFF2-40B4-BE49-F238E27FC236}">
                <a16:creationId xmlns:a16="http://schemas.microsoft.com/office/drawing/2014/main" id="{C4703BFD-2CA5-4BA9-82D8-73BB3BFF3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35280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Causes</a:t>
            </a:r>
          </a:p>
        </p:txBody>
      </p:sp>
      <p:sp>
        <p:nvSpPr>
          <p:cNvPr id="7184" name="TextBox 51">
            <a:extLst>
              <a:ext uri="{FF2B5EF4-FFF2-40B4-BE49-F238E27FC236}">
                <a16:creationId xmlns:a16="http://schemas.microsoft.com/office/drawing/2014/main" id="{BDA75159-077D-4E20-848F-BCC01A925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462915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Chyme enters</a:t>
            </a:r>
          </a:p>
        </p:txBody>
      </p:sp>
      <p:cxnSp>
        <p:nvCxnSpPr>
          <p:cNvPr id="7185" name="Straight Arrow Connector 58">
            <a:extLst>
              <a:ext uri="{FF2B5EF4-FFF2-40B4-BE49-F238E27FC236}">
                <a16:creationId xmlns:a16="http://schemas.microsoft.com/office/drawing/2014/main" id="{C8E4DA69-6014-4A84-8831-F4A2937F9231}"/>
              </a:ext>
            </a:extLst>
          </p:cNvPr>
          <p:cNvCxnSpPr>
            <a:cxnSpLocks noChangeShapeType="1"/>
            <a:stCxn id="7181" idx="2"/>
            <a:endCxn id="7196" idx="6"/>
          </p:cNvCxnSpPr>
          <p:nvPr/>
        </p:nvCxnSpPr>
        <p:spPr bwMode="auto">
          <a:xfrm flipH="1">
            <a:off x="4992688" y="5286375"/>
            <a:ext cx="479425" cy="3333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6" name="Straight Arrow Connector 62">
            <a:extLst>
              <a:ext uri="{FF2B5EF4-FFF2-40B4-BE49-F238E27FC236}">
                <a16:creationId xmlns:a16="http://schemas.microsoft.com/office/drawing/2014/main" id="{7CA0EFFD-12CB-431E-A204-FF0767D9873B}"/>
              </a:ext>
            </a:extLst>
          </p:cNvPr>
          <p:cNvCxnSpPr>
            <a:cxnSpLocks noChangeShapeType="1"/>
            <a:stCxn id="7196" idx="1"/>
            <a:endCxn id="7174" idx="5"/>
          </p:cNvCxnSpPr>
          <p:nvPr/>
        </p:nvCxnSpPr>
        <p:spPr bwMode="auto">
          <a:xfrm flipH="1" flipV="1">
            <a:off x="2678113" y="4225925"/>
            <a:ext cx="739775" cy="914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7" name="TextBox 63">
            <a:extLst>
              <a:ext uri="{FF2B5EF4-FFF2-40B4-BE49-F238E27FC236}">
                <a16:creationId xmlns:a16="http://schemas.microsoft.com/office/drawing/2014/main" id="{39DF7080-907D-4256-82A8-F9F02B2FE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4724400"/>
            <a:ext cx="152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/>
              <a:t>Which enters</a:t>
            </a:r>
          </a:p>
        </p:txBody>
      </p:sp>
      <p:grpSp>
        <p:nvGrpSpPr>
          <p:cNvPr id="7188" name="Group 88">
            <a:extLst>
              <a:ext uri="{FF2B5EF4-FFF2-40B4-BE49-F238E27FC236}">
                <a16:creationId xmlns:a16="http://schemas.microsoft.com/office/drawing/2014/main" id="{2CE6D269-9E90-41EA-8F5D-84E2CBF44D04}"/>
              </a:ext>
            </a:extLst>
          </p:cNvPr>
          <p:cNvGrpSpPr>
            <a:grpSpLocks/>
          </p:cNvGrpSpPr>
          <p:nvPr/>
        </p:nvGrpSpPr>
        <p:grpSpPr bwMode="auto">
          <a:xfrm>
            <a:off x="1625600" y="5086350"/>
            <a:ext cx="4876800" cy="1085850"/>
            <a:chOff x="1219200" y="6781800"/>
            <a:chExt cx="3657600" cy="1600200"/>
          </a:xfrm>
        </p:grpSpPr>
        <p:sp>
          <p:nvSpPr>
            <p:cNvPr id="7195" name="Oval 52">
              <a:extLst>
                <a:ext uri="{FF2B5EF4-FFF2-40B4-BE49-F238E27FC236}">
                  <a16:creationId xmlns:a16="http://schemas.microsoft.com/office/drawing/2014/main" id="{EC4F9857-FC22-4356-946F-5BA5DD465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9200" y="7924800"/>
              <a:ext cx="1371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/>
                <a:t>Pancreas</a:t>
              </a:r>
            </a:p>
          </p:txBody>
        </p:sp>
        <p:sp>
          <p:nvSpPr>
            <p:cNvPr id="7196" name="Oval 54">
              <a:extLst>
                <a:ext uri="{FF2B5EF4-FFF2-40B4-BE49-F238E27FC236}">
                  <a16:creationId xmlns:a16="http://schemas.microsoft.com/office/drawing/2014/main" id="{0C0B1624-4C1E-4DC7-B347-F394E9BB3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2200" y="6781800"/>
              <a:ext cx="1371600" cy="6858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 u="sng"/>
                <a:t>CCK and secretin</a:t>
              </a:r>
            </a:p>
          </p:txBody>
        </p:sp>
        <p:sp>
          <p:nvSpPr>
            <p:cNvPr id="7197" name="Oval 56">
              <a:extLst>
                <a:ext uri="{FF2B5EF4-FFF2-40B4-BE49-F238E27FC236}">
                  <a16:creationId xmlns:a16="http://schemas.microsoft.com/office/drawing/2014/main" id="{422B62A8-86EF-49CD-B2AB-F294FE32E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5200" y="7924800"/>
              <a:ext cx="1371600" cy="457200"/>
            </a:xfrm>
            <a:prstGeom prst="ellips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 u="sng"/>
                <a:t>Gallbladder</a:t>
              </a:r>
            </a:p>
          </p:txBody>
        </p:sp>
        <p:cxnSp>
          <p:nvCxnSpPr>
            <p:cNvPr id="7198" name="Curved Connector 71">
              <a:extLst>
                <a:ext uri="{FF2B5EF4-FFF2-40B4-BE49-F238E27FC236}">
                  <a16:creationId xmlns:a16="http://schemas.microsoft.com/office/drawing/2014/main" id="{25860F12-FA84-4DF8-AC3D-7C97A0ABC36D}"/>
                </a:ext>
              </a:extLst>
            </p:cNvPr>
            <p:cNvCxnSpPr>
              <a:cxnSpLocks noChangeShapeType="1"/>
              <a:stCxn id="7195" idx="0"/>
              <a:endCxn id="7197" idx="0"/>
            </p:cNvCxnSpPr>
            <p:nvPr/>
          </p:nvCxnSpPr>
          <p:spPr bwMode="auto">
            <a:xfrm rot="5400000" flipH="1" flipV="1">
              <a:off x="3048000" y="6781800"/>
              <a:ext cx="1588" cy="2286000"/>
            </a:xfrm>
            <a:prstGeom prst="curvedConnector3">
              <a:avLst>
                <a:gd name="adj1" fmla="val 29324074"/>
              </a:avLst>
            </a:prstGeom>
            <a:noFill/>
            <a:ln w="2857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9" name="TextBox 74">
              <a:extLst>
                <a:ext uri="{FF2B5EF4-FFF2-40B4-BE49-F238E27FC236}">
                  <a16:creationId xmlns:a16="http://schemas.microsoft.com/office/drawing/2014/main" id="{79E57F7A-F8D1-4B7A-B622-07B69EE4FF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4600" y="7543800"/>
              <a:ext cx="114300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100"/>
                <a:t>Affects</a:t>
              </a:r>
            </a:p>
          </p:txBody>
        </p:sp>
      </p:grpSp>
      <p:sp>
        <p:nvSpPr>
          <p:cNvPr id="7189" name="Oval 90">
            <a:extLst>
              <a:ext uri="{FF2B5EF4-FFF2-40B4-BE49-F238E27FC236}">
                <a16:creationId xmlns:a16="http://schemas.microsoft.com/office/drawing/2014/main" id="{37E758AC-D3A7-4A22-BF05-EDD0168F9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0" y="6343650"/>
            <a:ext cx="1524000" cy="342900"/>
          </a:xfrm>
          <a:prstGeom prst="ellips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u="sng"/>
              <a:t>bile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332F6963-D071-4ED4-BAF2-306385E3F968}"/>
              </a:ext>
            </a:extLst>
          </p:cNvPr>
          <p:cNvSpPr/>
          <p:nvPr/>
        </p:nvSpPr>
        <p:spPr bwMode="auto">
          <a:xfrm>
            <a:off x="406400" y="6286500"/>
            <a:ext cx="2438400" cy="457200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u="sng" dirty="0">
                <a:latin typeface="Arial" charset="0"/>
              </a:rPr>
              <a:t>Bicarbonate ions, </a:t>
            </a:r>
            <a:r>
              <a:rPr lang="en-US" sz="1050" u="sng" dirty="0" err="1">
                <a:latin typeface="Arial" charset="0"/>
              </a:rPr>
              <a:t>digestivenzymes</a:t>
            </a:r>
            <a:endParaRPr lang="en-US" sz="1050" u="sng" dirty="0">
              <a:latin typeface="Arial" charset="0"/>
            </a:endParaRPr>
          </a:p>
        </p:txBody>
      </p:sp>
      <p:cxnSp>
        <p:nvCxnSpPr>
          <p:cNvPr id="7191" name="Straight Arrow Connector 93">
            <a:extLst>
              <a:ext uri="{FF2B5EF4-FFF2-40B4-BE49-F238E27FC236}">
                <a16:creationId xmlns:a16="http://schemas.microsoft.com/office/drawing/2014/main" id="{7F98EB0B-74B8-4924-B5E3-2B6CEE69E5A7}"/>
              </a:ext>
            </a:extLst>
          </p:cNvPr>
          <p:cNvCxnSpPr>
            <a:cxnSpLocks noChangeShapeType="1"/>
            <a:stCxn id="7195" idx="4"/>
          </p:cNvCxnSpPr>
          <p:nvPr/>
        </p:nvCxnSpPr>
        <p:spPr bwMode="auto">
          <a:xfrm rot="5400000">
            <a:off x="2273300" y="6148388"/>
            <a:ext cx="228600" cy="304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92" name="Straight Arrow Connector 95">
            <a:extLst>
              <a:ext uri="{FF2B5EF4-FFF2-40B4-BE49-F238E27FC236}">
                <a16:creationId xmlns:a16="http://schemas.microsoft.com/office/drawing/2014/main" id="{1F4CA7D7-98CB-4E48-9E29-8ADF2060DAC8}"/>
              </a:ext>
            </a:extLst>
          </p:cNvPr>
          <p:cNvCxnSpPr>
            <a:cxnSpLocks noChangeShapeType="1"/>
            <a:stCxn id="7197" idx="5"/>
            <a:endCxn id="7189" idx="1"/>
          </p:cNvCxnSpPr>
          <p:nvPr/>
        </p:nvCxnSpPr>
        <p:spPr bwMode="auto">
          <a:xfrm>
            <a:off x="6234113" y="6140450"/>
            <a:ext cx="593725" cy="2397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93" name="TextBox 97">
            <a:extLst>
              <a:ext uri="{FF2B5EF4-FFF2-40B4-BE49-F238E27FC236}">
                <a16:creationId xmlns:a16="http://schemas.microsoft.com/office/drawing/2014/main" id="{2B84A90A-7450-46A2-A7FA-291723A22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0" y="6172200"/>
            <a:ext cx="152400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900"/>
              <a:t>secretes</a:t>
            </a:r>
          </a:p>
        </p:txBody>
      </p:sp>
      <p:sp>
        <p:nvSpPr>
          <p:cNvPr id="7194" name="TextBox 98">
            <a:extLst>
              <a:ext uri="{FF2B5EF4-FFF2-40B4-BE49-F238E27FC236}">
                <a16:creationId xmlns:a16="http://schemas.microsoft.com/office/drawing/2014/main" id="{92939848-03C8-433D-8609-18B0625CC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4800" y="6229350"/>
            <a:ext cx="1524000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900"/>
              <a:t>secretes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1"/>
  <p:tag name="MMPROD_UIDATA" val="&lt;database version=&quot;7.0&quot;&gt;&lt;object type=&quot;1&quot; unique_id=&quot;10001&quot;&gt;&lt;object type=&quot;2&quot; unique_id=&quot;10198&quot;&gt;&lt;object type=&quot;3&quot; unique_id=&quot;10199&quot;&gt;&lt;property id=&quot;20148&quot; value=&quot;5&quot;/&gt;&lt;property id=&quot;20300&quot; value=&quot;Slide 1&quot;/&gt;&lt;property id=&quot;20307&quot; value=&quot;317&quot;/&gt;&lt;/object&gt;&lt;object type=&quot;3&quot; unique_id=&quot;10200&quot;&gt;&lt;property id=&quot;20148&quot; value=&quot;5&quot;/&gt;&lt;property id=&quot;20300&quot; value=&quot;Slide 2 - &amp;quot;Assessment&amp;quot;&quot;/&gt;&lt;property id=&quot;20307&quot; value=&quot;329&quot;/&gt;&lt;/object&gt;&lt;object type=&quot;3&quot; unique_id=&quot;10201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202&quot;&gt;&lt;property id=&quot;20148&quot; value=&quot;5&quot;/&gt;&lt;property id=&quot;20300&quot; value=&quot;Slide 4 - &amp;quot;Digestion&amp;quot;&quot;/&gt;&lt;property id=&quot;20307&quot; value=&quot;331&quot;/&gt;&lt;/object&gt;&lt;object type=&quot;3&quot; unique_id=&quot;10203&quot;&gt;&lt;property id=&quot;20148&quot; value=&quot;5&quot;/&gt;&lt;property id=&quot;20300&quot; value=&quot;Slide 5 - &amp;quot;Digestion key&amp;quot;&quot;/&gt;&lt;property id=&quot;20307&quot; value=&quot;332&quot;/&gt;&lt;/object&gt;&lt;/object&gt;&lt;object type=&quot;8&quot; unique_id=&quot;1021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831</TotalTime>
  <Words>165</Words>
  <Application>Microsoft Office PowerPoint</Application>
  <PresentationFormat>On-screen Show (4:3)</PresentationFormat>
  <Paragraphs>47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Digestion</vt:lpstr>
      <vt:lpstr>Digestion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155</cp:revision>
  <dcterms:created xsi:type="dcterms:W3CDTF">2005-04-19T02:46:41Z</dcterms:created>
  <dcterms:modified xsi:type="dcterms:W3CDTF">2019-04-29T21:58:39Z</dcterms:modified>
</cp:coreProperties>
</file>