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30" r:id="rId2"/>
  </p:sldMasterIdLst>
  <p:notesMasterIdLst>
    <p:notesMasterId r:id="rId8"/>
  </p:notesMasterIdLst>
  <p:sldIdLst>
    <p:sldId id="317" r:id="rId3"/>
    <p:sldId id="334" r:id="rId4"/>
    <p:sldId id="330" r:id="rId5"/>
    <p:sldId id="335" r:id="rId6"/>
    <p:sldId id="336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7DF2D650-97FD-441C-9D69-77BBF06F86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EC624F88-24C2-42E0-AEBE-9E6F5AAA4A8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D4361D33-56C4-49A1-8E15-BA81D0ECEB5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1A781702-579A-4A50-9BE0-6973D3E021F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EA0144CF-BDC6-422D-8FF0-3AFA73BC5A0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F9F85546-66A6-447C-8518-7AE714357F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7174D5-E552-4D8C-A8C5-28153614DF6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E49BA078-DF3E-4315-AAB0-E3D470AADD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F022542-ADD8-4F17-9715-3464012C4EA9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AC6EFC1F-8F04-4914-AAD7-CA151C3C19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3FF62878-2F55-4654-8923-6085C351F3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29387D4-A0E7-4D6C-8226-4236FEFBC1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5BCD0F7-3DAE-49B5-AD52-A656CBFF31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870BC6F-F7B6-449E-BDC7-0A4A85B38A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F6C8B4-E715-453C-B3AA-873EC0600D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8619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238F2A7-6380-47C3-B714-E5F08C263F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63735B6-E62D-41F0-9589-76563C877A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6191114-AB21-4058-9556-C49BA0EC92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21C676-3C02-4378-92C7-B26FDF72F1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4284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4051A-B593-45FB-AED8-6F24B5012C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5D88DF-7F1A-4342-AD44-17B0C52D23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6849728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75577-FEEE-4D5E-B365-A447F1C19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26B22-52E6-4C5E-8C89-B30BE94C24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501045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D1654-B99F-4861-BE2F-FA4CE585D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8E6E5A-0511-499C-8D3E-D30E989EF9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531971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A5D42-9125-4536-81B8-36FA80B12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71D06-D039-4D5A-8756-C3416EDA8E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FBA316-0631-4627-8B81-1EA631E1B1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625250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80B50-5282-44D3-A82C-A26028ABB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A2345A-8DDA-4272-9CDD-FABA7E044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8CF570-9E6A-453F-BDD8-B6B64430EA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617EA6-95D0-4810-AF4E-6CCB77B1E3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AE277C-EBCA-41B3-A87F-EE17E131CA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332521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229EB-2414-489E-94C1-5FB9C1320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982496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87377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FB960-6024-471E-A58D-78F108E34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DC0FB-1B74-44FA-8993-73D9BF4AD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A29476-1D5B-4829-9108-4777353732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285427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07012-8A83-46AF-8CD7-02EB38733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F35ADA-DA78-4B98-AEB7-9408791216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E3BA8E-BA01-4C70-8FAB-AF098D796A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0057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C038C1C-8BD2-40E3-8139-469069AF94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A8964D0-ED6B-4002-8888-F290C80B40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DDEBB1A-8A56-4081-82FD-8894626CDD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2F8A84-1540-4A18-AC66-15CC967D57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028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14979-5927-4AF8-BF79-7013D0C1B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4265EE-E428-4928-BAC8-49230A58C9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70493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3D54E9-6D66-46C7-A60B-5EE1401BEF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486DE5-3802-40A9-9DD7-9AC9B1DA23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4950827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AF81A2C-CE89-40B4-AC40-8D9AF603E4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2D55F75-ED19-4A3B-A077-4092E0A2A1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464A235-0C7D-4C33-B164-0C7BCDDB55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C22751-F9FC-4FFF-BB06-C0338EA85F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0375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0669B1-D9B1-4FDF-9C1E-5FFA42A198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006BC7-4FE3-49ED-BA75-EF2B125748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1EE613-10B8-42A7-A5E5-A89337787C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9278B8-4CDC-427D-B2CC-53CA2B2C8F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9943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2034FDB4-14FF-408F-B680-7BD7292B66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11273104-705A-4477-9CE1-DC677B82A2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3027AD0A-02B5-4172-BE83-05BCAA51C1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F2F017-1DFC-4E9E-AEF7-96037B4D9C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077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A2F100DE-5C00-4CFA-8065-F235F6CA89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A795A53A-3475-4346-A0EB-8D8FD65CF3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7A8409E2-D852-4CF2-856F-D8858DBAFC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81BB3D-1143-4BE3-ACDF-1E5AEDF8CC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4102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2E81382-402F-49DB-AEEC-4CF817E53F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711DF15-3D5A-4D5B-8BA8-987E419905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DCF06B8-2BD0-430F-9B29-DBDE2E731A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207CD9-316B-4F09-9DC9-206C721524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127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4DF61BC-B7EC-4454-8B12-144BB4CB9F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6269032-A340-4591-9A0F-9817FC36F5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6D8AEB0-9161-4AB4-8038-4871EAFE03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D4B2E2-3512-44E3-9986-C079603B92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268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BD52C59-9F35-475E-BD1F-388A5771B1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B8EFD38-5D87-4869-B1A5-CC10BFF8D9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CE475D0-C15D-4C22-97F4-42C24E2CCD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9CF039-C8EE-4E73-AF0A-B0E99CA461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2061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C3BB0A63-1ADE-42B2-9ED1-5AB12572D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9FF381C8-6F74-4566-B7AA-859300EDD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E0E3B1F-B18C-4E54-9286-C069FFB1E2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FCD0E08-4916-4924-A070-E5BF640594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2FA2D3CD-73E6-4999-97EA-874B83733CE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C568CDA6-A663-4ED8-858F-73289FB9AD4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EC1E831-3CB2-4FD6-9ECB-814A08C1EC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16C8FA7F-53E0-4A7A-BB9B-7AF2E74EF13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6B2CFCF3-8193-4E41-89C4-6E50FF60B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C10D5551-D571-402E-89C3-719FBC807E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93211F87-8A44-49D7-9D4F-61955DFAA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84B7586-2783-495F-85B7-148B7D05B6F6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49922C-9D57-4A35-A640-F68EAD5B564A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C43AFA9B-294C-484C-A37B-2A0006B3409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25E7649B-3EDA-44CF-8D13-9685FC7ECE8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0F04DDC3-B404-4A0E-8A39-60679BFAEE12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808C880D-4DEA-41DE-A5C8-C7F0B7E34D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DF19805C-B881-4B7B-B963-126B4C2961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BDFFE995-BFAE-4E93-97D2-4A047238A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216019D5-D7C1-457F-9B76-E271C0A6D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60045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475F9A-A6C3-41DE-80CB-A205EDAD15EE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B2E84527-CB90-44E8-A828-78AB77177B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Developmental Genetics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8A001E7-BAFF-4930-AA41-7B592A0A7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57580BDE-AC7D-4ABE-8A33-29710C4704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4A064C6-57F1-4FE3-B60E-CAE2FAF37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FF357726-B3C7-42C7-85E5-8F12EF877D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565CC484-CF8F-42DF-804A-D794AE688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458200" cy="685800"/>
          </a:xfrm>
        </p:spPr>
        <p:txBody>
          <a:bodyPr/>
          <a:lstStyle/>
          <a:p>
            <a:r>
              <a:rPr lang="en-US" altLang="en-US" sz="3200"/>
              <a:t>Pattern Formation-Developmental Genetics</a:t>
            </a:r>
          </a:p>
        </p:txBody>
      </p:sp>
      <p:sp>
        <p:nvSpPr>
          <p:cNvPr id="6147" name="Rectangle 4">
            <a:extLst>
              <a:ext uri="{FF2B5EF4-FFF2-40B4-BE49-F238E27FC236}">
                <a16:creationId xmlns:a16="http://schemas.microsoft.com/office/drawing/2014/main" id="{09ECF692-99DE-41C3-AB88-18E419EAE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200" y="1752600"/>
            <a:ext cx="2438400" cy="55086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Pattern Formation</a:t>
            </a:r>
          </a:p>
        </p:txBody>
      </p:sp>
      <p:sp>
        <p:nvSpPr>
          <p:cNvPr id="6148" name="Rectangle 6">
            <a:extLst>
              <a:ext uri="{FF2B5EF4-FFF2-40B4-BE49-F238E27FC236}">
                <a16:creationId xmlns:a16="http://schemas.microsoft.com/office/drawing/2014/main" id="{AD9BD643-F759-4C30-A75D-EFB450AC82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732088"/>
            <a:ext cx="1016000" cy="428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2000" u="sng"/>
          </a:p>
        </p:txBody>
      </p:sp>
      <p:sp>
        <p:nvSpPr>
          <p:cNvPr id="6149" name="Rectangle 7">
            <a:extLst>
              <a:ext uri="{FF2B5EF4-FFF2-40B4-BE49-F238E27FC236}">
                <a16:creationId xmlns:a16="http://schemas.microsoft.com/office/drawing/2014/main" id="{3ED927A0-189C-4357-ABC2-BE6871BAD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200" y="3771900"/>
            <a:ext cx="2438400" cy="5524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Segmentation</a:t>
            </a:r>
          </a:p>
        </p:txBody>
      </p:sp>
      <p:sp>
        <p:nvSpPr>
          <p:cNvPr id="6150" name="Rectangle 8">
            <a:extLst>
              <a:ext uri="{FF2B5EF4-FFF2-40B4-BE49-F238E27FC236}">
                <a16:creationId xmlns:a16="http://schemas.microsoft.com/office/drawing/2014/main" id="{D8E080F5-C9F0-467D-B536-7FCEC5786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4875213"/>
            <a:ext cx="914400" cy="3667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2000" u="sng"/>
          </a:p>
        </p:txBody>
      </p:sp>
      <p:cxnSp>
        <p:nvCxnSpPr>
          <p:cNvPr id="6151" name="Straight Arrow Connector 10">
            <a:extLst>
              <a:ext uri="{FF2B5EF4-FFF2-40B4-BE49-F238E27FC236}">
                <a16:creationId xmlns:a16="http://schemas.microsoft.com/office/drawing/2014/main" id="{319CA525-28A3-44D9-B86B-6DC962B0C919}"/>
              </a:ext>
            </a:extLst>
          </p:cNvPr>
          <p:cNvCxnSpPr>
            <a:cxnSpLocks noChangeShapeType="1"/>
            <a:stCxn id="6147" idx="2"/>
            <a:endCxn id="6148" idx="0"/>
          </p:cNvCxnSpPr>
          <p:nvPr/>
        </p:nvCxnSpPr>
        <p:spPr bwMode="auto">
          <a:xfrm rot="5400000">
            <a:off x="2732088" y="2517775"/>
            <a:ext cx="428625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2" name="Straight Arrow Connector 12">
            <a:extLst>
              <a:ext uri="{FF2B5EF4-FFF2-40B4-BE49-F238E27FC236}">
                <a16:creationId xmlns:a16="http://schemas.microsoft.com/office/drawing/2014/main" id="{E3025C53-1FF1-4D49-B9B2-B57FE5F45AB3}"/>
              </a:ext>
            </a:extLst>
          </p:cNvPr>
          <p:cNvCxnSpPr>
            <a:cxnSpLocks noChangeShapeType="1"/>
            <a:stCxn id="6148" idx="2"/>
            <a:endCxn id="6149" idx="0"/>
          </p:cNvCxnSpPr>
          <p:nvPr/>
        </p:nvCxnSpPr>
        <p:spPr bwMode="auto">
          <a:xfrm rot="5400000">
            <a:off x="2640807" y="3466306"/>
            <a:ext cx="611188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3" name="Straight Arrow Connector 14">
            <a:extLst>
              <a:ext uri="{FF2B5EF4-FFF2-40B4-BE49-F238E27FC236}">
                <a16:creationId xmlns:a16="http://schemas.microsoft.com/office/drawing/2014/main" id="{38C87919-DBCE-4B23-B0EB-9201E1EA2756}"/>
              </a:ext>
            </a:extLst>
          </p:cNvPr>
          <p:cNvCxnSpPr>
            <a:cxnSpLocks noChangeShapeType="1"/>
            <a:stCxn id="6149" idx="2"/>
            <a:endCxn id="6150" idx="0"/>
          </p:cNvCxnSpPr>
          <p:nvPr/>
        </p:nvCxnSpPr>
        <p:spPr bwMode="auto">
          <a:xfrm rot="5400000">
            <a:off x="2645568" y="4574382"/>
            <a:ext cx="550863" cy="50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TextBox 15">
            <a:extLst>
              <a:ext uri="{FF2B5EF4-FFF2-40B4-BE49-F238E27FC236}">
                <a16:creationId xmlns:a16="http://schemas.microsoft.com/office/drawing/2014/main" id="{5A9498F3-1EDB-48BF-99A1-6899137D09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8938" y="2365375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800"/>
              <a:t>Steps</a:t>
            </a:r>
          </a:p>
        </p:txBody>
      </p:sp>
      <p:cxnSp>
        <p:nvCxnSpPr>
          <p:cNvPr id="6155" name="Straight Arrow Connector 17">
            <a:extLst>
              <a:ext uri="{FF2B5EF4-FFF2-40B4-BE49-F238E27FC236}">
                <a16:creationId xmlns:a16="http://schemas.microsoft.com/office/drawing/2014/main" id="{BCCDF1D3-CE48-4B5E-8656-60C1DBCBBBDA}"/>
              </a:ext>
            </a:extLst>
          </p:cNvPr>
          <p:cNvCxnSpPr>
            <a:cxnSpLocks noChangeShapeType="1"/>
            <a:stCxn id="6148" idx="3"/>
          </p:cNvCxnSpPr>
          <p:nvPr/>
        </p:nvCxnSpPr>
        <p:spPr bwMode="auto">
          <a:xfrm>
            <a:off x="3468688" y="2946400"/>
            <a:ext cx="2032000" cy="619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6" name="Rectangle 18">
            <a:extLst>
              <a:ext uri="{FF2B5EF4-FFF2-40B4-BE49-F238E27FC236}">
                <a16:creationId xmlns:a16="http://schemas.microsoft.com/office/drawing/2014/main" id="{91F5F723-AD12-4385-85C4-980AE19396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2854325"/>
            <a:ext cx="609600" cy="3063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6157" name="Rectangle 19">
            <a:extLst>
              <a:ext uri="{FF2B5EF4-FFF2-40B4-BE49-F238E27FC236}">
                <a16:creationId xmlns:a16="http://schemas.microsoft.com/office/drawing/2014/main" id="{28211D3E-F514-4423-99A4-2F6BF9045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2000" y="2732088"/>
            <a:ext cx="1524000" cy="4889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Anterior axis</a:t>
            </a:r>
            <a:endParaRPr lang="en-US" altLang="en-US" sz="2000"/>
          </a:p>
        </p:txBody>
      </p:sp>
      <p:cxnSp>
        <p:nvCxnSpPr>
          <p:cNvPr id="6158" name="Straight Arrow Connector 21">
            <a:extLst>
              <a:ext uri="{FF2B5EF4-FFF2-40B4-BE49-F238E27FC236}">
                <a16:creationId xmlns:a16="http://schemas.microsoft.com/office/drawing/2014/main" id="{387DB0DE-026A-4F18-9A9E-29A750C1F29F}"/>
              </a:ext>
            </a:extLst>
          </p:cNvPr>
          <p:cNvCxnSpPr>
            <a:cxnSpLocks noChangeShapeType="1"/>
            <a:endCxn id="6157" idx="1"/>
          </p:cNvCxnSpPr>
          <p:nvPr/>
        </p:nvCxnSpPr>
        <p:spPr bwMode="auto">
          <a:xfrm flipV="1">
            <a:off x="6081713" y="2976563"/>
            <a:ext cx="1016000" cy="301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TextBox 24">
            <a:extLst>
              <a:ext uri="{FF2B5EF4-FFF2-40B4-BE49-F238E27FC236}">
                <a16:creationId xmlns:a16="http://schemas.microsoft.com/office/drawing/2014/main" id="{D97A287E-4FFE-43BF-93D5-1B010E42BEB5}"/>
              </a:ext>
            </a:extLst>
          </p:cNvPr>
          <p:cNvSpPr txBox="1">
            <a:spLocks noChangeArrowheads="1"/>
          </p:cNvSpPr>
          <p:nvPr/>
        </p:nvSpPr>
        <p:spPr bwMode="auto">
          <a:xfrm rot="-2557137">
            <a:off x="6310313" y="2428875"/>
            <a:ext cx="1092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Determines</a:t>
            </a:r>
            <a:endParaRPr lang="en-US" altLang="en-US" sz="1800"/>
          </a:p>
        </p:txBody>
      </p:sp>
      <p:sp>
        <p:nvSpPr>
          <p:cNvPr id="6160" name="Rectangle 29">
            <a:extLst>
              <a:ext uri="{FF2B5EF4-FFF2-40B4-BE49-F238E27FC236}">
                <a16:creationId xmlns:a16="http://schemas.microsoft.com/office/drawing/2014/main" id="{5F290249-6483-419B-9E16-6B73D6D2D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0" y="3895725"/>
            <a:ext cx="6096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6161" name="Rectangle 30">
            <a:extLst>
              <a:ext uri="{FF2B5EF4-FFF2-40B4-BE49-F238E27FC236}">
                <a16:creationId xmlns:a16="http://schemas.microsoft.com/office/drawing/2014/main" id="{AF0643EF-EE10-4D9F-8A98-F71B97B43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3600" y="3771900"/>
            <a:ext cx="1524000" cy="4905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Initial subdivision on A/P axis</a:t>
            </a:r>
            <a:endParaRPr lang="en-US" altLang="en-US" sz="1400"/>
          </a:p>
        </p:txBody>
      </p:sp>
      <p:cxnSp>
        <p:nvCxnSpPr>
          <p:cNvPr id="6162" name="Straight Arrow Connector 31">
            <a:extLst>
              <a:ext uri="{FF2B5EF4-FFF2-40B4-BE49-F238E27FC236}">
                <a16:creationId xmlns:a16="http://schemas.microsoft.com/office/drawing/2014/main" id="{F981CF0B-03C6-41B5-B683-2ACC458BA6B3}"/>
              </a:ext>
            </a:extLst>
          </p:cNvPr>
          <p:cNvCxnSpPr>
            <a:cxnSpLocks noChangeShapeType="1"/>
            <a:stCxn id="6160" idx="3"/>
            <a:endCxn id="6161" idx="1"/>
          </p:cNvCxnSpPr>
          <p:nvPr/>
        </p:nvCxnSpPr>
        <p:spPr bwMode="auto">
          <a:xfrm flipV="1">
            <a:off x="6197600" y="4017963"/>
            <a:ext cx="1016000" cy="301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3" name="TextBox 32">
            <a:extLst>
              <a:ext uri="{FF2B5EF4-FFF2-40B4-BE49-F238E27FC236}">
                <a16:creationId xmlns:a16="http://schemas.microsoft.com/office/drawing/2014/main" id="{64DD16C6-ACD4-4737-B096-7C35C2DC249D}"/>
              </a:ext>
            </a:extLst>
          </p:cNvPr>
          <p:cNvSpPr txBox="1">
            <a:spLocks noChangeArrowheads="1"/>
          </p:cNvSpPr>
          <p:nvPr/>
        </p:nvSpPr>
        <p:spPr bwMode="auto">
          <a:xfrm rot="-2557137">
            <a:off x="6411913" y="3505200"/>
            <a:ext cx="1092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Determines</a:t>
            </a:r>
            <a:endParaRPr lang="en-US" altLang="en-US" sz="1800"/>
          </a:p>
        </p:txBody>
      </p:sp>
      <p:cxnSp>
        <p:nvCxnSpPr>
          <p:cNvPr id="6164" name="Straight Arrow Connector 34">
            <a:extLst>
              <a:ext uri="{FF2B5EF4-FFF2-40B4-BE49-F238E27FC236}">
                <a16:creationId xmlns:a16="http://schemas.microsoft.com/office/drawing/2014/main" id="{DB880D54-A044-4904-9E71-1741C06D4133}"/>
              </a:ext>
            </a:extLst>
          </p:cNvPr>
          <p:cNvCxnSpPr>
            <a:cxnSpLocks noChangeShapeType="1"/>
            <a:stCxn id="6149" idx="3"/>
            <a:endCxn id="6160" idx="1"/>
          </p:cNvCxnSpPr>
          <p:nvPr/>
        </p:nvCxnSpPr>
        <p:spPr bwMode="auto">
          <a:xfrm>
            <a:off x="4165600" y="4048125"/>
            <a:ext cx="1422400" cy="1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5" name="Rectangle 36">
            <a:extLst>
              <a:ext uri="{FF2B5EF4-FFF2-40B4-BE49-F238E27FC236}">
                <a16:creationId xmlns:a16="http://schemas.microsoft.com/office/drawing/2014/main" id="{65E93326-17A0-4C4B-8333-4549B2301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0" y="4935538"/>
            <a:ext cx="609600" cy="3063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6166" name="Rectangle 37">
            <a:extLst>
              <a:ext uri="{FF2B5EF4-FFF2-40B4-BE49-F238E27FC236}">
                <a16:creationId xmlns:a16="http://schemas.microsoft.com/office/drawing/2014/main" id="{56B7F79C-1026-4436-9340-35DC5838D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3600" y="4648200"/>
            <a:ext cx="1524000" cy="6540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Embryonic </a:t>
            </a:r>
          </a:p>
          <a:p>
            <a:pPr algn="ctr"/>
            <a:r>
              <a:rPr lang="en-US" altLang="en-US" sz="1600"/>
              <a:t>7 zones</a:t>
            </a:r>
            <a:endParaRPr lang="en-US" altLang="en-US" sz="1800"/>
          </a:p>
        </p:txBody>
      </p:sp>
      <p:cxnSp>
        <p:nvCxnSpPr>
          <p:cNvPr id="6167" name="Straight Arrow Connector 38">
            <a:extLst>
              <a:ext uri="{FF2B5EF4-FFF2-40B4-BE49-F238E27FC236}">
                <a16:creationId xmlns:a16="http://schemas.microsoft.com/office/drawing/2014/main" id="{8C530A64-9713-43B7-8403-DFCA6B22BFF4}"/>
              </a:ext>
            </a:extLst>
          </p:cNvPr>
          <p:cNvCxnSpPr>
            <a:cxnSpLocks noChangeShapeType="1"/>
            <a:stCxn id="6165" idx="3"/>
            <a:endCxn id="6166" idx="1"/>
          </p:cNvCxnSpPr>
          <p:nvPr/>
        </p:nvCxnSpPr>
        <p:spPr bwMode="auto">
          <a:xfrm flipV="1">
            <a:off x="6211888" y="4975225"/>
            <a:ext cx="987425" cy="1143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8" name="TextBox 39">
            <a:extLst>
              <a:ext uri="{FF2B5EF4-FFF2-40B4-BE49-F238E27FC236}">
                <a16:creationId xmlns:a16="http://schemas.microsoft.com/office/drawing/2014/main" id="{FF148E28-F977-4DF5-B559-B3CADB09CD2A}"/>
              </a:ext>
            </a:extLst>
          </p:cNvPr>
          <p:cNvSpPr txBox="1">
            <a:spLocks noChangeArrowheads="1"/>
          </p:cNvSpPr>
          <p:nvPr/>
        </p:nvSpPr>
        <p:spPr bwMode="auto">
          <a:xfrm rot="-2557137">
            <a:off x="6411913" y="4546600"/>
            <a:ext cx="1092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Determines</a:t>
            </a:r>
            <a:endParaRPr lang="en-US" altLang="en-US" sz="1800"/>
          </a:p>
        </p:txBody>
      </p:sp>
      <p:sp>
        <p:nvSpPr>
          <p:cNvPr id="6169" name="TextBox 42">
            <a:extLst>
              <a:ext uri="{FF2B5EF4-FFF2-40B4-BE49-F238E27FC236}">
                <a16:creationId xmlns:a16="http://schemas.microsoft.com/office/drawing/2014/main" id="{EE57759D-EDC1-4B7F-BFB8-B027D0D2D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6438" y="4406900"/>
            <a:ext cx="9826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Regulates</a:t>
            </a:r>
            <a:endParaRPr lang="en-US" altLang="en-US" sz="1800"/>
          </a:p>
        </p:txBody>
      </p:sp>
      <p:cxnSp>
        <p:nvCxnSpPr>
          <p:cNvPr id="6170" name="Straight Arrow Connector 44">
            <a:extLst>
              <a:ext uri="{FF2B5EF4-FFF2-40B4-BE49-F238E27FC236}">
                <a16:creationId xmlns:a16="http://schemas.microsoft.com/office/drawing/2014/main" id="{5DA422D7-6E91-47BA-9BEB-138CFC245DAE}"/>
              </a:ext>
            </a:extLst>
          </p:cNvPr>
          <p:cNvCxnSpPr>
            <a:cxnSpLocks noChangeShapeType="1"/>
            <a:stCxn id="6160" idx="2"/>
            <a:endCxn id="6165" idx="0"/>
          </p:cNvCxnSpPr>
          <p:nvPr/>
        </p:nvCxnSpPr>
        <p:spPr bwMode="auto">
          <a:xfrm rot="5400000">
            <a:off x="5525295" y="4568031"/>
            <a:ext cx="735012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6" name="Rectangle 66">
            <a:extLst>
              <a:ext uri="{FF2B5EF4-FFF2-40B4-BE49-F238E27FC236}">
                <a16:creationId xmlns:a16="http://schemas.microsoft.com/office/drawing/2014/main" id="{DE6ECF2C-82E3-4456-94F7-47EA2A9B5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4425" y="5975350"/>
            <a:ext cx="1984375" cy="3683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Segment polarity</a:t>
            </a:r>
            <a:endParaRPr lang="en-US" altLang="en-US" sz="1600"/>
          </a:p>
        </p:txBody>
      </p:sp>
      <p:sp>
        <p:nvSpPr>
          <p:cNvPr id="6177" name="Rectangle 67">
            <a:extLst>
              <a:ext uri="{FF2B5EF4-FFF2-40B4-BE49-F238E27FC236}">
                <a16:creationId xmlns:a16="http://schemas.microsoft.com/office/drawing/2014/main" id="{261A94F6-35D8-4D25-BB80-DEBF1A093D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5975350"/>
            <a:ext cx="609600" cy="3683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800" u="sng"/>
          </a:p>
        </p:txBody>
      </p:sp>
      <p:cxnSp>
        <p:nvCxnSpPr>
          <p:cNvPr id="6178" name="Straight Arrow Connector 68">
            <a:extLst>
              <a:ext uri="{FF2B5EF4-FFF2-40B4-BE49-F238E27FC236}">
                <a16:creationId xmlns:a16="http://schemas.microsoft.com/office/drawing/2014/main" id="{99B433FE-6209-44FC-A387-B15D7E27394C}"/>
              </a:ext>
            </a:extLst>
          </p:cNvPr>
          <p:cNvCxnSpPr>
            <a:cxnSpLocks noChangeShapeType="1"/>
            <a:stCxn id="6176" idx="3"/>
            <a:endCxn id="6177" idx="1"/>
          </p:cNvCxnSpPr>
          <p:nvPr/>
        </p:nvCxnSpPr>
        <p:spPr bwMode="auto">
          <a:xfrm>
            <a:off x="6908800" y="6159500"/>
            <a:ext cx="711200" cy="1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9" name="TextBox 69">
            <a:extLst>
              <a:ext uri="{FF2B5EF4-FFF2-40B4-BE49-F238E27FC236}">
                <a16:creationId xmlns:a16="http://schemas.microsoft.com/office/drawing/2014/main" id="{1741611A-010F-40FC-8B8A-1B416D83511A}"/>
              </a:ext>
            </a:extLst>
          </p:cNvPr>
          <p:cNvSpPr txBox="1">
            <a:spLocks noChangeArrowheads="1"/>
          </p:cNvSpPr>
          <p:nvPr/>
        </p:nvSpPr>
        <p:spPr bwMode="auto">
          <a:xfrm rot="-2557137">
            <a:off x="6973888" y="5638800"/>
            <a:ext cx="10033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Helps with</a:t>
            </a:r>
            <a:endParaRPr lang="en-US" altLang="en-US" sz="1800"/>
          </a:p>
        </p:txBody>
      </p:sp>
      <p:sp>
        <p:nvSpPr>
          <p:cNvPr id="6180" name="TextBox 70">
            <a:extLst>
              <a:ext uri="{FF2B5EF4-FFF2-40B4-BE49-F238E27FC236}">
                <a16:creationId xmlns:a16="http://schemas.microsoft.com/office/drawing/2014/main" id="{8E8EBBAE-B2E2-467B-AD7C-6AD32E3C1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5446713"/>
            <a:ext cx="9826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Regulates</a:t>
            </a:r>
            <a:endParaRPr lang="en-US" altLang="en-US" sz="1800"/>
          </a:p>
        </p:txBody>
      </p:sp>
      <p:cxnSp>
        <p:nvCxnSpPr>
          <p:cNvPr id="6181" name="Straight Arrow Connector 71">
            <a:extLst>
              <a:ext uri="{FF2B5EF4-FFF2-40B4-BE49-F238E27FC236}">
                <a16:creationId xmlns:a16="http://schemas.microsoft.com/office/drawing/2014/main" id="{C9108661-E1D2-4913-9578-0A876B196DC0}"/>
              </a:ext>
            </a:extLst>
          </p:cNvPr>
          <p:cNvCxnSpPr>
            <a:cxnSpLocks noChangeShapeType="1"/>
            <a:stCxn id="6165" idx="2"/>
            <a:endCxn id="6176" idx="0"/>
          </p:cNvCxnSpPr>
          <p:nvPr/>
        </p:nvCxnSpPr>
        <p:spPr bwMode="auto">
          <a:xfrm>
            <a:off x="5892800" y="5256213"/>
            <a:ext cx="23813" cy="7048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2" name="TextBox 78">
            <a:extLst>
              <a:ext uri="{FF2B5EF4-FFF2-40B4-BE49-F238E27FC236}">
                <a16:creationId xmlns:a16="http://schemas.microsoft.com/office/drawing/2014/main" id="{0FF0F66B-768E-4A52-A348-1650F122AC2C}"/>
              </a:ext>
            </a:extLst>
          </p:cNvPr>
          <p:cNvSpPr txBox="1">
            <a:spLocks noChangeArrowheads="1"/>
          </p:cNvSpPr>
          <p:nvPr/>
        </p:nvSpPr>
        <p:spPr bwMode="auto">
          <a:xfrm rot="-1450501">
            <a:off x="1042988" y="5029200"/>
            <a:ext cx="10906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Determines</a:t>
            </a:r>
            <a:endParaRPr lang="en-US" altLang="en-US" sz="1800"/>
          </a:p>
        </p:txBody>
      </p:sp>
      <p:sp>
        <p:nvSpPr>
          <p:cNvPr id="6173" name="Rectangle 88">
            <a:extLst>
              <a:ext uri="{FF2B5EF4-FFF2-40B4-BE49-F238E27FC236}">
                <a16:creationId xmlns:a16="http://schemas.microsoft.com/office/drawing/2014/main" id="{354C541B-72CB-4ADD-92CE-18C0A4DB7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548313"/>
            <a:ext cx="2438400" cy="7953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Genes determine fate of segments =____ </a:t>
            </a:r>
            <a:endParaRPr lang="en-US" altLang="en-US" sz="1600" u="sng"/>
          </a:p>
        </p:txBody>
      </p:sp>
      <p:cxnSp>
        <p:nvCxnSpPr>
          <p:cNvPr id="6174" name="Straight Arrow Connector 90">
            <a:extLst>
              <a:ext uri="{FF2B5EF4-FFF2-40B4-BE49-F238E27FC236}">
                <a16:creationId xmlns:a16="http://schemas.microsoft.com/office/drawing/2014/main" id="{2D00C013-60FC-48BC-87EA-A74A2638BF5C}"/>
              </a:ext>
            </a:extLst>
          </p:cNvPr>
          <p:cNvCxnSpPr>
            <a:cxnSpLocks noChangeShapeType="1"/>
            <a:stCxn id="6173" idx="0"/>
            <a:endCxn id="6150" idx="1"/>
          </p:cNvCxnSpPr>
          <p:nvPr/>
        </p:nvCxnSpPr>
        <p:spPr bwMode="auto">
          <a:xfrm flipV="1">
            <a:off x="1371600" y="5059363"/>
            <a:ext cx="1052513" cy="4746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5" name="TextBox 41">
            <a:extLst>
              <a:ext uri="{FF2B5EF4-FFF2-40B4-BE49-F238E27FC236}">
                <a16:creationId xmlns:a16="http://schemas.microsoft.com/office/drawing/2014/main" id="{A4EBA214-F82D-48D9-8314-39A962FB1E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685800"/>
            <a:ext cx="2260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AutoNum type="alphaUcPeriod"/>
            </a:pPr>
            <a:r>
              <a:rPr lang="en-US" altLang="en-US" sz="1600"/>
              <a:t>Gap genes</a:t>
            </a:r>
          </a:p>
          <a:p>
            <a:pPr>
              <a:buFontTx/>
              <a:buAutoNum type="alphaUcPeriod"/>
            </a:pPr>
            <a:r>
              <a:rPr lang="en-US" altLang="en-US" sz="1600"/>
              <a:t>Pair Rule Genes</a:t>
            </a:r>
          </a:p>
          <a:p>
            <a:pPr>
              <a:buFontTx/>
              <a:buAutoNum type="alphaUcPeriod"/>
            </a:pPr>
            <a:r>
              <a:rPr lang="en-US" altLang="en-US" sz="1600"/>
              <a:t>Polarity genes</a:t>
            </a:r>
          </a:p>
          <a:p>
            <a:pPr>
              <a:buFontTx/>
              <a:buAutoNum type="alphaUcPeriod"/>
            </a:pPr>
            <a:r>
              <a:rPr lang="en-US" altLang="en-US" sz="1600"/>
              <a:t>Bicoid mRNA</a:t>
            </a:r>
          </a:p>
          <a:p>
            <a:pPr>
              <a:buFontTx/>
              <a:buAutoNum type="alphaUcPeriod"/>
            </a:pPr>
            <a:r>
              <a:rPr lang="en-US" altLang="en-US" sz="1600"/>
              <a:t>Regions</a:t>
            </a:r>
          </a:p>
          <a:p>
            <a:pPr>
              <a:buFontTx/>
              <a:buAutoNum type="alphaUcPeriod"/>
            </a:pPr>
            <a:r>
              <a:rPr lang="en-US" altLang="en-US" sz="1600"/>
              <a:t>Cell-Cell signaling</a:t>
            </a:r>
          </a:p>
          <a:p>
            <a:pPr>
              <a:buFontTx/>
              <a:buAutoNum type="alphaUcPeriod"/>
            </a:pPr>
            <a:r>
              <a:rPr lang="en-US" altLang="en-US" sz="1600"/>
              <a:t>Homeotic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C1C630F-2FB6-40AE-AD08-E305DF68F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-76200"/>
            <a:ext cx="8534400" cy="838200"/>
          </a:xfrm>
        </p:spPr>
        <p:txBody>
          <a:bodyPr/>
          <a:lstStyle/>
          <a:p>
            <a:r>
              <a:rPr lang="en-US" altLang="en-US" sz="2800"/>
              <a:t>Pattern Formation-Developmental Genetics Key</a:t>
            </a:r>
          </a:p>
        </p:txBody>
      </p:sp>
      <p:sp>
        <p:nvSpPr>
          <p:cNvPr id="7171" name="Rectangle 4">
            <a:extLst>
              <a:ext uri="{FF2B5EF4-FFF2-40B4-BE49-F238E27FC236}">
                <a16:creationId xmlns:a16="http://schemas.microsoft.com/office/drawing/2014/main" id="{5DAB70F3-F7B0-4B83-9D83-292F2B98D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200" y="1676400"/>
            <a:ext cx="2438400" cy="5603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Pattern Formation</a:t>
            </a:r>
          </a:p>
        </p:txBody>
      </p:sp>
      <p:sp>
        <p:nvSpPr>
          <p:cNvPr id="7172" name="Rectangle 6">
            <a:extLst>
              <a:ext uri="{FF2B5EF4-FFF2-40B4-BE49-F238E27FC236}">
                <a16:creationId xmlns:a16="http://schemas.microsoft.com/office/drawing/2014/main" id="{C330483D-F223-40EE-A33A-F2EDEB9FF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671763"/>
            <a:ext cx="1016000" cy="43656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u="sng"/>
              <a:t>C</a:t>
            </a:r>
          </a:p>
        </p:txBody>
      </p:sp>
      <p:sp>
        <p:nvSpPr>
          <p:cNvPr id="7173" name="Rectangle 7">
            <a:extLst>
              <a:ext uri="{FF2B5EF4-FFF2-40B4-BE49-F238E27FC236}">
                <a16:creationId xmlns:a16="http://schemas.microsoft.com/office/drawing/2014/main" id="{6598A286-B656-4E4F-B85B-BEB42649C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200" y="3730625"/>
            <a:ext cx="2438400" cy="558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Segmentation</a:t>
            </a:r>
          </a:p>
        </p:txBody>
      </p:sp>
      <p:sp>
        <p:nvSpPr>
          <p:cNvPr id="7174" name="Rectangle 8">
            <a:extLst>
              <a:ext uri="{FF2B5EF4-FFF2-40B4-BE49-F238E27FC236}">
                <a16:creationId xmlns:a16="http://schemas.microsoft.com/office/drawing/2014/main" id="{F25ABB8E-7781-4DC9-A67A-A78CE2FCE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4849813"/>
            <a:ext cx="914400" cy="37306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u="sng"/>
              <a:t>E</a:t>
            </a:r>
          </a:p>
        </p:txBody>
      </p:sp>
      <p:cxnSp>
        <p:nvCxnSpPr>
          <p:cNvPr id="7175" name="Straight Arrow Connector 10">
            <a:extLst>
              <a:ext uri="{FF2B5EF4-FFF2-40B4-BE49-F238E27FC236}">
                <a16:creationId xmlns:a16="http://schemas.microsoft.com/office/drawing/2014/main" id="{9143936E-6987-46FF-B7F1-3BB8B0E45AD9}"/>
              </a:ext>
            </a:extLst>
          </p:cNvPr>
          <p:cNvCxnSpPr>
            <a:cxnSpLocks noChangeShapeType="1"/>
            <a:stCxn id="7171" idx="2"/>
            <a:endCxn id="7172" idx="0"/>
          </p:cNvCxnSpPr>
          <p:nvPr/>
        </p:nvCxnSpPr>
        <p:spPr bwMode="auto">
          <a:xfrm rot="5400000">
            <a:off x="2728913" y="2454275"/>
            <a:ext cx="434975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6" name="Straight Arrow Connector 12">
            <a:extLst>
              <a:ext uri="{FF2B5EF4-FFF2-40B4-BE49-F238E27FC236}">
                <a16:creationId xmlns:a16="http://schemas.microsoft.com/office/drawing/2014/main" id="{32B13BD0-0207-4166-A7F0-ED618208FA27}"/>
              </a:ext>
            </a:extLst>
          </p:cNvPr>
          <p:cNvCxnSpPr>
            <a:cxnSpLocks noChangeShapeType="1"/>
            <a:stCxn id="7172" idx="2"/>
            <a:endCxn id="7173" idx="0"/>
          </p:cNvCxnSpPr>
          <p:nvPr/>
        </p:nvCxnSpPr>
        <p:spPr bwMode="auto">
          <a:xfrm rot="5400000">
            <a:off x="2635251" y="3417887"/>
            <a:ext cx="622300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7" name="Straight Arrow Connector 14">
            <a:extLst>
              <a:ext uri="{FF2B5EF4-FFF2-40B4-BE49-F238E27FC236}">
                <a16:creationId xmlns:a16="http://schemas.microsoft.com/office/drawing/2014/main" id="{293D308E-A2DF-4F4D-BA11-182D39D67154}"/>
              </a:ext>
            </a:extLst>
          </p:cNvPr>
          <p:cNvCxnSpPr>
            <a:cxnSpLocks noChangeShapeType="1"/>
            <a:stCxn id="7173" idx="2"/>
            <a:endCxn id="7174" idx="0"/>
          </p:cNvCxnSpPr>
          <p:nvPr/>
        </p:nvCxnSpPr>
        <p:spPr bwMode="auto">
          <a:xfrm rot="5400000">
            <a:off x="2640806" y="4544219"/>
            <a:ext cx="560388" cy="50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8" name="TextBox 15">
            <a:extLst>
              <a:ext uri="{FF2B5EF4-FFF2-40B4-BE49-F238E27FC236}">
                <a16:creationId xmlns:a16="http://schemas.microsoft.com/office/drawing/2014/main" id="{50761672-D35B-4199-8CC1-111BC85CA9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8938" y="229870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800"/>
              <a:t>Steps</a:t>
            </a:r>
          </a:p>
        </p:txBody>
      </p:sp>
      <p:cxnSp>
        <p:nvCxnSpPr>
          <p:cNvPr id="7179" name="Straight Arrow Connector 17">
            <a:extLst>
              <a:ext uri="{FF2B5EF4-FFF2-40B4-BE49-F238E27FC236}">
                <a16:creationId xmlns:a16="http://schemas.microsoft.com/office/drawing/2014/main" id="{2F15261D-D983-4F12-A7DB-A10642663FEC}"/>
              </a:ext>
            </a:extLst>
          </p:cNvPr>
          <p:cNvCxnSpPr>
            <a:cxnSpLocks noChangeShapeType="1"/>
            <a:stCxn id="7172" idx="3"/>
          </p:cNvCxnSpPr>
          <p:nvPr/>
        </p:nvCxnSpPr>
        <p:spPr bwMode="auto">
          <a:xfrm>
            <a:off x="3468688" y="2890838"/>
            <a:ext cx="2017712" cy="619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0" name="Rectangle 18">
            <a:extLst>
              <a:ext uri="{FF2B5EF4-FFF2-40B4-BE49-F238E27FC236}">
                <a16:creationId xmlns:a16="http://schemas.microsoft.com/office/drawing/2014/main" id="{7641F966-88B6-4711-9F83-617E5734D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2797175"/>
            <a:ext cx="609600" cy="3111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u="sng"/>
              <a:t>D</a:t>
            </a:r>
            <a:endParaRPr lang="en-US" altLang="en-US" u="sng"/>
          </a:p>
        </p:txBody>
      </p:sp>
      <p:sp>
        <p:nvSpPr>
          <p:cNvPr id="7181" name="Rectangle 19">
            <a:extLst>
              <a:ext uri="{FF2B5EF4-FFF2-40B4-BE49-F238E27FC236}">
                <a16:creationId xmlns:a16="http://schemas.microsoft.com/office/drawing/2014/main" id="{1662158C-FE2C-4D86-B167-D36FF0A69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2000" y="2671763"/>
            <a:ext cx="1524000" cy="49847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Anterior axis</a:t>
            </a:r>
            <a:endParaRPr lang="en-US" altLang="en-US" sz="2000"/>
          </a:p>
        </p:txBody>
      </p:sp>
      <p:cxnSp>
        <p:nvCxnSpPr>
          <p:cNvPr id="7182" name="Straight Arrow Connector 21">
            <a:extLst>
              <a:ext uri="{FF2B5EF4-FFF2-40B4-BE49-F238E27FC236}">
                <a16:creationId xmlns:a16="http://schemas.microsoft.com/office/drawing/2014/main" id="{F86AE829-9E4B-43FF-86FC-0BE5C515CF4E}"/>
              </a:ext>
            </a:extLst>
          </p:cNvPr>
          <p:cNvCxnSpPr>
            <a:cxnSpLocks noChangeShapeType="1"/>
            <a:endCxn id="7181" idx="1"/>
          </p:cNvCxnSpPr>
          <p:nvPr/>
        </p:nvCxnSpPr>
        <p:spPr bwMode="auto">
          <a:xfrm flipV="1">
            <a:off x="6081713" y="2921000"/>
            <a:ext cx="1016000" cy="301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3" name="TextBox 24">
            <a:extLst>
              <a:ext uri="{FF2B5EF4-FFF2-40B4-BE49-F238E27FC236}">
                <a16:creationId xmlns:a16="http://schemas.microsoft.com/office/drawing/2014/main" id="{99BC7F6E-6E62-4F9B-AA2F-7478AFF23469}"/>
              </a:ext>
            </a:extLst>
          </p:cNvPr>
          <p:cNvSpPr txBox="1">
            <a:spLocks noChangeArrowheads="1"/>
          </p:cNvSpPr>
          <p:nvPr/>
        </p:nvSpPr>
        <p:spPr bwMode="auto">
          <a:xfrm rot="-2557137">
            <a:off x="6310313" y="2362200"/>
            <a:ext cx="10890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Determines</a:t>
            </a:r>
            <a:endParaRPr lang="en-US" altLang="en-US" sz="1800"/>
          </a:p>
        </p:txBody>
      </p:sp>
      <p:sp>
        <p:nvSpPr>
          <p:cNvPr id="7184" name="Rectangle 29">
            <a:extLst>
              <a:ext uri="{FF2B5EF4-FFF2-40B4-BE49-F238E27FC236}">
                <a16:creationId xmlns:a16="http://schemas.microsoft.com/office/drawing/2014/main" id="{C5BD2C84-846D-468C-BCC1-146017E530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0" y="3854450"/>
            <a:ext cx="609600" cy="3111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u="sng"/>
              <a:t>A</a:t>
            </a:r>
            <a:endParaRPr lang="en-US" altLang="en-US" u="sng"/>
          </a:p>
        </p:txBody>
      </p:sp>
      <p:sp>
        <p:nvSpPr>
          <p:cNvPr id="7185" name="Rectangle 30">
            <a:extLst>
              <a:ext uri="{FF2B5EF4-FFF2-40B4-BE49-F238E27FC236}">
                <a16:creationId xmlns:a16="http://schemas.microsoft.com/office/drawing/2014/main" id="{A0721CAC-573F-4EF6-8C61-0BD38F0E6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3600" y="3730625"/>
            <a:ext cx="1524000" cy="4968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Initial subdivision on A/P axis</a:t>
            </a:r>
            <a:endParaRPr lang="en-US" altLang="en-US" sz="1400"/>
          </a:p>
        </p:txBody>
      </p:sp>
      <p:cxnSp>
        <p:nvCxnSpPr>
          <p:cNvPr id="7186" name="Straight Arrow Connector 31">
            <a:extLst>
              <a:ext uri="{FF2B5EF4-FFF2-40B4-BE49-F238E27FC236}">
                <a16:creationId xmlns:a16="http://schemas.microsoft.com/office/drawing/2014/main" id="{ABE6DE23-5D25-4B7C-914A-403C5F224D45}"/>
              </a:ext>
            </a:extLst>
          </p:cNvPr>
          <p:cNvCxnSpPr>
            <a:cxnSpLocks noChangeShapeType="1"/>
            <a:stCxn id="7184" idx="3"/>
            <a:endCxn id="7185" idx="1"/>
          </p:cNvCxnSpPr>
          <p:nvPr/>
        </p:nvCxnSpPr>
        <p:spPr bwMode="auto">
          <a:xfrm flipV="1">
            <a:off x="6197600" y="3978275"/>
            <a:ext cx="1016000" cy="317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7" name="TextBox 32">
            <a:extLst>
              <a:ext uri="{FF2B5EF4-FFF2-40B4-BE49-F238E27FC236}">
                <a16:creationId xmlns:a16="http://schemas.microsoft.com/office/drawing/2014/main" id="{1775C7D1-2D66-4DDA-8F23-C7BEC1074750}"/>
              </a:ext>
            </a:extLst>
          </p:cNvPr>
          <p:cNvSpPr txBox="1">
            <a:spLocks noChangeArrowheads="1"/>
          </p:cNvSpPr>
          <p:nvPr/>
        </p:nvSpPr>
        <p:spPr bwMode="auto">
          <a:xfrm rot="-2557137">
            <a:off x="6411913" y="3429000"/>
            <a:ext cx="10890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Determines</a:t>
            </a:r>
            <a:endParaRPr lang="en-US" altLang="en-US" sz="1800"/>
          </a:p>
        </p:txBody>
      </p:sp>
      <p:cxnSp>
        <p:nvCxnSpPr>
          <p:cNvPr id="7188" name="Straight Arrow Connector 34">
            <a:extLst>
              <a:ext uri="{FF2B5EF4-FFF2-40B4-BE49-F238E27FC236}">
                <a16:creationId xmlns:a16="http://schemas.microsoft.com/office/drawing/2014/main" id="{767564EB-BD29-46A0-8A5A-35BFE0FF995A}"/>
              </a:ext>
            </a:extLst>
          </p:cNvPr>
          <p:cNvCxnSpPr>
            <a:cxnSpLocks noChangeShapeType="1"/>
            <a:stCxn id="7173" idx="3"/>
            <a:endCxn id="7184" idx="1"/>
          </p:cNvCxnSpPr>
          <p:nvPr/>
        </p:nvCxnSpPr>
        <p:spPr bwMode="auto">
          <a:xfrm>
            <a:off x="4165600" y="4010025"/>
            <a:ext cx="1422400" cy="1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9" name="Rectangle 36">
            <a:extLst>
              <a:ext uri="{FF2B5EF4-FFF2-40B4-BE49-F238E27FC236}">
                <a16:creationId xmlns:a16="http://schemas.microsoft.com/office/drawing/2014/main" id="{F23F9AB3-85D9-4C53-9390-1659DF5E0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0" y="4911725"/>
            <a:ext cx="609600" cy="3111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u="sng"/>
              <a:t>B</a:t>
            </a:r>
            <a:endParaRPr lang="en-US" altLang="en-US" u="sng"/>
          </a:p>
        </p:txBody>
      </p:sp>
      <p:sp>
        <p:nvSpPr>
          <p:cNvPr id="7190" name="Rectangle 37">
            <a:extLst>
              <a:ext uri="{FF2B5EF4-FFF2-40B4-BE49-F238E27FC236}">
                <a16:creationId xmlns:a16="http://schemas.microsoft.com/office/drawing/2014/main" id="{EAD6EBB8-0557-4786-AAD9-89717B57B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3600" y="4686319"/>
            <a:ext cx="1524000" cy="6429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Embryonic </a:t>
            </a:r>
          </a:p>
          <a:p>
            <a:pPr algn="ctr"/>
            <a:r>
              <a:rPr lang="en-US" altLang="en-US" sz="1600"/>
              <a:t>7 zones</a:t>
            </a:r>
            <a:endParaRPr lang="en-US" altLang="en-US" sz="1800"/>
          </a:p>
        </p:txBody>
      </p:sp>
      <p:cxnSp>
        <p:nvCxnSpPr>
          <p:cNvPr id="7191" name="Straight Arrow Connector 38">
            <a:extLst>
              <a:ext uri="{FF2B5EF4-FFF2-40B4-BE49-F238E27FC236}">
                <a16:creationId xmlns:a16="http://schemas.microsoft.com/office/drawing/2014/main" id="{2F8B0CD8-26FC-480D-9614-70D7E2F6479A}"/>
              </a:ext>
            </a:extLst>
          </p:cNvPr>
          <p:cNvCxnSpPr>
            <a:cxnSpLocks noChangeShapeType="1"/>
            <a:stCxn id="7189" idx="3"/>
            <a:endCxn id="7190" idx="1"/>
          </p:cNvCxnSpPr>
          <p:nvPr/>
        </p:nvCxnSpPr>
        <p:spPr bwMode="auto">
          <a:xfrm flipV="1">
            <a:off x="6197600" y="5007788"/>
            <a:ext cx="1016000" cy="595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2" name="TextBox 39">
            <a:extLst>
              <a:ext uri="{FF2B5EF4-FFF2-40B4-BE49-F238E27FC236}">
                <a16:creationId xmlns:a16="http://schemas.microsoft.com/office/drawing/2014/main" id="{51D674F8-BCA8-4FC7-9000-082A7CB1E1DD}"/>
              </a:ext>
            </a:extLst>
          </p:cNvPr>
          <p:cNvSpPr txBox="1">
            <a:spLocks noChangeArrowheads="1"/>
          </p:cNvSpPr>
          <p:nvPr/>
        </p:nvSpPr>
        <p:spPr bwMode="auto">
          <a:xfrm rot="-2557137">
            <a:off x="6411913" y="4486275"/>
            <a:ext cx="10890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Determines</a:t>
            </a:r>
            <a:endParaRPr lang="en-US" altLang="en-US" sz="1800"/>
          </a:p>
        </p:txBody>
      </p:sp>
      <p:sp>
        <p:nvSpPr>
          <p:cNvPr id="7193" name="TextBox 42">
            <a:extLst>
              <a:ext uri="{FF2B5EF4-FFF2-40B4-BE49-F238E27FC236}">
                <a16:creationId xmlns:a16="http://schemas.microsoft.com/office/drawing/2014/main" id="{D9F6E3B5-F7D9-44D9-AA48-8E43900C3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6438" y="4373563"/>
            <a:ext cx="9826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Regulates</a:t>
            </a:r>
            <a:endParaRPr lang="en-US" altLang="en-US" sz="1800"/>
          </a:p>
        </p:txBody>
      </p:sp>
      <p:cxnSp>
        <p:nvCxnSpPr>
          <p:cNvPr id="7194" name="Straight Arrow Connector 44">
            <a:extLst>
              <a:ext uri="{FF2B5EF4-FFF2-40B4-BE49-F238E27FC236}">
                <a16:creationId xmlns:a16="http://schemas.microsoft.com/office/drawing/2014/main" id="{3A1D2F1E-B762-454C-BE4D-85DA29CBCCD9}"/>
              </a:ext>
            </a:extLst>
          </p:cNvPr>
          <p:cNvCxnSpPr>
            <a:cxnSpLocks noChangeShapeType="1"/>
            <a:stCxn id="7184" idx="2"/>
            <a:endCxn id="7189" idx="0"/>
          </p:cNvCxnSpPr>
          <p:nvPr/>
        </p:nvCxnSpPr>
        <p:spPr bwMode="auto">
          <a:xfrm rot="5400000">
            <a:off x="5519738" y="4538663"/>
            <a:ext cx="746125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95" name="Group 72">
            <a:extLst>
              <a:ext uri="{FF2B5EF4-FFF2-40B4-BE49-F238E27FC236}">
                <a16:creationId xmlns:a16="http://schemas.microsoft.com/office/drawing/2014/main" id="{50023F80-F5F6-4FEC-8AD1-6B22B769637D}"/>
              </a:ext>
            </a:extLst>
          </p:cNvPr>
          <p:cNvGrpSpPr>
            <a:grpSpLocks/>
          </p:cNvGrpSpPr>
          <p:nvPr/>
        </p:nvGrpSpPr>
        <p:grpSpPr bwMode="auto">
          <a:xfrm>
            <a:off x="4572000" y="5222875"/>
            <a:ext cx="3657600" cy="1120775"/>
            <a:chOff x="3540334" y="5944394"/>
            <a:chExt cx="2743200" cy="1371600"/>
          </a:xfrm>
        </p:grpSpPr>
        <p:sp>
          <p:nvSpPr>
            <p:cNvPr id="7200" name="Rectangle 66">
              <a:extLst>
                <a:ext uri="{FF2B5EF4-FFF2-40B4-BE49-F238E27FC236}">
                  <a16:creationId xmlns:a16="http://schemas.microsoft.com/office/drawing/2014/main" id="{ED7EFA9D-9143-435F-A194-30B97C9F33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4068" y="6858000"/>
              <a:ext cx="1488866" cy="45799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Segment polarity</a:t>
              </a:r>
              <a:endParaRPr lang="en-US" altLang="en-US" sz="1600"/>
            </a:p>
          </p:txBody>
        </p:sp>
        <p:sp>
          <p:nvSpPr>
            <p:cNvPr id="7201" name="Rectangle 67">
              <a:extLst>
                <a:ext uri="{FF2B5EF4-FFF2-40B4-BE49-F238E27FC236}">
                  <a16:creationId xmlns:a16="http://schemas.microsoft.com/office/drawing/2014/main" id="{55AF472C-D02E-45C8-B04F-DEC75DBC1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6334" y="6858000"/>
              <a:ext cx="457200" cy="45799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u="sng"/>
                <a:t>F</a:t>
              </a:r>
              <a:endParaRPr lang="en-US" altLang="en-US" sz="1800" u="sng"/>
            </a:p>
          </p:txBody>
        </p:sp>
        <p:cxnSp>
          <p:nvCxnSpPr>
            <p:cNvPr id="7202" name="Straight Arrow Connector 68">
              <a:extLst>
                <a:ext uri="{FF2B5EF4-FFF2-40B4-BE49-F238E27FC236}">
                  <a16:creationId xmlns:a16="http://schemas.microsoft.com/office/drawing/2014/main" id="{126BB5F9-F713-4AE1-880E-6E53A637B5E7}"/>
                </a:ext>
              </a:extLst>
            </p:cNvPr>
            <p:cNvCxnSpPr>
              <a:cxnSpLocks noChangeShapeType="1"/>
              <a:stCxn id="7200" idx="3"/>
              <a:endCxn id="7201" idx="1"/>
            </p:cNvCxnSpPr>
            <p:nvPr/>
          </p:nvCxnSpPr>
          <p:spPr bwMode="auto">
            <a:xfrm>
              <a:off x="5292934" y="7086997"/>
              <a:ext cx="533400" cy="15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3" name="TextBox 69">
              <a:extLst>
                <a:ext uri="{FF2B5EF4-FFF2-40B4-BE49-F238E27FC236}">
                  <a16:creationId xmlns:a16="http://schemas.microsoft.com/office/drawing/2014/main" id="{78A2D5A4-A370-4CE3-BF9C-93A71E785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9042863">
              <a:off x="5331204" y="6387567"/>
              <a:ext cx="752475" cy="373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400" dirty="0"/>
                <a:t>Helps with</a:t>
              </a:r>
              <a:endParaRPr lang="en-US" altLang="en-US" sz="1800" dirty="0"/>
            </a:p>
          </p:txBody>
        </p:sp>
        <p:sp>
          <p:nvSpPr>
            <p:cNvPr id="7204" name="TextBox 70">
              <a:extLst>
                <a:ext uri="{FF2B5EF4-FFF2-40B4-BE49-F238E27FC236}">
                  <a16:creationId xmlns:a16="http://schemas.microsoft.com/office/drawing/2014/main" id="{C9E3F5A6-29DE-4E87-A3BC-9320E7F74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40334" y="6198898"/>
              <a:ext cx="736997" cy="373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400"/>
                <a:t>Regulates</a:t>
              </a:r>
              <a:endParaRPr lang="en-US" altLang="en-US" sz="1800"/>
            </a:p>
          </p:txBody>
        </p:sp>
        <p:cxnSp>
          <p:nvCxnSpPr>
            <p:cNvPr id="7205" name="Straight Arrow Connector 71">
              <a:extLst>
                <a:ext uri="{FF2B5EF4-FFF2-40B4-BE49-F238E27FC236}">
                  <a16:creationId xmlns:a16="http://schemas.microsoft.com/office/drawing/2014/main" id="{00C8759A-6CEE-443A-AC33-48040B09EDB5}"/>
                </a:ext>
              </a:extLst>
            </p:cNvPr>
            <p:cNvCxnSpPr>
              <a:cxnSpLocks noChangeShapeType="1"/>
              <a:stCxn id="7189" idx="2"/>
              <a:endCxn id="7200" idx="0"/>
            </p:cNvCxnSpPr>
            <p:nvPr/>
          </p:nvCxnSpPr>
          <p:spPr bwMode="auto">
            <a:xfrm rot="16200000" flipH="1">
              <a:off x="4082914" y="6392413"/>
              <a:ext cx="913606" cy="17567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96" name="TextBox 78">
            <a:extLst>
              <a:ext uri="{FF2B5EF4-FFF2-40B4-BE49-F238E27FC236}">
                <a16:creationId xmlns:a16="http://schemas.microsoft.com/office/drawing/2014/main" id="{6351E091-942D-4A56-9E63-3272F088C940}"/>
              </a:ext>
            </a:extLst>
          </p:cNvPr>
          <p:cNvSpPr txBox="1">
            <a:spLocks noChangeArrowheads="1"/>
          </p:cNvSpPr>
          <p:nvPr/>
        </p:nvSpPr>
        <p:spPr bwMode="auto">
          <a:xfrm rot="-1344112">
            <a:off x="1041400" y="5029200"/>
            <a:ext cx="1092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Determines</a:t>
            </a:r>
            <a:endParaRPr lang="en-US" altLang="en-US" sz="1800"/>
          </a:p>
        </p:txBody>
      </p:sp>
      <p:sp>
        <p:nvSpPr>
          <p:cNvPr id="7197" name="Rectangle 88">
            <a:extLst>
              <a:ext uri="{FF2B5EF4-FFF2-40B4-BE49-F238E27FC236}">
                <a16:creationId xmlns:a16="http://schemas.microsoft.com/office/drawing/2014/main" id="{27AB5F28-7B19-4EAE-B16D-15FFD30C7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34025"/>
            <a:ext cx="2438400" cy="809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dirty="0"/>
              <a:t>Genes determine fate of segments = </a:t>
            </a:r>
            <a:r>
              <a:rPr lang="en-US" altLang="en-US" sz="1600" u="sng" dirty="0"/>
              <a:t>G</a:t>
            </a:r>
          </a:p>
        </p:txBody>
      </p:sp>
      <p:cxnSp>
        <p:nvCxnSpPr>
          <p:cNvPr id="7198" name="Straight Arrow Connector 90">
            <a:extLst>
              <a:ext uri="{FF2B5EF4-FFF2-40B4-BE49-F238E27FC236}">
                <a16:creationId xmlns:a16="http://schemas.microsoft.com/office/drawing/2014/main" id="{5A6F818D-C4A8-41E1-B6B2-63B2DC1F095A}"/>
              </a:ext>
            </a:extLst>
          </p:cNvPr>
          <p:cNvCxnSpPr>
            <a:cxnSpLocks noChangeShapeType="1"/>
            <a:stCxn id="7197" idx="0"/>
            <a:endCxn id="7174" idx="1"/>
          </p:cNvCxnSpPr>
          <p:nvPr/>
        </p:nvCxnSpPr>
        <p:spPr bwMode="auto">
          <a:xfrm rot="5400000" flipH="1" flipV="1">
            <a:off x="1580356" y="4675982"/>
            <a:ext cx="496887" cy="1219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9" name="TextBox 40">
            <a:extLst>
              <a:ext uri="{FF2B5EF4-FFF2-40B4-BE49-F238E27FC236}">
                <a16:creationId xmlns:a16="http://schemas.microsoft.com/office/drawing/2014/main" id="{0AEE67CC-3E42-43F6-BF17-6596D5CA9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838200"/>
            <a:ext cx="2260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AutoNum type="alphaUcPeriod"/>
            </a:pPr>
            <a:r>
              <a:rPr lang="en-US" altLang="en-US" sz="1600"/>
              <a:t>Gap genes</a:t>
            </a:r>
          </a:p>
          <a:p>
            <a:pPr>
              <a:buFontTx/>
              <a:buAutoNum type="alphaUcPeriod"/>
            </a:pPr>
            <a:r>
              <a:rPr lang="en-US" altLang="en-US" sz="1600"/>
              <a:t>Pair Rule Genes</a:t>
            </a:r>
          </a:p>
          <a:p>
            <a:pPr>
              <a:buFontTx/>
              <a:buAutoNum type="alphaUcPeriod"/>
            </a:pPr>
            <a:r>
              <a:rPr lang="en-US" altLang="en-US" sz="1600"/>
              <a:t>Polarity genes</a:t>
            </a:r>
          </a:p>
          <a:p>
            <a:pPr>
              <a:buFontTx/>
              <a:buAutoNum type="alphaUcPeriod"/>
            </a:pPr>
            <a:r>
              <a:rPr lang="en-US" altLang="en-US" sz="1600"/>
              <a:t>Bicoid mRNA</a:t>
            </a:r>
          </a:p>
          <a:p>
            <a:pPr>
              <a:buFontTx/>
              <a:buAutoNum type="alphaUcPeriod"/>
            </a:pPr>
            <a:r>
              <a:rPr lang="en-US" altLang="en-US" sz="1600"/>
              <a:t>Regions</a:t>
            </a:r>
          </a:p>
          <a:p>
            <a:pPr>
              <a:buFontTx/>
              <a:buAutoNum type="alphaUcPeriod"/>
            </a:pPr>
            <a:r>
              <a:rPr lang="en-US" altLang="en-US" sz="1600"/>
              <a:t>Cell-Cell signaling</a:t>
            </a:r>
          </a:p>
          <a:p>
            <a:pPr>
              <a:buFontTx/>
              <a:buAutoNum type="alphaUcPeriod"/>
            </a:pPr>
            <a:r>
              <a:rPr lang="en-US" altLang="en-US" sz="1600"/>
              <a:t>Homeotic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1"/>
  <p:tag name="MMPROD_UIDATA" val="&lt;database version=&quot;7.0&quot;&gt;&lt;object type=&quot;1&quot; unique_id=&quot;10001&quot;&gt;&lt;object type=&quot;2&quot; unique_id=&quot;10190&quot;&gt;&lt;object type=&quot;3&quot; unique_id=&quot;10191&quot;&gt;&lt;property id=&quot;20148&quot; value=&quot;5&quot;/&gt;&lt;property id=&quot;20300&quot; value=&quot;Slide 1&quot;/&gt;&lt;property id=&quot;20307&quot; value=&quot;317&quot;/&gt;&lt;/object&gt;&lt;object type=&quot;3&quot; unique_id=&quot;10192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193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94&quot;&gt;&lt;property id=&quot;20148&quot; value=&quot;5&quot;/&gt;&lt;property id=&quot;20300&quot; value=&quot;Slide 4 - &amp;quot;Pattern Formation-Developmental Genetics&amp;quot;&quot;/&gt;&lt;property id=&quot;20307&quot; value=&quot;335&quot;/&gt;&lt;/object&gt;&lt;object type=&quot;3&quot; unique_id=&quot;10195&quot;&gt;&lt;property id=&quot;20148&quot; value=&quot;5&quot;/&gt;&lt;property id=&quot;20300&quot; value=&quot;Slide 5 - &amp;quot;Pattern Formation-Developmental Genetics Key&amp;quot;&quot;/&gt;&lt;property id=&quot;20307&quot; value=&quot;336&quot;/&gt;&lt;/object&gt;&lt;/object&gt;&lt;object type=&quot;8&quot; unique_id=&quot;1020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843</TotalTime>
  <Words>211</Words>
  <Application>Microsoft Office PowerPoint</Application>
  <PresentationFormat>On-screen Show (4:3)</PresentationFormat>
  <Paragraphs>63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Pattern Formation-Developmental Genetics</vt:lpstr>
      <vt:lpstr>Pattern Formation-Developmental Genetics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158</cp:revision>
  <dcterms:created xsi:type="dcterms:W3CDTF">2005-04-19T02:46:41Z</dcterms:created>
  <dcterms:modified xsi:type="dcterms:W3CDTF">2019-04-29T15:57:58Z</dcterms:modified>
</cp:coreProperties>
</file>