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30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7D19E37-30C9-4FB4-81A7-9FD01889593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914D6B16-78B0-4277-B60D-40059E98DD7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3C67B789-878E-4E5F-820D-7C74B30F4E7A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EAD44D6B-A346-409A-B7F4-A89C5C817E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53350A2F-D6FF-4638-BCE2-4D765F8F3A9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A7BF7365-B173-47FA-BD2A-BBB338CC1B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FD4B0E3-B45C-4498-A527-C9DAF9599DA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5A638051-0E56-4F8E-8410-EF4B94B136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349ADB-5CF1-4AA6-8334-8250391CF9F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14A89BB1-1BC7-43CA-8DEB-09369BC0C2D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27338160-9EF0-487A-A3F6-F92C7F0EF4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61CDAC0-FB73-4609-AE03-E52E0C0265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736E439D-62DD-4A55-9651-9EF05CD1F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A17AC4E5-6D1B-42AF-AF03-6FE3CFD2A5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9C04A66-5A3A-4299-AAE3-E35E46007BA4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C45197E9-EC45-4BBC-8CF9-EE62445FDF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65771339-AF0C-4856-BAD6-0C16FC9A3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6D2AF8E3-D4BD-4E0E-949C-C55AB54655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3EE492-F885-402D-8A1C-2E03F48C9522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6936A9E-2436-4EAA-85E1-0B9F1D5680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1CE1E78-396E-4392-B2AB-4C7F1A353F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4DCFF57-9DD9-449C-957B-BCAB2C4B20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C2134B-0652-4E76-BE3B-79281EFEBC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701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394FBFE-9CAB-4EFC-9B37-F55F44E3DE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5E0B2BD-BD53-479D-B080-A5006D3499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4416F6A-34DA-45EA-BD00-0212167C67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3B2ACC-B924-4493-9E7F-4E99B1437F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9353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E724B-68C4-4B46-A1EC-9CB0322386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16FB5E-12D4-4A5B-A08E-9D8F404AF0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4657160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D5C4C-3DED-42F0-80B3-BBB5BDA68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807B32-B87B-4925-8AA1-91EFB67CF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620231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C52CC-0633-455A-AAF6-BF3A9B5A9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4FE298-887D-46DF-9899-C70B22709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012993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905B8-A2BC-4C77-902D-0C33974C8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C5BEC-527B-475B-91AE-F0628890CC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F9208B-90D9-4CFF-B71A-C3D0BED0BE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327477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30D89-71A6-4C6D-BBA1-684A9509B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D444DB-BC4C-4F66-9BA8-DCE12EEE5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AF2362-AA20-42B9-B48E-D5C57E3B5C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0F5110-63F7-4B86-B2F9-701AD321DA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F1B5BC-21AC-454A-BB2C-AA3A656447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989409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43C1A-96B2-4363-9056-76807B9D2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316968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991972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6EB06-D838-4BB6-A058-C2680E5BC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077DC-5B1A-456C-A171-F2CB9E292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08ADE-58E3-4E9C-BEB8-84CF69504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209514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C2CF0-72CF-42C7-AC31-8A9973FBE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D7B553-FE83-4F19-8278-56A3CD4CDA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54C555-9221-4BF3-A708-418B3F968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086415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D9118BA-F6E5-4B41-97AF-88CC86651C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CD950A1-C1D0-4986-99B8-7C1A091397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42B494D-3D81-4AF6-953C-967F0D4AA5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7FF596-BBA5-4DE8-BF84-45F35AFE93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7678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FE0B4-1260-44DD-A961-CFD644A43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1AF6D3-6451-4D11-ABD5-0701634455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236477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7459A1-8718-44B9-BA67-B89BE09BFD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A62BDF-7C3D-4970-AEA1-92DE67B96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556116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981D0D0-EB10-4D76-9F13-BC25683370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195DA7F-623A-472E-B594-EBD2526705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AD6ECF7-272E-4B03-AECD-E36E1E16E0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440133-BC6C-4561-A9B4-B8654AC5CC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221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15756F-33A3-4F44-AD73-7637458675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D5EF67-0732-4943-80A4-6B351EB361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F87AFD-4BDA-4E53-8D86-60C56EEEC0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9DC1AA-542D-4495-BED2-B6B11894E7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942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3AF4A2B1-29A7-42FF-8A66-3C61E2B52A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D8204E45-7A3F-4B87-B47F-4744C36672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DFB9481-F9D8-4F03-B40B-1F08AEEE56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E55FE7-CB88-4CEC-A8E6-5201B2FE3A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6773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60047BDB-B5F6-442E-A8CD-2F776A2166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39AC815-69B5-4813-918C-9EF936B63B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A0CCE38-4348-44F1-9224-22A860C68D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87DA41-0985-42B8-9845-8D3B9B610A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3074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C81BBE3-CC3E-4025-9993-AA73DBCD5A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14A05E7-040B-469A-9B5C-9A6909D039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7096A05-EA27-4E11-8C3E-5DF56716E1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E01F7C-99BC-4A67-9775-74336E2835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114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5C61FED-4FE5-4158-A12A-6A1C3CDBE1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6FA1232-1705-4115-8EBD-2B0B4A60E0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1B79A6C-C384-48AC-B239-9E185CE78A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8CA3FE-D836-41B5-8F7C-BB7132651D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802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EFC4A6B-C0FD-49A5-AB72-D09E611886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795E85C-E11F-4F64-BAE2-D821B352F3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A4B02AE-E6FB-40AE-ABFE-8F41835FCD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14AF6-CB7A-41BB-BA34-BE745EFBE0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619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7D7D60E-1CE7-4F53-832F-F32A737C2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01BB63A1-BA15-4709-8A2F-BF3AC18C0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2D2EA65-6361-4CDD-BA93-45DD8507BE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7F08A18-C6D0-4DE6-8005-C99FC7B929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8B8CA39D-298E-4330-ACDD-252D72B1611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BC39E83-77C4-4C6A-B6AD-3C6103DD09E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311D0A31-2846-4190-9843-944894781D0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ED99168A-D526-4F38-93BE-F3FC797C032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84970F61-C266-4C7C-9A9C-A000AEB52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D2F7A58F-4A49-4756-8716-137BA8B18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AB90E95F-7F3A-4791-B6FB-2D3F07C4D3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16EC22-9DAB-4298-89F8-6119A672A13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891708-5675-4E9B-BD00-F09093AF508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7A5439D2-D90A-4896-9650-DF0BC50CD10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236934CA-8AD4-45E0-95B4-CC8FACB7C0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22F15FCA-F7C2-4964-9AB8-1492A88A7E93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C5D3359B-130F-4DA3-AC6C-CE6759B622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576E86E5-DA2C-4A80-B8B6-6BCD6F1B3E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F62E14A0-521F-4FF8-B38B-DAC1B1481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6B331488-440F-4604-BEEF-B6E1B7D34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7D015BC-70EA-4E60-B072-EA2E5D25ED1C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EFFC46B6-F608-44AD-A3DC-95196A04B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DNA Replication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D8155A9C-A46D-4FA5-A8B5-50DA46F7A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16449ADD-1B4E-46CD-A8B1-C65D24C86C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1C3355B6-A406-4464-AD43-1830577F0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3F835DC5-C354-42E0-82B5-4F3464EFC9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FE37AE9-82DA-43E0-89A9-4A77DBBE07D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0200" y="0"/>
            <a:ext cx="3276600" cy="652463"/>
          </a:xfrm>
        </p:spPr>
        <p:txBody>
          <a:bodyPr/>
          <a:lstStyle/>
          <a:p>
            <a:r>
              <a:rPr lang="en-US" altLang="en-US" sz="3200"/>
              <a:t>DNA replication</a:t>
            </a:r>
          </a:p>
        </p:txBody>
      </p:sp>
      <p:sp>
        <p:nvSpPr>
          <p:cNvPr id="6150" name="TextBox 99">
            <a:extLst>
              <a:ext uri="{FF2B5EF4-FFF2-40B4-BE49-F238E27FC236}">
                <a16:creationId xmlns:a16="http://schemas.microsoft.com/office/drawing/2014/main" id="{A07390A2-33D2-4827-99A5-BCF3F2795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327525"/>
            <a:ext cx="327660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Helicase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Photo repair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Single-stranded binding proteins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DNA polymerase III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Mutation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RNA primer</a:t>
            </a:r>
          </a:p>
        </p:txBody>
      </p:sp>
      <p:grpSp>
        <p:nvGrpSpPr>
          <p:cNvPr id="6190" name="Group 46">
            <a:extLst>
              <a:ext uri="{FF2B5EF4-FFF2-40B4-BE49-F238E27FC236}">
                <a16:creationId xmlns:a16="http://schemas.microsoft.com/office/drawing/2014/main" id="{74A6FDA5-1619-4390-A156-E4CA9BD8839D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520700"/>
            <a:ext cx="8636000" cy="6337300"/>
            <a:chOff x="96" y="1296"/>
            <a:chExt cx="4080" cy="3744"/>
          </a:xfrm>
        </p:grpSpPr>
        <p:sp>
          <p:nvSpPr>
            <p:cNvPr id="6147" name="Oval 3">
              <a:extLst>
                <a:ext uri="{FF2B5EF4-FFF2-40B4-BE49-F238E27FC236}">
                  <a16:creationId xmlns:a16="http://schemas.microsoft.com/office/drawing/2014/main" id="{45368E27-038B-45EE-B8B9-A9C1C101E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208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8" name="Oval 5">
              <a:extLst>
                <a:ext uri="{FF2B5EF4-FFF2-40B4-BE49-F238E27FC236}">
                  <a16:creationId xmlns:a16="http://schemas.microsoft.com/office/drawing/2014/main" id="{7754AA56-C3A0-4B14-ACD8-184ACECE3B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352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9" name="Oval 88">
              <a:extLst>
                <a:ext uri="{FF2B5EF4-FFF2-40B4-BE49-F238E27FC236}">
                  <a16:creationId xmlns:a16="http://schemas.microsoft.com/office/drawing/2014/main" id="{76DA5E36-95CC-4361-BE0D-A1370EA7A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208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1" name="TextBox 462">
              <a:extLst>
                <a:ext uri="{FF2B5EF4-FFF2-40B4-BE49-F238E27FC236}">
                  <a16:creationId xmlns:a16="http://schemas.microsoft.com/office/drawing/2014/main" id="{FF5FC302-5F98-469D-A122-21F21295A1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496"/>
              <a:ext cx="720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DNA strand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52" name="Straight Connector 467">
              <a:extLst>
                <a:ext uri="{FF2B5EF4-FFF2-40B4-BE49-F238E27FC236}">
                  <a16:creationId xmlns:a16="http://schemas.microsoft.com/office/drawing/2014/main" id="{7778F622-DE1C-4480-9DDB-D866376259F0}"/>
                </a:ext>
              </a:extLst>
            </p:cNvPr>
            <p:cNvCxnSpPr>
              <a:cxnSpLocks noChangeShapeType="1"/>
              <a:stCxn id="6148" idx="0"/>
              <a:endCxn id="6156" idx="5"/>
            </p:cNvCxnSpPr>
            <p:nvPr/>
          </p:nvCxnSpPr>
          <p:spPr bwMode="auto">
            <a:xfrm rot="16200000" flipV="1">
              <a:off x="1842" y="2130"/>
              <a:ext cx="159" cy="28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3" name="Straight Connector 468">
              <a:extLst>
                <a:ext uri="{FF2B5EF4-FFF2-40B4-BE49-F238E27FC236}">
                  <a16:creationId xmlns:a16="http://schemas.microsoft.com/office/drawing/2014/main" id="{C805FEAC-8359-494E-96CA-BDEAFACB9A39}"/>
                </a:ext>
              </a:extLst>
            </p:cNvPr>
            <p:cNvCxnSpPr>
              <a:cxnSpLocks noChangeShapeType="1"/>
              <a:stCxn id="6148" idx="7"/>
            </p:cNvCxnSpPr>
            <p:nvPr/>
          </p:nvCxnSpPr>
          <p:spPr bwMode="auto">
            <a:xfrm rot="5400000" flipH="1" flipV="1">
              <a:off x="2370" y="1857"/>
              <a:ext cx="605" cy="53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4" name="Straight Connector 478">
              <a:extLst>
                <a:ext uri="{FF2B5EF4-FFF2-40B4-BE49-F238E27FC236}">
                  <a16:creationId xmlns:a16="http://schemas.microsoft.com/office/drawing/2014/main" id="{D1BB9831-FF31-4834-97C1-4125686506D3}"/>
                </a:ext>
              </a:extLst>
            </p:cNvPr>
            <p:cNvCxnSpPr>
              <a:cxnSpLocks noChangeShapeType="1"/>
              <a:stCxn id="6148" idx="6"/>
              <a:endCxn id="6147" idx="2"/>
            </p:cNvCxnSpPr>
            <p:nvPr/>
          </p:nvCxnSpPr>
          <p:spPr bwMode="auto">
            <a:xfrm flipV="1">
              <a:off x="2544" y="2424"/>
              <a:ext cx="384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55" name="Oval 481">
              <a:extLst>
                <a:ext uri="{FF2B5EF4-FFF2-40B4-BE49-F238E27FC236}">
                  <a16:creationId xmlns:a16="http://schemas.microsoft.com/office/drawing/2014/main" id="{0663ED70-48ED-4DC1-8F60-90A8C8963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440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6" name="Oval 489">
              <a:extLst>
                <a:ext uri="{FF2B5EF4-FFF2-40B4-BE49-F238E27FC236}">
                  <a16:creationId xmlns:a16="http://schemas.microsoft.com/office/drawing/2014/main" id="{4E71D9CC-4614-494B-B3EE-980C5D4A0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824"/>
              <a:ext cx="96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7" name="TextBox 501">
              <a:extLst>
                <a:ext uri="{FF2B5EF4-FFF2-40B4-BE49-F238E27FC236}">
                  <a16:creationId xmlns:a16="http://schemas.microsoft.com/office/drawing/2014/main" id="{B4215E56-4ACA-42DD-B6BF-593C11989D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1920"/>
              <a:ext cx="576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Damage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 </a:t>
              </a:r>
            </a:p>
          </p:txBody>
        </p:sp>
        <p:sp>
          <p:nvSpPr>
            <p:cNvPr id="6158" name="TextBox 504">
              <a:extLst>
                <a:ext uri="{FF2B5EF4-FFF2-40B4-BE49-F238E27FC236}">
                  <a16:creationId xmlns:a16="http://schemas.microsoft.com/office/drawing/2014/main" id="{F705AEB5-8966-4D03-B7CF-ABA4021A60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536"/>
              <a:ext cx="115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Replicates lagging end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__________ </a:t>
              </a:r>
            </a:p>
          </p:txBody>
        </p:sp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6A2260E6-0C8E-40A4-8338-6BA0053328C4}"/>
                </a:ext>
              </a:extLst>
            </p:cNvPr>
            <p:cNvSpPr txBox="1"/>
            <p:nvPr/>
          </p:nvSpPr>
          <p:spPr>
            <a:xfrm>
              <a:off x="384" y="2256"/>
              <a:ext cx="528" cy="2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Untwists strands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________</a:t>
              </a:r>
              <a:endParaRPr lang="en-US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60" name="Oval 585">
              <a:extLst>
                <a:ext uri="{FF2B5EF4-FFF2-40B4-BE49-F238E27FC236}">
                  <a16:creationId xmlns:a16="http://schemas.microsoft.com/office/drawing/2014/main" id="{ACD2C28C-C9EB-48CA-AA25-45634D747F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976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87" name="TextBox 586">
              <a:extLst>
                <a:ext uri="{FF2B5EF4-FFF2-40B4-BE49-F238E27FC236}">
                  <a16:creationId xmlns:a16="http://schemas.microsoft.com/office/drawing/2014/main" id="{D28301E6-8515-42F2-936A-AD424BDAAF23}"/>
                </a:ext>
              </a:extLst>
            </p:cNvPr>
            <p:cNvSpPr txBox="1"/>
            <p:nvPr/>
          </p:nvSpPr>
          <p:spPr>
            <a:xfrm>
              <a:off x="2688" y="3024"/>
              <a:ext cx="576" cy="3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Continuous assembly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_______</a:t>
              </a:r>
            </a:p>
          </p:txBody>
        </p:sp>
        <p:cxnSp>
          <p:nvCxnSpPr>
            <p:cNvPr id="6162" name="Straight Connector 596">
              <a:extLst>
                <a:ext uri="{FF2B5EF4-FFF2-40B4-BE49-F238E27FC236}">
                  <a16:creationId xmlns:a16="http://schemas.microsoft.com/office/drawing/2014/main" id="{0502C565-A513-4205-BB1B-C0BB4F1057F2}"/>
                </a:ext>
              </a:extLst>
            </p:cNvPr>
            <p:cNvCxnSpPr>
              <a:cxnSpLocks noChangeShapeType="1"/>
              <a:stCxn id="6160" idx="0"/>
              <a:endCxn id="6147" idx="4"/>
            </p:cNvCxnSpPr>
            <p:nvPr/>
          </p:nvCxnSpPr>
          <p:spPr bwMode="auto">
            <a:xfrm rot="5400000" flipH="1" flipV="1">
              <a:off x="3060" y="2556"/>
              <a:ext cx="336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3" name="TextBox 616">
              <a:extLst>
                <a:ext uri="{FF2B5EF4-FFF2-40B4-BE49-F238E27FC236}">
                  <a16:creationId xmlns:a16="http://schemas.microsoft.com/office/drawing/2014/main" id="{D962A215-E304-486A-A2F4-F242B97B5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976"/>
              <a:ext cx="672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Relieves torque 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________ </a:t>
              </a:r>
            </a:p>
          </p:txBody>
        </p:sp>
        <p:sp>
          <p:nvSpPr>
            <p:cNvPr id="6164" name="Oval 617">
              <a:extLst>
                <a:ext uri="{FF2B5EF4-FFF2-40B4-BE49-F238E27FC236}">
                  <a16:creationId xmlns:a16="http://schemas.microsoft.com/office/drawing/2014/main" id="{2937D48B-DD50-4554-9771-8B96166C0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832"/>
              <a:ext cx="624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5" name="Straight Connector 618">
              <a:extLst>
                <a:ext uri="{FF2B5EF4-FFF2-40B4-BE49-F238E27FC236}">
                  <a16:creationId xmlns:a16="http://schemas.microsoft.com/office/drawing/2014/main" id="{C8089DD3-036E-4C49-9DA9-27B6E8E6B556}"/>
                </a:ext>
              </a:extLst>
            </p:cNvPr>
            <p:cNvCxnSpPr>
              <a:cxnSpLocks noChangeShapeType="1"/>
              <a:stCxn id="6149" idx="4"/>
              <a:endCxn id="6164" idx="0"/>
            </p:cNvCxnSpPr>
            <p:nvPr/>
          </p:nvCxnSpPr>
          <p:spPr bwMode="auto">
            <a:xfrm rot="5400000">
              <a:off x="444" y="2604"/>
              <a:ext cx="192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6" name="Oval 654">
              <a:extLst>
                <a:ext uri="{FF2B5EF4-FFF2-40B4-BE49-F238E27FC236}">
                  <a16:creationId xmlns:a16="http://schemas.microsoft.com/office/drawing/2014/main" id="{F0E40287-350C-4D9D-9916-6D28A1E76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3312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0B11F1FE-C072-47A1-9CFC-31DC79AB2B48}"/>
                </a:ext>
              </a:extLst>
            </p:cNvPr>
            <p:cNvSpPr txBox="1"/>
            <p:nvPr/>
          </p:nvSpPr>
          <p:spPr>
            <a:xfrm>
              <a:off x="3408" y="3360"/>
              <a:ext cx="720" cy="3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Discontinuous </a:t>
              </a:r>
            </a:p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assembly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__________</a:t>
              </a:r>
            </a:p>
          </p:txBody>
        </p:sp>
        <p:cxnSp>
          <p:nvCxnSpPr>
            <p:cNvPr id="6168" name="Straight Connector 656">
              <a:extLst>
                <a:ext uri="{FF2B5EF4-FFF2-40B4-BE49-F238E27FC236}">
                  <a16:creationId xmlns:a16="http://schemas.microsoft.com/office/drawing/2014/main" id="{A0D3B02D-0FE5-4281-ADF4-8C29651A057B}"/>
                </a:ext>
              </a:extLst>
            </p:cNvPr>
            <p:cNvCxnSpPr>
              <a:cxnSpLocks noChangeShapeType="1"/>
              <a:stCxn id="6166" idx="0"/>
              <a:endCxn id="6147" idx="5"/>
            </p:cNvCxnSpPr>
            <p:nvPr/>
          </p:nvCxnSpPr>
          <p:spPr bwMode="auto">
            <a:xfrm rot="5400000" flipH="1" flipV="1">
              <a:off x="3439" y="2882"/>
              <a:ext cx="735" cy="1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69" name="Straight Connector 663">
              <a:extLst>
                <a:ext uri="{FF2B5EF4-FFF2-40B4-BE49-F238E27FC236}">
                  <a16:creationId xmlns:a16="http://schemas.microsoft.com/office/drawing/2014/main" id="{9B32EFDD-156E-4D82-BFC1-B8369BA51BD8}"/>
                </a:ext>
              </a:extLst>
            </p:cNvPr>
            <p:cNvCxnSpPr>
              <a:cxnSpLocks noChangeShapeType="1"/>
              <a:stCxn id="6148" idx="2"/>
              <a:endCxn id="6149" idx="6"/>
            </p:cNvCxnSpPr>
            <p:nvPr/>
          </p:nvCxnSpPr>
          <p:spPr bwMode="auto">
            <a:xfrm rot="10800000">
              <a:off x="1056" y="2424"/>
              <a:ext cx="528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0" name="Oval 672">
              <a:extLst>
                <a:ext uri="{FF2B5EF4-FFF2-40B4-BE49-F238E27FC236}">
                  <a16:creationId xmlns:a16="http://schemas.microsoft.com/office/drawing/2014/main" id="{9E072489-4D94-47F5-80A4-1AE1068728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168"/>
              <a:ext cx="96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91F03506-AAC5-4077-B29C-C55EB1627E0F}"/>
                </a:ext>
              </a:extLst>
            </p:cNvPr>
            <p:cNvSpPr txBox="1"/>
            <p:nvPr/>
          </p:nvSpPr>
          <p:spPr>
            <a:xfrm>
              <a:off x="1536" y="3264"/>
              <a:ext cx="1008" cy="2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Attachment for enzyme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____________ </a:t>
              </a:r>
            </a:p>
          </p:txBody>
        </p:sp>
        <p:cxnSp>
          <p:nvCxnSpPr>
            <p:cNvPr id="6172" name="Straight Connector 676">
              <a:extLst>
                <a:ext uri="{FF2B5EF4-FFF2-40B4-BE49-F238E27FC236}">
                  <a16:creationId xmlns:a16="http://schemas.microsoft.com/office/drawing/2014/main" id="{9453E7CD-2BF7-42B5-87A7-8B8403436589}"/>
                </a:ext>
              </a:extLst>
            </p:cNvPr>
            <p:cNvCxnSpPr>
              <a:cxnSpLocks noChangeShapeType="1"/>
              <a:stCxn id="6148" idx="4"/>
              <a:endCxn id="6170" idx="0"/>
            </p:cNvCxnSpPr>
            <p:nvPr/>
          </p:nvCxnSpPr>
          <p:spPr bwMode="auto">
            <a:xfrm rot="5400000">
              <a:off x="1896" y="3000"/>
              <a:ext cx="288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3" name="Oval 691">
              <a:extLst>
                <a:ext uri="{FF2B5EF4-FFF2-40B4-BE49-F238E27FC236}">
                  <a16:creationId xmlns:a16="http://schemas.microsoft.com/office/drawing/2014/main" id="{0D7A19AE-7C7D-426B-9236-F33B06046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1296"/>
              <a:ext cx="816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4" name="Oval 692">
              <a:extLst>
                <a:ext uri="{FF2B5EF4-FFF2-40B4-BE49-F238E27FC236}">
                  <a16:creationId xmlns:a16="http://schemas.microsoft.com/office/drawing/2014/main" id="{3C40DEAE-E589-4849-AD30-EF1E230AC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296"/>
              <a:ext cx="816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5" name="TextBox 696">
              <a:extLst>
                <a:ext uri="{FF2B5EF4-FFF2-40B4-BE49-F238E27FC236}">
                  <a16:creationId xmlns:a16="http://schemas.microsoft.com/office/drawing/2014/main" id="{71DB541B-30E3-48E6-BD23-5EFFCE49D2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" y="1344"/>
              <a:ext cx="672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Uses light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________ </a:t>
              </a:r>
            </a:p>
          </p:txBody>
        </p:sp>
        <p:sp>
          <p:nvSpPr>
            <p:cNvPr id="6176" name="TextBox 697">
              <a:extLst>
                <a:ext uri="{FF2B5EF4-FFF2-40B4-BE49-F238E27FC236}">
                  <a16:creationId xmlns:a16="http://schemas.microsoft.com/office/drawing/2014/main" id="{AE028AFD-BA12-4A4E-BBA7-2BC261621C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0" y="1344"/>
              <a:ext cx="816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Cuts out damage</a:t>
              </a:r>
              <a:endPara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________ </a:t>
              </a:r>
            </a:p>
          </p:txBody>
        </p:sp>
        <p:cxnSp>
          <p:nvCxnSpPr>
            <p:cNvPr id="6177" name="Straight Connector 698">
              <a:extLst>
                <a:ext uri="{FF2B5EF4-FFF2-40B4-BE49-F238E27FC236}">
                  <a16:creationId xmlns:a16="http://schemas.microsoft.com/office/drawing/2014/main" id="{7341535B-E714-4AB2-84ED-D304CBEA655C}"/>
                </a:ext>
              </a:extLst>
            </p:cNvPr>
            <p:cNvCxnSpPr>
              <a:cxnSpLocks noChangeShapeType="1"/>
              <a:stCxn id="6156" idx="0"/>
              <a:endCxn id="6173" idx="4"/>
            </p:cNvCxnSpPr>
            <p:nvPr/>
          </p:nvCxnSpPr>
          <p:spPr bwMode="auto">
            <a:xfrm rot="16200000" flipV="1">
              <a:off x="1068" y="1452"/>
              <a:ext cx="192" cy="55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8" name="Straight Connector 701">
              <a:extLst>
                <a:ext uri="{FF2B5EF4-FFF2-40B4-BE49-F238E27FC236}">
                  <a16:creationId xmlns:a16="http://schemas.microsoft.com/office/drawing/2014/main" id="{8DDD2E1B-B47A-4309-897D-04DED0129CA8}"/>
                </a:ext>
              </a:extLst>
            </p:cNvPr>
            <p:cNvCxnSpPr>
              <a:cxnSpLocks noChangeShapeType="1"/>
              <a:stCxn id="6174" idx="4"/>
              <a:endCxn id="6156" idx="0"/>
            </p:cNvCxnSpPr>
            <p:nvPr/>
          </p:nvCxnSpPr>
          <p:spPr bwMode="auto">
            <a:xfrm rot="5400000">
              <a:off x="1524" y="1548"/>
              <a:ext cx="192" cy="3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9" name="TextBox 713">
              <a:extLst>
                <a:ext uri="{FF2B5EF4-FFF2-40B4-BE49-F238E27FC236}">
                  <a16:creationId xmlns:a16="http://schemas.microsoft.com/office/drawing/2014/main" id="{45BA97F0-9157-417E-BD34-AD407C9B40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2256"/>
              <a:ext cx="1056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Reads &amp; copies DNA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__________ </a:t>
              </a:r>
            </a:p>
          </p:txBody>
        </p:sp>
        <p:sp>
          <p:nvSpPr>
            <p:cNvPr id="6180" name="Oval 717">
              <a:extLst>
                <a:ext uri="{FF2B5EF4-FFF2-40B4-BE49-F238E27FC236}">
                  <a16:creationId xmlns:a16="http://schemas.microsoft.com/office/drawing/2014/main" id="{F53E0D0B-3962-4FA8-AB3D-C45C2955C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4176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" name="TextBox 718">
              <a:extLst>
                <a:ext uri="{FF2B5EF4-FFF2-40B4-BE49-F238E27FC236}">
                  <a16:creationId xmlns:a16="http://schemas.microsoft.com/office/drawing/2014/main" id="{16163B8E-CEDE-4F6C-A596-3ECAF08BBBDC}"/>
                </a:ext>
              </a:extLst>
            </p:cNvPr>
            <p:cNvSpPr txBox="1"/>
            <p:nvPr/>
          </p:nvSpPr>
          <p:spPr>
            <a:xfrm>
              <a:off x="3120" y="4224"/>
              <a:ext cx="864" cy="2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Fragments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________ </a:t>
              </a:r>
            </a:p>
          </p:txBody>
        </p:sp>
        <p:sp>
          <p:nvSpPr>
            <p:cNvPr id="6182" name="Oval 719">
              <a:extLst>
                <a:ext uri="{FF2B5EF4-FFF2-40B4-BE49-F238E27FC236}">
                  <a16:creationId xmlns:a16="http://schemas.microsoft.com/office/drawing/2014/main" id="{0C09013F-DE56-4277-B24D-96EDA99AC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4704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1" name="TextBox 720">
              <a:extLst>
                <a:ext uri="{FF2B5EF4-FFF2-40B4-BE49-F238E27FC236}">
                  <a16:creationId xmlns:a16="http://schemas.microsoft.com/office/drawing/2014/main" id="{96893127-6CB7-4D4F-BDE0-8EE7AEDE7264}"/>
                </a:ext>
              </a:extLst>
            </p:cNvPr>
            <p:cNvSpPr txBox="1"/>
            <p:nvPr/>
          </p:nvSpPr>
          <p:spPr>
            <a:xfrm>
              <a:off x="3264" y="4752"/>
              <a:ext cx="864" cy="2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Links fragments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________ </a:t>
              </a:r>
            </a:p>
          </p:txBody>
        </p:sp>
        <p:cxnSp>
          <p:nvCxnSpPr>
            <p:cNvPr id="6184" name="Straight Connector 721">
              <a:extLst>
                <a:ext uri="{FF2B5EF4-FFF2-40B4-BE49-F238E27FC236}">
                  <a16:creationId xmlns:a16="http://schemas.microsoft.com/office/drawing/2014/main" id="{3941A18B-0D34-4D5B-A0F7-270E6506C1D6}"/>
                </a:ext>
              </a:extLst>
            </p:cNvPr>
            <p:cNvCxnSpPr>
              <a:cxnSpLocks noChangeShapeType="1"/>
              <a:stCxn id="6180" idx="0"/>
              <a:endCxn id="6166" idx="4"/>
            </p:cNvCxnSpPr>
            <p:nvPr/>
          </p:nvCxnSpPr>
          <p:spPr bwMode="auto">
            <a:xfrm rot="5400000" flipH="1" flipV="1">
              <a:off x="3456" y="3888"/>
              <a:ext cx="384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85" name="Straight Connector 724">
              <a:extLst>
                <a:ext uri="{FF2B5EF4-FFF2-40B4-BE49-F238E27FC236}">
                  <a16:creationId xmlns:a16="http://schemas.microsoft.com/office/drawing/2014/main" id="{D7E2AD67-0D99-4B51-97E7-EFAE05DD72D2}"/>
                </a:ext>
              </a:extLst>
            </p:cNvPr>
            <p:cNvCxnSpPr>
              <a:cxnSpLocks noChangeShapeType="1"/>
              <a:stCxn id="6182" idx="0"/>
              <a:endCxn id="6180" idx="4"/>
            </p:cNvCxnSpPr>
            <p:nvPr/>
          </p:nvCxnSpPr>
          <p:spPr bwMode="auto">
            <a:xfrm rot="16200000" flipV="1">
              <a:off x="3528" y="4536"/>
              <a:ext cx="192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86" name="Oval 758">
              <a:extLst>
                <a:ext uri="{FF2B5EF4-FFF2-40B4-BE49-F238E27FC236}">
                  <a16:creationId xmlns:a16="http://schemas.microsoft.com/office/drawing/2014/main" id="{60573326-A19B-40A3-A378-B3F2DA746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784"/>
              <a:ext cx="624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7" name="TextBox 759">
              <a:extLst>
                <a:ext uri="{FF2B5EF4-FFF2-40B4-BE49-F238E27FC236}">
                  <a16:creationId xmlns:a16="http://schemas.microsoft.com/office/drawing/2014/main" id="{A411B244-A4FC-4B6F-BBBD-7B91B20CA7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" y="2928"/>
              <a:ext cx="624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Holds open 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________ </a:t>
              </a:r>
            </a:p>
          </p:txBody>
        </p:sp>
        <p:cxnSp>
          <p:nvCxnSpPr>
            <p:cNvPr id="6188" name="Straight Connector 760">
              <a:extLst>
                <a:ext uri="{FF2B5EF4-FFF2-40B4-BE49-F238E27FC236}">
                  <a16:creationId xmlns:a16="http://schemas.microsoft.com/office/drawing/2014/main" id="{10AF8AE2-6F21-494D-A712-9844C7F5AFAD}"/>
                </a:ext>
              </a:extLst>
            </p:cNvPr>
            <p:cNvCxnSpPr>
              <a:cxnSpLocks noChangeShapeType="1"/>
              <a:stCxn id="6149" idx="4"/>
              <a:endCxn id="6186" idx="1"/>
            </p:cNvCxnSpPr>
            <p:nvPr/>
          </p:nvCxnSpPr>
          <p:spPr bwMode="auto">
            <a:xfrm rot="16200000" flipH="1">
              <a:off x="679" y="2633"/>
              <a:ext cx="221" cy="23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6191" name="TextBox 99">
            <a:extLst>
              <a:ext uri="{FF2B5EF4-FFF2-40B4-BE49-F238E27FC236}">
                <a16:creationId xmlns:a16="http://schemas.microsoft.com/office/drawing/2014/main" id="{214E11FF-13E7-46D2-B657-E2CF41CEA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4800600"/>
            <a:ext cx="32766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Lagging strand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Telomerase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Okazaki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Excision repair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DNA ligase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Gyrase 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Leading strand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F3B729C-BCEE-4A2D-AE4A-E1328ECD752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57800" y="0"/>
            <a:ext cx="3886200" cy="704850"/>
          </a:xfrm>
        </p:spPr>
        <p:txBody>
          <a:bodyPr/>
          <a:lstStyle/>
          <a:p>
            <a:r>
              <a:rPr lang="en-US" altLang="en-US" sz="2400"/>
              <a:t>DNA replication Key</a:t>
            </a:r>
          </a:p>
        </p:txBody>
      </p:sp>
      <p:grpSp>
        <p:nvGrpSpPr>
          <p:cNvPr id="7214" name="Group 46">
            <a:extLst>
              <a:ext uri="{FF2B5EF4-FFF2-40B4-BE49-F238E27FC236}">
                <a16:creationId xmlns:a16="http://schemas.microsoft.com/office/drawing/2014/main" id="{C8CB24BA-2804-433E-A29C-42B2CB698CD8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488950"/>
            <a:ext cx="8636000" cy="5988050"/>
            <a:chOff x="96" y="1296"/>
            <a:chExt cx="4080" cy="3744"/>
          </a:xfrm>
        </p:grpSpPr>
        <p:sp>
          <p:nvSpPr>
            <p:cNvPr id="7171" name="Oval 3">
              <a:extLst>
                <a:ext uri="{FF2B5EF4-FFF2-40B4-BE49-F238E27FC236}">
                  <a16:creationId xmlns:a16="http://schemas.microsoft.com/office/drawing/2014/main" id="{33AC47B3-2FBC-4135-B260-D87E37E59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208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2" name="Oval 5">
              <a:extLst>
                <a:ext uri="{FF2B5EF4-FFF2-40B4-BE49-F238E27FC236}">
                  <a16:creationId xmlns:a16="http://schemas.microsoft.com/office/drawing/2014/main" id="{1A4924AC-B609-4D18-82D1-905FBA3F2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352"/>
              <a:ext cx="960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3" name="Oval 88">
              <a:extLst>
                <a:ext uri="{FF2B5EF4-FFF2-40B4-BE49-F238E27FC236}">
                  <a16:creationId xmlns:a16="http://schemas.microsoft.com/office/drawing/2014/main" id="{FA9A5C4D-449F-44D9-8189-E2B727F38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208"/>
              <a:ext cx="768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5" name="TextBox 462">
              <a:extLst>
                <a:ext uri="{FF2B5EF4-FFF2-40B4-BE49-F238E27FC236}">
                  <a16:creationId xmlns:a16="http://schemas.microsoft.com/office/drawing/2014/main" id="{97D6C463-9D47-4ADF-9D01-15A134194B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496"/>
              <a:ext cx="720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DNA strand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76" name="Straight Connector 467">
              <a:extLst>
                <a:ext uri="{FF2B5EF4-FFF2-40B4-BE49-F238E27FC236}">
                  <a16:creationId xmlns:a16="http://schemas.microsoft.com/office/drawing/2014/main" id="{60B5AF34-201C-4DA2-A2E4-0A30DB50BAD6}"/>
                </a:ext>
              </a:extLst>
            </p:cNvPr>
            <p:cNvCxnSpPr>
              <a:cxnSpLocks noChangeShapeType="1"/>
              <a:stCxn id="7172" idx="0"/>
              <a:endCxn id="7180" idx="5"/>
            </p:cNvCxnSpPr>
            <p:nvPr/>
          </p:nvCxnSpPr>
          <p:spPr bwMode="auto">
            <a:xfrm rot="16200000" flipV="1">
              <a:off x="1842" y="2130"/>
              <a:ext cx="159" cy="28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77" name="Straight Connector 468">
              <a:extLst>
                <a:ext uri="{FF2B5EF4-FFF2-40B4-BE49-F238E27FC236}">
                  <a16:creationId xmlns:a16="http://schemas.microsoft.com/office/drawing/2014/main" id="{75FDF9B4-6860-42BC-B3FB-976984245B5B}"/>
                </a:ext>
              </a:extLst>
            </p:cNvPr>
            <p:cNvCxnSpPr>
              <a:cxnSpLocks noChangeShapeType="1"/>
              <a:stCxn id="7172" idx="7"/>
            </p:cNvCxnSpPr>
            <p:nvPr/>
          </p:nvCxnSpPr>
          <p:spPr bwMode="auto">
            <a:xfrm rot="5400000" flipH="1" flipV="1">
              <a:off x="2370" y="1857"/>
              <a:ext cx="605" cy="53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78" name="Straight Connector 478">
              <a:extLst>
                <a:ext uri="{FF2B5EF4-FFF2-40B4-BE49-F238E27FC236}">
                  <a16:creationId xmlns:a16="http://schemas.microsoft.com/office/drawing/2014/main" id="{91FAD26F-A47F-4EBA-A185-3973907F2252}"/>
                </a:ext>
              </a:extLst>
            </p:cNvPr>
            <p:cNvCxnSpPr>
              <a:cxnSpLocks noChangeShapeType="1"/>
              <a:stCxn id="7172" idx="6"/>
              <a:endCxn id="7171" idx="2"/>
            </p:cNvCxnSpPr>
            <p:nvPr/>
          </p:nvCxnSpPr>
          <p:spPr bwMode="auto">
            <a:xfrm flipV="1">
              <a:off x="2544" y="2424"/>
              <a:ext cx="384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79" name="Oval 481">
              <a:extLst>
                <a:ext uri="{FF2B5EF4-FFF2-40B4-BE49-F238E27FC236}">
                  <a16:creationId xmlns:a16="http://schemas.microsoft.com/office/drawing/2014/main" id="{A9F1281C-20F4-493A-B535-8E2B68101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440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0" name="Oval 489">
              <a:extLst>
                <a:ext uri="{FF2B5EF4-FFF2-40B4-BE49-F238E27FC236}">
                  <a16:creationId xmlns:a16="http://schemas.microsoft.com/office/drawing/2014/main" id="{22A3F2C2-5A7B-40C1-8C41-3640A3417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824"/>
              <a:ext cx="96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1" name="TextBox 501">
              <a:extLst>
                <a:ext uri="{FF2B5EF4-FFF2-40B4-BE49-F238E27FC236}">
                  <a16:creationId xmlns:a16="http://schemas.microsoft.com/office/drawing/2014/main" id="{F8D4888B-4133-4228-B0B4-05930876CE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1920"/>
              <a:ext cx="576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Damage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F7EEA89C-2418-4095-835F-C8E4C2C52C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536"/>
              <a:ext cx="1152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Replicates lagging end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3E5D78C9-7801-4D88-AC63-77355DDD8B6D}"/>
                </a:ext>
              </a:extLst>
            </p:cNvPr>
            <p:cNvSpPr txBox="1"/>
            <p:nvPr/>
          </p:nvSpPr>
          <p:spPr>
            <a:xfrm>
              <a:off x="384" y="2256"/>
              <a:ext cx="528" cy="2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Untwists strands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0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84" name="Oval 585">
              <a:extLst>
                <a:ext uri="{FF2B5EF4-FFF2-40B4-BE49-F238E27FC236}">
                  <a16:creationId xmlns:a16="http://schemas.microsoft.com/office/drawing/2014/main" id="{3EECA5B9-2671-429C-B6F0-44DFE0EB7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976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87" name="TextBox 586">
              <a:extLst>
                <a:ext uri="{FF2B5EF4-FFF2-40B4-BE49-F238E27FC236}">
                  <a16:creationId xmlns:a16="http://schemas.microsoft.com/office/drawing/2014/main" id="{C8CC4E0C-9BC0-4D0C-B65C-4442C9229258}"/>
                </a:ext>
              </a:extLst>
            </p:cNvPr>
            <p:cNvSpPr txBox="1"/>
            <p:nvPr/>
          </p:nvSpPr>
          <p:spPr>
            <a:xfrm>
              <a:off x="2688" y="3024"/>
              <a:ext cx="576" cy="3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Continuous assembly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M</a:t>
              </a:r>
            </a:p>
          </p:txBody>
        </p:sp>
        <p:cxnSp>
          <p:nvCxnSpPr>
            <p:cNvPr id="7186" name="Straight Connector 596">
              <a:extLst>
                <a:ext uri="{FF2B5EF4-FFF2-40B4-BE49-F238E27FC236}">
                  <a16:creationId xmlns:a16="http://schemas.microsoft.com/office/drawing/2014/main" id="{A8A2E068-B2FF-445D-BFDE-4F5478962A82}"/>
                </a:ext>
              </a:extLst>
            </p:cNvPr>
            <p:cNvCxnSpPr>
              <a:cxnSpLocks noChangeShapeType="1"/>
              <a:stCxn id="7184" idx="0"/>
              <a:endCxn id="7171" idx="4"/>
            </p:cNvCxnSpPr>
            <p:nvPr/>
          </p:nvCxnSpPr>
          <p:spPr bwMode="auto">
            <a:xfrm rot="5400000" flipH="1" flipV="1">
              <a:off x="3060" y="2556"/>
              <a:ext cx="336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7" name="TextBox 616">
              <a:extLst>
                <a:ext uri="{FF2B5EF4-FFF2-40B4-BE49-F238E27FC236}">
                  <a16:creationId xmlns:a16="http://schemas.microsoft.com/office/drawing/2014/main" id="{29C18FDD-E6DA-4406-9BAD-B1636C533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976"/>
              <a:ext cx="672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Relieves torque </a:t>
              </a: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</a:t>
              </a:r>
              <a:r>
                <a:rPr lang="en-US" altLang="en-US" sz="11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7188" name="Oval 617">
              <a:extLst>
                <a:ext uri="{FF2B5EF4-FFF2-40B4-BE49-F238E27FC236}">
                  <a16:creationId xmlns:a16="http://schemas.microsoft.com/office/drawing/2014/main" id="{EFAE142E-27DE-4229-B114-6FC120383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832"/>
              <a:ext cx="624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9" name="Straight Connector 618">
              <a:extLst>
                <a:ext uri="{FF2B5EF4-FFF2-40B4-BE49-F238E27FC236}">
                  <a16:creationId xmlns:a16="http://schemas.microsoft.com/office/drawing/2014/main" id="{20A05699-23E4-4F21-9420-BF34EBB3DFD7}"/>
                </a:ext>
              </a:extLst>
            </p:cNvPr>
            <p:cNvCxnSpPr>
              <a:cxnSpLocks noChangeShapeType="1"/>
              <a:stCxn id="7173" idx="4"/>
              <a:endCxn id="7188" idx="0"/>
            </p:cNvCxnSpPr>
            <p:nvPr/>
          </p:nvCxnSpPr>
          <p:spPr bwMode="auto">
            <a:xfrm rot="5400000">
              <a:off x="444" y="2604"/>
              <a:ext cx="192" cy="2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0" name="Oval 654">
              <a:extLst>
                <a:ext uri="{FF2B5EF4-FFF2-40B4-BE49-F238E27FC236}">
                  <a16:creationId xmlns:a16="http://schemas.microsoft.com/office/drawing/2014/main" id="{725DCCF8-98BA-42C0-B366-BDCAF180C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3312"/>
              <a:ext cx="86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7DB43E32-681B-4051-BCDC-203E1E86587C}"/>
                </a:ext>
              </a:extLst>
            </p:cNvPr>
            <p:cNvSpPr txBox="1"/>
            <p:nvPr/>
          </p:nvSpPr>
          <p:spPr>
            <a:xfrm>
              <a:off x="3408" y="3360"/>
              <a:ext cx="720" cy="3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Discontinuous </a:t>
              </a:r>
            </a:p>
            <a:p>
              <a:pPr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assembly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G</a:t>
              </a:r>
            </a:p>
          </p:txBody>
        </p:sp>
        <p:cxnSp>
          <p:nvCxnSpPr>
            <p:cNvPr id="7192" name="Straight Connector 656">
              <a:extLst>
                <a:ext uri="{FF2B5EF4-FFF2-40B4-BE49-F238E27FC236}">
                  <a16:creationId xmlns:a16="http://schemas.microsoft.com/office/drawing/2014/main" id="{BD46DDC0-BEC5-4D34-8575-437A4EB94EC6}"/>
                </a:ext>
              </a:extLst>
            </p:cNvPr>
            <p:cNvCxnSpPr>
              <a:cxnSpLocks noChangeShapeType="1"/>
              <a:stCxn id="7190" idx="0"/>
              <a:endCxn id="7171" idx="5"/>
            </p:cNvCxnSpPr>
            <p:nvPr/>
          </p:nvCxnSpPr>
          <p:spPr bwMode="auto">
            <a:xfrm rot="5400000" flipH="1" flipV="1">
              <a:off x="3439" y="2882"/>
              <a:ext cx="735" cy="12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3" name="Straight Connector 663">
              <a:extLst>
                <a:ext uri="{FF2B5EF4-FFF2-40B4-BE49-F238E27FC236}">
                  <a16:creationId xmlns:a16="http://schemas.microsoft.com/office/drawing/2014/main" id="{EA47406A-AC4B-47E0-8008-4991B47ED142}"/>
                </a:ext>
              </a:extLst>
            </p:cNvPr>
            <p:cNvCxnSpPr>
              <a:cxnSpLocks noChangeShapeType="1"/>
              <a:stCxn id="7172" idx="2"/>
              <a:endCxn id="7173" idx="6"/>
            </p:cNvCxnSpPr>
            <p:nvPr/>
          </p:nvCxnSpPr>
          <p:spPr bwMode="auto">
            <a:xfrm rot="10800000">
              <a:off x="1056" y="2424"/>
              <a:ext cx="528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4" name="Oval 672">
              <a:extLst>
                <a:ext uri="{FF2B5EF4-FFF2-40B4-BE49-F238E27FC236}">
                  <a16:creationId xmlns:a16="http://schemas.microsoft.com/office/drawing/2014/main" id="{3043C1EC-7085-4110-8F99-E28D156EF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168"/>
              <a:ext cx="96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75" name="TextBox 674">
              <a:extLst>
                <a:ext uri="{FF2B5EF4-FFF2-40B4-BE49-F238E27FC236}">
                  <a16:creationId xmlns:a16="http://schemas.microsoft.com/office/drawing/2014/main" id="{9CDBE022-C904-4E3E-9C4A-EB017C634932}"/>
                </a:ext>
              </a:extLst>
            </p:cNvPr>
            <p:cNvSpPr txBox="1"/>
            <p:nvPr/>
          </p:nvSpPr>
          <p:spPr>
            <a:xfrm>
              <a:off x="1536" y="3264"/>
              <a:ext cx="1008" cy="2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Attachment for enzyme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cxnSp>
          <p:nvCxnSpPr>
            <p:cNvPr id="7196" name="Straight Connector 676">
              <a:extLst>
                <a:ext uri="{FF2B5EF4-FFF2-40B4-BE49-F238E27FC236}">
                  <a16:creationId xmlns:a16="http://schemas.microsoft.com/office/drawing/2014/main" id="{72C54D91-FCF5-4050-A700-B51118B1DFD7}"/>
                </a:ext>
              </a:extLst>
            </p:cNvPr>
            <p:cNvCxnSpPr>
              <a:cxnSpLocks noChangeShapeType="1"/>
              <a:stCxn id="7172" idx="4"/>
              <a:endCxn id="7194" idx="0"/>
            </p:cNvCxnSpPr>
            <p:nvPr/>
          </p:nvCxnSpPr>
          <p:spPr bwMode="auto">
            <a:xfrm rot="5400000">
              <a:off x="1896" y="3000"/>
              <a:ext cx="288" cy="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7" name="Oval 691">
              <a:extLst>
                <a:ext uri="{FF2B5EF4-FFF2-40B4-BE49-F238E27FC236}">
                  <a16:creationId xmlns:a16="http://schemas.microsoft.com/office/drawing/2014/main" id="{280280BA-D45E-450C-A6C8-1CD12F6C8D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1296"/>
              <a:ext cx="816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8" name="Oval 692">
              <a:extLst>
                <a:ext uri="{FF2B5EF4-FFF2-40B4-BE49-F238E27FC236}">
                  <a16:creationId xmlns:a16="http://schemas.microsoft.com/office/drawing/2014/main" id="{FFE2B461-0783-4184-B136-654650FF16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296"/>
              <a:ext cx="816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9" name="TextBox 696">
              <a:extLst>
                <a:ext uri="{FF2B5EF4-FFF2-40B4-BE49-F238E27FC236}">
                  <a16:creationId xmlns:a16="http://schemas.microsoft.com/office/drawing/2014/main" id="{D8EF827E-6350-4D80-9109-6C1C54D9B6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" y="1344"/>
              <a:ext cx="672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Uses light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200" name="TextBox 697">
              <a:extLst>
                <a:ext uri="{FF2B5EF4-FFF2-40B4-BE49-F238E27FC236}">
                  <a16:creationId xmlns:a16="http://schemas.microsoft.com/office/drawing/2014/main" id="{40F05DEE-B520-4989-AE57-E5932B98B8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0" y="1344"/>
              <a:ext cx="816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Cuts out damage</a:t>
              </a:r>
              <a:endParaRPr lang="en-US" altLang="en-US" sz="11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</a:t>
              </a:r>
              <a:r>
                <a:rPr lang="en-US" altLang="en-US" sz="11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cxnSp>
          <p:nvCxnSpPr>
            <p:cNvPr id="7201" name="Straight Connector 698">
              <a:extLst>
                <a:ext uri="{FF2B5EF4-FFF2-40B4-BE49-F238E27FC236}">
                  <a16:creationId xmlns:a16="http://schemas.microsoft.com/office/drawing/2014/main" id="{7208F1BB-4541-4A36-A14B-AF51C1459905}"/>
                </a:ext>
              </a:extLst>
            </p:cNvPr>
            <p:cNvCxnSpPr>
              <a:cxnSpLocks noChangeShapeType="1"/>
              <a:stCxn id="7180" idx="0"/>
              <a:endCxn id="7197" idx="4"/>
            </p:cNvCxnSpPr>
            <p:nvPr/>
          </p:nvCxnSpPr>
          <p:spPr bwMode="auto">
            <a:xfrm rot="16200000" flipV="1">
              <a:off x="1068" y="1452"/>
              <a:ext cx="192" cy="55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2" name="Straight Connector 701">
              <a:extLst>
                <a:ext uri="{FF2B5EF4-FFF2-40B4-BE49-F238E27FC236}">
                  <a16:creationId xmlns:a16="http://schemas.microsoft.com/office/drawing/2014/main" id="{9D0DCFC0-6928-4D5A-B3ED-B9F35D27C1F3}"/>
                </a:ext>
              </a:extLst>
            </p:cNvPr>
            <p:cNvCxnSpPr>
              <a:cxnSpLocks noChangeShapeType="1"/>
              <a:stCxn id="7198" idx="4"/>
              <a:endCxn id="7180" idx="0"/>
            </p:cNvCxnSpPr>
            <p:nvPr/>
          </p:nvCxnSpPr>
          <p:spPr bwMode="auto">
            <a:xfrm rot="5400000">
              <a:off x="1524" y="1548"/>
              <a:ext cx="192" cy="3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203" name="TextBox 713">
              <a:extLst>
                <a:ext uri="{FF2B5EF4-FFF2-40B4-BE49-F238E27FC236}">
                  <a16:creationId xmlns:a16="http://schemas.microsoft.com/office/drawing/2014/main" id="{41404C4D-749B-4305-BC20-FFF8A5BE70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2256"/>
              <a:ext cx="1056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Reads &amp; copies DNA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204" name="Oval 717">
              <a:extLst>
                <a:ext uri="{FF2B5EF4-FFF2-40B4-BE49-F238E27FC236}">
                  <a16:creationId xmlns:a16="http://schemas.microsoft.com/office/drawing/2014/main" id="{DE97596D-350F-4DEE-8FD5-6F4E3A94C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4176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" name="TextBox 718">
              <a:extLst>
                <a:ext uri="{FF2B5EF4-FFF2-40B4-BE49-F238E27FC236}">
                  <a16:creationId xmlns:a16="http://schemas.microsoft.com/office/drawing/2014/main" id="{981023E9-F3B7-47BD-AE01-EEB8A351614B}"/>
                </a:ext>
              </a:extLst>
            </p:cNvPr>
            <p:cNvSpPr txBox="1"/>
            <p:nvPr/>
          </p:nvSpPr>
          <p:spPr>
            <a:xfrm>
              <a:off x="3120" y="4224"/>
              <a:ext cx="864" cy="2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Fragments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I </a:t>
              </a:r>
            </a:p>
          </p:txBody>
        </p:sp>
        <p:sp>
          <p:nvSpPr>
            <p:cNvPr id="7206" name="Oval 719">
              <a:extLst>
                <a:ext uri="{FF2B5EF4-FFF2-40B4-BE49-F238E27FC236}">
                  <a16:creationId xmlns:a16="http://schemas.microsoft.com/office/drawing/2014/main" id="{9A43EEA1-7DA0-48A3-B4B2-BCA80996D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4704"/>
              <a:ext cx="864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1" name="TextBox 720">
              <a:extLst>
                <a:ext uri="{FF2B5EF4-FFF2-40B4-BE49-F238E27FC236}">
                  <a16:creationId xmlns:a16="http://schemas.microsoft.com/office/drawing/2014/main" id="{95CC23AB-8805-4E2C-84DE-AAD920072139}"/>
                </a:ext>
              </a:extLst>
            </p:cNvPr>
            <p:cNvSpPr txBox="1"/>
            <p:nvPr/>
          </p:nvSpPr>
          <p:spPr>
            <a:xfrm>
              <a:off x="3264" y="4752"/>
              <a:ext cx="864" cy="2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Links fragments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cxnSp>
          <p:nvCxnSpPr>
            <p:cNvPr id="7208" name="Straight Connector 721">
              <a:extLst>
                <a:ext uri="{FF2B5EF4-FFF2-40B4-BE49-F238E27FC236}">
                  <a16:creationId xmlns:a16="http://schemas.microsoft.com/office/drawing/2014/main" id="{87F69220-AD50-4753-8B24-D6413B8DB57E}"/>
                </a:ext>
              </a:extLst>
            </p:cNvPr>
            <p:cNvCxnSpPr>
              <a:cxnSpLocks noChangeShapeType="1"/>
              <a:stCxn id="7204" idx="0"/>
              <a:endCxn id="7190" idx="4"/>
            </p:cNvCxnSpPr>
            <p:nvPr/>
          </p:nvCxnSpPr>
          <p:spPr bwMode="auto">
            <a:xfrm rot="5400000" flipH="1" flipV="1">
              <a:off x="3456" y="3888"/>
              <a:ext cx="384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9" name="Straight Connector 724">
              <a:extLst>
                <a:ext uri="{FF2B5EF4-FFF2-40B4-BE49-F238E27FC236}">
                  <a16:creationId xmlns:a16="http://schemas.microsoft.com/office/drawing/2014/main" id="{C2B9259E-4419-4ED3-B5BD-43436E57923D}"/>
                </a:ext>
              </a:extLst>
            </p:cNvPr>
            <p:cNvCxnSpPr>
              <a:cxnSpLocks noChangeShapeType="1"/>
              <a:stCxn id="7206" idx="0"/>
              <a:endCxn id="7204" idx="4"/>
            </p:cNvCxnSpPr>
            <p:nvPr/>
          </p:nvCxnSpPr>
          <p:spPr bwMode="auto">
            <a:xfrm rot="16200000" flipV="1">
              <a:off x="3528" y="4536"/>
              <a:ext cx="192" cy="14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210" name="Oval 758">
              <a:extLst>
                <a:ext uri="{FF2B5EF4-FFF2-40B4-BE49-F238E27FC236}">
                  <a16:creationId xmlns:a16="http://schemas.microsoft.com/office/drawing/2014/main" id="{93EA8F1E-1185-49D4-BC6C-541D44E93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784"/>
              <a:ext cx="624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11" name="TextBox 759">
              <a:extLst>
                <a:ext uri="{FF2B5EF4-FFF2-40B4-BE49-F238E27FC236}">
                  <a16:creationId xmlns:a16="http://schemas.microsoft.com/office/drawing/2014/main" id="{A40DF3E3-6267-41E0-8E3A-3D1112F896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" y="2928"/>
              <a:ext cx="624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Holds open </a:t>
              </a:r>
            </a:p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</a:t>
              </a:r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cxnSp>
          <p:nvCxnSpPr>
            <p:cNvPr id="7212" name="Straight Connector 760">
              <a:extLst>
                <a:ext uri="{FF2B5EF4-FFF2-40B4-BE49-F238E27FC236}">
                  <a16:creationId xmlns:a16="http://schemas.microsoft.com/office/drawing/2014/main" id="{330C3ABB-7242-4767-9479-E3CBDE269132}"/>
                </a:ext>
              </a:extLst>
            </p:cNvPr>
            <p:cNvCxnSpPr>
              <a:cxnSpLocks noChangeShapeType="1"/>
              <a:stCxn id="7173" idx="4"/>
              <a:endCxn id="7210" idx="1"/>
            </p:cNvCxnSpPr>
            <p:nvPr/>
          </p:nvCxnSpPr>
          <p:spPr bwMode="auto">
            <a:xfrm rot="16200000" flipH="1">
              <a:off x="679" y="2633"/>
              <a:ext cx="221" cy="23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7215" name="TextBox 99">
            <a:extLst>
              <a:ext uri="{FF2B5EF4-FFF2-40B4-BE49-F238E27FC236}">
                <a16:creationId xmlns:a16="http://schemas.microsoft.com/office/drawing/2014/main" id="{88E56BC8-1F50-446F-B7D4-FA9B09D7F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327525"/>
            <a:ext cx="3276600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Helicase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Photo repair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Single-stranded binding proteins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DNA polymerase III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Mutation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RNA primer</a:t>
            </a:r>
          </a:p>
        </p:txBody>
      </p:sp>
      <p:sp>
        <p:nvSpPr>
          <p:cNvPr id="7216" name="TextBox 99">
            <a:extLst>
              <a:ext uri="{FF2B5EF4-FFF2-40B4-BE49-F238E27FC236}">
                <a16:creationId xmlns:a16="http://schemas.microsoft.com/office/drawing/2014/main" id="{25B70C25-402A-4544-9B91-D8AB3749B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4800600"/>
            <a:ext cx="32766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Lagging strand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Telomerase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Okazaki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Excision repair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DNA ligase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Gyrase </a:t>
            </a:r>
          </a:p>
          <a:p>
            <a:pPr lvl="1">
              <a:buFontTx/>
              <a:buAutoNum type="alphaLcPeriod" startAt="7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Leading strand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30"/>
  <p:tag name="MMPROD_UIDATA" val="&lt;database version=&quot;7.0&quot;&gt;&lt;object type=&quot;1&quot; unique_id=&quot;10001&quot;&gt;&lt;object type=&quot;2&quot; unique_id=&quot;10321&quot;&gt;&lt;object type=&quot;3&quot; unique_id=&quot;10322&quot;&gt;&lt;property id=&quot;20148&quot; value=&quot;5&quot;/&gt;&lt;property id=&quot;20300&quot; value=&quot;Slide 1&quot;/&gt;&lt;property id=&quot;20307&quot; value=&quot;317&quot;/&gt;&lt;/object&gt;&lt;object type=&quot;3&quot; unique_id=&quot;10323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24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25&quot;&gt;&lt;property id=&quot;20148&quot; value=&quot;5&quot;/&gt;&lt;property id=&quot;20300&quot; value=&quot;Slide 4 - &amp;quot;DNA replication&amp;quot;&quot;/&gt;&lt;property id=&quot;20307&quot; value=&quot;334&quot;/&gt;&lt;/object&gt;&lt;object type=&quot;3&quot; unique_id=&quot;10326&quot;&gt;&lt;property id=&quot;20148&quot; value=&quot;5&quot;/&gt;&lt;property id=&quot;20300&quot; value=&quot;Slide 5 - &amp;quot;DNA replication Key&amp;quot;&quot;/&gt;&lt;property id=&quot;20307&quot; value=&quot;335&quot;/&gt;&lt;/object&gt;&lt;/object&gt;&lt;object type=&quot;8&quot; unique_id=&quot;1033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2306</TotalTime>
  <Words>261</Words>
  <Application>Microsoft Office PowerPoint</Application>
  <PresentationFormat>On-screen Show (4:3)</PresentationFormat>
  <Paragraphs>98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DNA replication</vt:lpstr>
      <vt:lpstr>DNA replication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203</cp:revision>
  <dcterms:created xsi:type="dcterms:W3CDTF">2005-04-19T02:46:41Z</dcterms:created>
  <dcterms:modified xsi:type="dcterms:W3CDTF">2019-04-25T21:29:44Z</dcterms:modified>
</cp:coreProperties>
</file>