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78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592B419D-6FE8-45EA-8F65-928FCE01DC0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6F74CA05-1B04-49E9-8D5B-EF8B7F1A53B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BE2E5D48-FF5A-4379-9093-A65FF2776B2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32A3390-CF92-472C-8B55-528D13505CE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D844850-B701-4D5A-9EE7-A3EA4666B15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77882E92-54DD-418B-B611-866EE4431E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B4C59C-4F5A-4629-8A26-394F0419926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F44EB561-10A6-4B33-AE20-D8ECDCD7A7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9D9289-2A58-44E5-BDD5-2F252A61E67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DA4550E9-114C-49AF-BA2D-1C7512B5EAA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6AB5E785-8B0D-48C7-BAAA-7800EBE051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143BBFE-6B26-458E-B553-5A5C5506D8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96FDECD8-BBDB-4A1C-AB4D-20787A68B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ACD6BD9-4D91-40D6-8495-C9D8F76CBC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095063F-427E-4DA0-954E-CEE1A916B5D1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D58580E2-3089-4749-A670-D729B356C1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691B9E6A-41DB-40A3-B116-B2994E287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C4703F14-CB99-4647-831A-CE9332BAFF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9C0CB7-5693-4AB6-ACA0-2A7C0519C1BF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3EADC3E-B49D-4920-BCD1-A4785FA34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450BA36F-48E7-449C-9934-010F561D27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4989AB3-04B8-4F38-90B8-0BA6729EB5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F27C6D-A259-4B1C-A177-5B45E8D29C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8723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E0E5D27-169E-4DEE-B614-1DFCEC2B1F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B9D5071-529A-46E3-B60E-68D84EE01B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454642F-E5A9-48C8-A8C4-FA158C8AE0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51DAA2-3A22-4674-AF24-2C2A0F2A47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0545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3E9DE-2115-4131-B7F8-93ADEB362D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EB7994-108E-4323-B8EA-2968B5B8B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61819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C1176-0219-4F86-AB78-E2765920F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FE0157-CEEC-4D0F-83CA-0CCBB2975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263106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8FC94-40EF-4785-9589-853DA646B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46C456-0C41-4177-A086-DA123A34A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011445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F7F20-CF0D-4932-8F0D-45BED6EF1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21FA5-3D16-4F92-BCE9-4984A27F93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CF5F13-3AC8-4421-B9B4-78B86F037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9859827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3042-6A0A-4D99-B50F-40BF58015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081B5-C665-4DB7-956F-711BAABDE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73E6F9-A916-434F-8562-69E15469A7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BCA360-87D0-44FC-84F4-86C39C3C9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E0E705-9CF7-4AB8-A95F-4841C65AF2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5078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82375-1A2F-4D35-AFC2-1CCCA5D88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00866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8355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F7B13-9FF6-417F-AE18-0B1A19A44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76815-D513-46CB-976F-FD65E815F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ED0FD1-8F16-427A-9412-15F001C1E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11394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9918B-843D-4713-9F92-4039F2D8C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82541C-19E2-47EA-A45E-221954DA52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469316-3DA5-4061-9240-068A53A81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74879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7C599AD-84A1-47A7-B82A-834A1CAE77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2B6BD44-856B-43A6-8B65-76E00CBE4B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82A6726-91C9-4202-ADF2-EA868128E8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0A9476-922D-4B6C-BDDC-B18D8932A1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059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4764D-F6CF-4230-9CAE-97387B9EC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A2DFD9-421A-4B90-9824-3352CB27E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54417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02360B-FB67-4E8F-BA7C-0FB3E171FB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107956-B88D-43D7-BC68-CF95AEE86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178119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3200211-AF90-4C5B-9545-274B539AD7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E105DDD-CBC1-4642-9154-CE8AA84A73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66B1944-3122-41F8-AEBF-BD599B552F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3E9696-0043-4069-9357-C30EA58D14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2642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3CE672-A88A-42E1-8AED-E240271600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FCFC4B-9C00-4829-8AA3-6A26BFC0D7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F952CF-1428-46F0-9345-290D5911F0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D65AB9-4188-4A40-AC70-FC999D9438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3491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47A2747-7D4E-47AD-9FD6-C680B974FD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AD3801B-04C0-4EF1-810C-35AC0CC205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6D670981-6F22-4C90-8149-A1C8EA56BD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72504E-6BF9-42B9-A926-D654508033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612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B5F37F4-6AE8-47D8-B971-19A06B392B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6D953F8-E93A-4B94-ACBC-F3CA04AA9C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9B6D8C0-955E-45BB-A585-43CF8D94B7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07FB62-E0C4-4D1C-83B2-58AB8FA1EF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7494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26D1449-90DF-48B4-9083-5499E1DCC5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282E100-77CE-4B65-8B13-0DED82E787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C19FEA2-548E-4BBE-95F0-55E7D44D6A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4D2E3-1F15-4957-831E-210294518B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66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503143D-D2A9-4DB4-ADAA-526E3CC7F6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D1ED60B-D00D-4303-905F-CC732595CF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70B2F48-BF5B-4AC7-A754-F41FF6072E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D529C7-8359-49E6-93F7-93ACC10E3A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429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EDB72F8-4298-4E9B-98F4-429E1E8F1E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D5CED67-CA2E-4CE2-9342-8CBF38A415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A2FD9CF-8667-4F8E-9F5F-283FCE73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559D9B-EC76-432B-B423-64A003E85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06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8F24829-D972-4B38-A402-EF40F5480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5053E5C0-FEBD-465C-9048-99C1485F6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BCC1A6A-2ED8-4A16-A762-46F689360A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004AD18-E690-4080-8AF0-CB7963C04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28B991F-3D08-44B7-BC67-4E594B7DF96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104C366-08B2-4373-BE11-96FAB344E6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47DCBF31-DF3D-443E-AD37-F3DD3B86332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4458F112-6F0D-4F40-8075-DB99A6F9E3F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4FB2BABB-E2F6-4399-8D24-00CEFA6D2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A9BAAEDB-9399-4376-AD50-07DB73863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85984C5D-2E43-43D2-B6B1-38E34B32E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DD9BED-BFD6-4950-A935-747496417F1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0EF321-EC45-46DF-8FC4-89CDF02B36C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6D252843-5636-4F52-88BA-2D4EE9D7C44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7C7DAEC-1515-493B-9125-89AAAB5085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8E49D50-9A09-4023-942A-F9D7D7708E0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F339700-3D39-400C-99C1-C1CEC4BC48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5062A15-1C07-4154-9119-1614B90660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21A3E0E-AFE6-44ED-B402-7DBFA5557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000" i="1" dirty="0"/>
              <a:t>Copyright </a:t>
            </a:r>
            <a:r>
              <a:rPr lang="en-US" altLang="en-US" sz="1000" i="1" dirty="0">
                <a:cs typeface="Times New Roman" panose="02020603050405020304" pitchFamily="18" charset="0"/>
              </a:rPr>
              <a:t>© </a:t>
            </a:r>
            <a:r>
              <a:rPr lang="en-US" altLang="en-US" sz="1000" i="1" dirty="0"/>
              <a:t>2020 McGraw-Hill Education. All rights reserved. No reproduction or redistribution without the prior written consent of McGraw-Hill Education.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D498061B-C9DA-49BC-9E0F-4A85F3376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891310A-9132-4418-8753-F7C4BD82F25D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E6961C34-C15A-4751-A3FB-25BD88C29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Conservation Biology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56A552C1-4568-480E-8B20-1DE9CF623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81E18CD2-23FE-44FB-A35B-C5F2521C2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E6E7E2B-3C4A-483F-B70B-E4E6772C9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41F6BB94-6207-4E9D-AE81-9CA75976C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2DB7E6A0-C402-4FB2-87D9-ECA742F3CA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20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Conservation Biology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24495660-6507-4C56-BF6D-682B07AC8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67200"/>
            <a:ext cx="38608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Corridors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Direct economic benefit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Preserve species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Captive breeding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Extinction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Does not conserve habitat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Biological preserves and parks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Habitat destruction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Indirect economic benefit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Overexploitation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Ethical/Aesthetic benefit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Exotic species introduction</a:t>
            </a:r>
          </a:p>
        </p:txBody>
      </p:sp>
      <p:sp>
        <p:nvSpPr>
          <p:cNvPr id="6148" name="Oval 672">
            <a:extLst>
              <a:ext uri="{FF2B5EF4-FFF2-40B4-BE49-F238E27FC236}">
                <a16:creationId xmlns:a16="http://schemas.microsoft.com/office/drawing/2014/main" id="{EFA34FF3-64A6-4951-9B7B-8AC72150F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400" y="1571625"/>
            <a:ext cx="1727200" cy="619125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49" name="TextBox 504">
            <a:extLst>
              <a:ext uri="{FF2B5EF4-FFF2-40B4-BE49-F238E27FC236}">
                <a16:creationId xmlns:a16="http://schemas.microsoft.com/office/drawing/2014/main" id="{3FC88BB4-F50B-4D62-8054-B255F3D38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639888"/>
            <a:ext cx="193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Linkages between habitats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0" name="Oval 672">
            <a:extLst>
              <a:ext uri="{FF2B5EF4-FFF2-40B4-BE49-F238E27FC236}">
                <a16:creationId xmlns:a16="http://schemas.microsoft.com/office/drawing/2014/main" id="{D8B3B18E-FD33-4F31-A354-837E2C540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200" y="1639888"/>
            <a:ext cx="1930400" cy="6873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1" name="Oval 672">
            <a:extLst>
              <a:ext uri="{FF2B5EF4-FFF2-40B4-BE49-F238E27FC236}">
                <a16:creationId xmlns:a16="http://schemas.microsoft.com/office/drawing/2014/main" id="{6965BB4B-7523-409B-AEBF-DAC71A536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771900"/>
            <a:ext cx="1930400" cy="6873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52" name="Oval 672">
            <a:extLst>
              <a:ext uri="{FF2B5EF4-FFF2-40B4-BE49-F238E27FC236}">
                <a16:creationId xmlns:a16="http://schemas.microsoft.com/office/drawing/2014/main" id="{366401D2-DF5C-4150-B456-6167F2B1D3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5695950"/>
            <a:ext cx="1625600" cy="6873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53" name="Straight Connector 1245">
            <a:extLst>
              <a:ext uri="{FF2B5EF4-FFF2-40B4-BE49-F238E27FC236}">
                <a16:creationId xmlns:a16="http://schemas.microsoft.com/office/drawing/2014/main" id="{AF39CAE0-07D0-43CD-A38A-7E36859961F8}"/>
              </a:ext>
            </a:extLst>
          </p:cNvPr>
          <p:cNvCxnSpPr>
            <a:cxnSpLocks noChangeShapeType="1"/>
            <a:stCxn id="6161" idx="3"/>
            <a:endCxn id="6148" idx="0"/>
          </p:cNvCxnSpPr>
          <p:nvPr/>
        </p:nvCxnSpPr>
        <p:spPr bwMode="auto">
          <a:xfrm rot="5400000">
            <a:off x="1402557" y="1064418"/>
            <a:ext cx="374650" cy="6397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4" name="Straight Connector 1249">
            <a:extLst>
              <a:ext uri="{FF2B5EF4-FFF2-40B4-BE49-F238E27FC236}">
                <a16:creationId xmlns:a16="http://schemas.microsoft.com/office/drawing/2014/main" id="{3A584E0F-C510-4F65-874C-24F1B111F9C1}"/>
              </a:ext>
            </a:extLst>
          </p:cNvPr>
          <p:cNvCxnSpPr>
            <a:cxnSpLocks noChangeShapeType="1"/>
            <a:stCxn id="6150" idx="4"/>
            <a:endCxn id="6151" idx="0"/>
          </p:cNvCxnSpPr>
          <p:nvPr/>
        </p:nvCxnSpPr>
        <p:spPr bwMode="auto">
          <a:xfrm rot="16200000" flipH="1">
            <a:off x="5018087" y="2033588"/>
            <a:ext cx="1444625" cy="20320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5" name="Straight Connector 1252">
            <a:extLst>
              <a:ext uri="{FF2B5EF4-FFF2-40B4-BE49-F238E27FC236}">
                <a16:creationId xmlns:a16="http://schemas.microsoft.com/office/drawing/2014/main" id="{69E45E2B-54B4-4700-99C2-F3C7F0036665}"/>
              </a:ext>
            </a:extLst>
          </p:cNvPr>
          <p:cNvCxnSpPr>
            <a:cxnSpLocks noChangeShapeType="1"/>
            <a:stCxn id="6151" idx="4"/>
            <a:endCxn id="6152" idx="0"/>
          </p:cNvCxnSpPr>
          <p:nvPr/>
        </p:nvCxnSpPr>
        <p:spPr bwMode="auto">
          <a:xfrm rot="16200000" flipH="1">
            <a:off x="6671469" y="4544219"/>
            <a:ext cx="1236662" cy="106680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6" name="TextBox 504">
            <a:extLst>
              <a:ext uri="{FF2B5EF4-FFF2-40B4-BE49-F238E27FC236}">
                <a16:creationId xmlns:a16="http://schemas.microsoft.com/office/drawing/2014/main" id="{15F2CCE5-FAB5-47F9-A72A-CD37569E5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1846263"/>
            <a:ext cx="142240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Conservation</a:t>
            </a:r>
          </a:p>
        </p:txBody>
      </p:sp>
      <p:sp>
        <p:nvSpPr>
          <p:cNvPr id="6157" name="TextBox 504">
            <a:extLst>
              <a:ext uri="{FF2B5EF4-FFF2-40B4-BE49-F238E27FC236}">
                <a16:creationId xmlns:a16="http://schemas.microsoft.com/office/drawing/2014/main" id="{4790178F-193E-4B56-8FDD-FA30B4D41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800" y="390842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Loss of a species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58" name="TextBox 504">
            <a:extLst>
              <a:ext uri="{FF2B5EF4-FFF2-40B4-BE49-F238E27FC236}">
                <a16:creationId xmlns:a16="http://schemas.microsoft.com/office/drawing/2014/main" id="{6D78A0AE-B5EA-4AE1-905D-500A8A198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952500"/>
            <a:ext cx="1219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Benefits</a:t>
            </a:r>
          </a:p>
        </p:txBody>
      </p:sp>
      <p:sp>
        <p:nvSpPr>
          <p:cNvPr id="6159" name="Oval 672">
            <a:extLst>
              <a:ext uri="{FF2B5EF4-FFF2-40B4-BE49-F238E27FC236}">
                <a16:creationId xmlns:a16="http://schemas.microsoft.com/office/drawing/2014/main" id="{32304956-B85A-42CA-B44D-49AC0728F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747713"/>
            <a:ext cx="1930400" cy="6873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0" name="Straight Connector 1268">
            <a:extLst>
              <a:ext uri="{FF2B5EF4-FFF2-40B4-BE49-F238E27FC236}">
                <a16:creationId xmlns:a16="http://schemas.microsoft.com/office/drawing/2014/main" id="{9FC1F33A-4972-4B47-9EC9-EB30F214AB6D}"/>
              </a:ext>
            </a:extLst>
          </p:cNvPr>
          <p:cNvCxnSpPr>
            <a:cxnSpLocks noChangeShapeType="1"/>
            <a:stCxn id="6159" idx="2"/>
            <a:endCxn id="6150" idx="7"/>
          </p:cNvCxnSpPr>
          <p:nvPr/>
        </p:nvCxnSpPr>
        <p:spPr bwMode="auto">
          <a:xfrm rot="10800000" flipV="1">
            <a:off x="5405438" y="1090613"/>
            <a:ext cx="1198562" cy="6508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1" name="Oval 672">
            <a:extLst>
              <a:ext uri="{FF2B5EF4-FFF2-40B4-BE49-F238E27FC236}">
                <a16:creationId xmlns:a16="http://schemas.microsoft.com/office/drawing/2014/main" id="{FBCDFC1A-B71E-4605-A879-517E03716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609600"/>
            <a:ext cx="1930400" cy="687388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2" name="Oval 672">
            <a:extLst>
              <a:ext uri="{FF2B5EF4-FFF2-40B4-BE49-F238E27FC236}">
                <a16:creationId xmlns:a16="http://schemas.microsoft.com/office/drawing/2014/main" id="{7B7C55AC-B3E7-49D7-A9E6-7FA15AB85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2465388"/>
            <a:ext cx="1930400" cy="6873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63" name="TextBox 504">
            <a:extLst>
              <a:ext uri="{FF2B5EF4-FFF2-40B4-BE49-F238E27FC236}">
                <a16:creationId xmlns:a16="http://schemas.microsoft.com/office/drawing/2014/main" id="{D1257212-8941-440C-88BE-8FA8145D0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2400" y="2603500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Zoos and parks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64" name="TextBox 504">
            <a:extLst>
              <a:ext uri="{FF2B5EF4-FFF2-40B4-BE49-F238E27FC236}">
                <a16:creationId xmlns:a16="http://schemas.microsoft.com/office/drawing/2014/main" id="{9CB2F969-BF4B-4757-A443-DC0021158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7200" y="815975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Protected habitats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cxnSp>
        <p:nvCxnSpPr>
          <p:cNvPr id="6165" name="Straight Connector 1278">
            <a:extLst>
              <a:ext uri="{FF2B5EF4-FFF2-40B4-BE49-F238E27FC236}">
                <a16:creationId xmlns:a16="http://schemas.microsoft.com/office/drawing/2014/main" id="{B99BEE83-0ADD-47D6-9969-18AB8022EB7A}"/>
              </a:ext>
            </a:extLst>
          </p:cNvPr>
          <p:cNvCxnSpPr>
            <a:cxnSpLocks noChangeShapeType="1"/>
            <a:stCxn id="6162" idx="7"/>
            <a:endCxn id="6150" idx="3"/>
          </p:cNvCxnSpPr>
          <p:nvPr/>
        </p:nvCxnSpPr>
        <p:spPr bwMode="auto">
          <a:xfrm rot="5400000" flipH="1" flipV="1">
            <a:off x="3336132" y="1858169"/>
            <a:ext cx="338137" cy="10763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6" name="Straight Connector 1289">
            <a:extLst>
              <a:ext uri="{FF2B5EF4-FFF2-40B4-BE49-F238E27FC236}">
                <a16:creationId xmlns:a16="http://schemas.microsoft.com/office/drawing/2014/main" id="{85592232-23F8-4AC8-9D19-729085A199EF}"/>
              </a:ext>
            </a:extLst>
          </p:cNvPr>
          <p:cNvCxnSpPr>
            <a:cxnSpLocks noChangeShapeType="1"/>
            <a:stCxn id="6150" idx="1"/>
            <a:endCxn id="6161" idx="5"/>
          </p:cNvCxnSpPr>
          <p:nvPr/>
        </p:nvCxnSpPr>
        <p:spPr bwMode="auto">
          <a:xfrm rot="16200000" flipV="1">
            <a:off x="3385344" y="1083469"/>
            <a:ext cx="544513" cy="7715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7" name="Oval 672">
            <a:extLst>
              <a:ext uri="{FF2B5EF4-FFF2-40B4-BE49-F238E27FC236}">
                <a16:creationId xmlns:a16="http://schemas.microsoft.com/office/drawing/2014/main" id="{B6573D7E-D4FC-4FD5-A308-5A410FF4C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8400" y="4802188"/>
            <a:ext cx="1625600" cy="6873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68" name="Straight Connector 1341">
            <a:extLst>
              <a:ext uri="{FF2B5EF4-FFF2-40B4-BE49-F238E27FC236}">
                <a16:creationId xmlns:a16="http://schemas.microsoft.com/office/drawing/2014/main" id="{B2248837-30C6-4FEB-BB75-24D7BC9AA841}"/>
              </a:ext>
            </a:extLst>
          </p:cNvPr>
          <p:cNvCxnSpPr>
            <a:cxnSpLocks noChangeShapeType="1"/>
            <a:stCxn id="6151" idx="4"/>
            <a:endCxn id="6167" idx="1"/>
          </p:cNvCxnSpPr>
          <p:nvPr/>
        </p:nvCxnSpPr>
        <p:spPr bwMode="auto">
          <a:xfrm rot="16200000" flipH="1">
            <a:off x="7034213" y="4181475"/>
            <a:ext cx="442912" cy="9985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9" name="TextBox 504">
            <a:extLst>
              <a:ext uri="{FF2B5EF4-FFF2-40B4-BE49-F238E27FC236}">
                <a16:creationId xmlns:a16="http://schemas.microsoft.com/office/drawing/2014/main" id="{D89F4D46-065A-4545-BF3F-A37B751FB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5834063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Deforestation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70" name="TextBox 504">
            <a:extLst>
              <a:ext uri="{FF2B5EF4-FFF2-40B4-BE49-F238E27FC236}">
                <a16:creationId xmlns:a16="http://schemas.microsoft.com/office/drawing/2014/main" id="{A2D88A2E-946D-40BE-B608-5F9C664A2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6800" y="4940300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Toxic wastes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71" name="Oval 672">
            <a:extLst>
              <a:ext uri="{FF2B5EF4-FFF2-40B4-BE49-F238E27FC236}">
                <a16:creationId xmlns:a16="http://schemas.microsoft.com/office/drawing/2014/main" id="{2F18A0FF-76D7-4B30-8193-8FE9B5D8D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695950"/>
            <a:ext cx="1625600" cy="85725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2" name="TextBox 504">
            <a:extLst>
              <a:ext uri="{FF2B5EF4-FFF2-40B4-BE49-F238E27FC236}">
                <a16:creationId xmlns:a16="http://schemas.microsoft.com/office/drawing/2014/main" id="{DE532269-80C9-496A-AFF3-F7E6A4369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5832475"/>
            <a:ext cx="16256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Cats and rats brought to islands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73" name="Oval 672">
            <a:extLst>
              <a:ext uri="{FF2B5EF4-FFF2-40B4-BE49-F238E27FC236}">
                <a16:creationId xmlns:a16="http://schemas.microsoft.com/office/drawing/2014/main" id="{292F123A-6B3C-4FB0-BE51-10E21AFEF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4940300"/>
            <a:ext cx="1625600" cy="850900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4" name="Straight Connector 1252">
            <a:extLst>
              <a:ext uri="{FF2B5EF4-FFF2-40B4-BE49-F238E27FC236}">
                <a16:creationId xmlns:a16="http://schemas.microsoft.com/office/drawing/2014/main" id="{71F077C7-CF6E-4B2F-92DA-B762F05875A6}"/>
              </a:ext>
            </a:extLst>
          </p:cNvPr>
          <p:cNvCxnSpPr>
            <a:cxnSpLocks noChangeShapeType="1"/>
            <a:stCxn id="6151" idx="4"/>
            <a:endCxn id="6171" idx="0"/>
          </p:cNvCxnSpPr>
          <p:nvPr/>
        </p:nvCxnSpPr>
        <p:spPr bwMode="auto">
          <a:xfrm flipH="1">
            <a:off x="5994400" y="4468813"/>
            <a:ext cx="762000" cy="121761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75" name="Straight Connector 1252">
            <a:extLst>
              <a:ext uri="{FF2B5EF4-FFF2-40B4-BE49-F238E27FC236}">
                <a16:creationId xmlns:a16="http://schemas.microsoft.com/office/drawing/2014/main" id="{5E0E2381-2C5A-44EF-A042-969ADE5EB8FD}"/>
              </a:ext>
            </a:extLst>
          </p:cNvPr>
          <p:cNvCxnSpPr>
            <a:cxnSpLocks noChangeShapeType="1"/>
            <a:stCxn id="6151" idx="4"/>
            <a:endCxn id="6173" idx="7"/>
          </p:cNvCxnSpPr>
          <p:nvPr/>
        </p:nvCxnSpPr>
        <p:spPr bwMode="auto">
          <a:xfrm flipH="1">
            <a:off x="5349875" y="4468813"/>
            <a:ext cx="1406525" cy="585787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6" name="TextBox 504">
            <a:extLst>
              <a:ext uri="{FF2B5EF4-FFF2-40B4-BE49-F238E27FC236}">
                <a16:creationId xmlns:a16="http://schemas.microsoft.com/office/drawing/2014/main" id="{F8CEF215-FFE8-40AB-B61A-8B27A01A9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0" y="5076825"/>
            <a:ext cx="1320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Unregulated fishing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  <p:sp>
        <p:nvSpPr>
          <p:cNvPr id="6177" name="Oval 672">
            <a:extLst>
              <a:ext uri="{FF2B5EF4-FFF2-40B4-BE49-F238E27FC236}">
                <a16:creationId xmlns:a16="http://schemas.microsoft.com/office/drawing/2014/main" id="{EF81FB11-3FEF-44DF-B92E-97B9C10C5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497263"/>
            <a:ext cx="1930400" cy="6873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78" name="Oval 672">
            <a:extLst>
              <a:ext uri="{FF2B5EF4-FFF2-40B4-BE49-F238E27FC236}">
                <a16:creationId xmlns:a16="http://schemas.microsoft.com/office/drawing/2014/main" id="{A491ED0D-D745-4ACB-84C9-408520DC3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3497263"/>
            <a:ext cx="1930400" cy="687387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79" name="Straight Connector 1278">
            <a:extLst>
              <a:ext uri="{FF2B5EF4-FFF2-40B4-BE49-F238E27FC236}">
                <a16:creationId xmlns:a16="http://schemas.microsoft.com/office/drawing/2014/main" id="{BBA9E8B3-5E41-4012-935C-42E94548363F}"/>
              </a:ext>
            </a:extLst>
          </p:cNvPr>
          <p:cNvCxnSpPr>
            <a:cxnSpLocks noChangeShapeType="1"/>
            <a:stCxn id="6162" idx="4"/>
            <a:endCxn id="6177" idx="7"/>
          </p:cNvCxnSpPr>
          <p:nvPr/>
        </p:nvCxnSpPr>
        <p:spPr bwMode="auto">
          <a:xfrm rot="5400000">
            <a:off x="1845469" y="3156744"/>
            <a:ext cx="444500" cy="4365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0" name="Straight Connector 1278">
            <a:extLst>
              <a:ext uri="{FF2B5EF4-FFF2-40B4-BE49-F238E27FC236}">
                <a16:creationId xmlns:a16="http://schemas.microsoft.com/office/drawing/2014/main" id="{C96EDCE9-1C60-4A10-9B61-210D0C284104}"/>
              </a:ext>
            </a:extLst>
          </p:cNvPr>
          <p:cNvCxnSpPr>
            <a:cxnSpLocks noChangeShapeType="1"/>
            <a:stCxn id="6162" idx="4"/>
            <a:endCxn id="6178" idx="1"/>
          </p:cNvCxnSpPr>
          <p:nvPr/>
        </p:nvCxnSpPr>
        <p:spPr bwMode="auto">
          <a:xfrm rot="16200000" flipH="1">
            <a:off x="2282032" y="3156743"/>
            <a:ext cx="444500" cy="4365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1" name="TextBox 504">
            <a:extLst>
              <a:ext uri="{FF2B5EF4-FFF2-40B4-BE49-F238E27FC236}">
                <a16:creationId xmlns:a16="http://schemas.microsoft.com/office/drawing/2014/main" id="{7AC911AB-F831-41F8-9C25-5AF4C52A01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33788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Pros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82" name="TextBox 504">
            <a:extLst>
              <a:ext uri="{FF2B5EF4-FFF2-40B4-BE49-F238E27FC236}">
                <a16:creationId xmlns:a16="http://schemas.microsoft.com/office/drawing/2014/main" id="{9E029691-0FE7-4A5F-9BB6-BECB98E6D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3633788"/>
            <a:ext cx="111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Cons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83" name="Oval 672">
            <a:extLst>
              <a:ext uri="{FF2B5EF4-FFF2-40B4-BE49-F238E27FC236}">
                <a16:creationId xmlns:a16="http://schemas.microsoft.com/office/drawing/2014/main" id="{CC05B9CA-5080-425F-93F9-7931AF0AE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0" y="1571625"/>
            <a:ext cx="1422400" cy="8937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4" name="Oval 672">
            <a:extLst>
              <a:ext uri="{FF2B5EF4-FFF2-40B4-BE49-F238E27FC236}">
                <a16:creationId xmlns:a16="http://schemas.microsoft.com/office/drawing/2014/main" id="{7F73A245-5B87-4266-8C5D-D2CF0FEC1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1600" y="1571625"/>
            <a:ext cx="1422400" cy="8937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sp>
        <p:nvSpPr>
          <p:cNvPr id="6185" name="Oval 672">
            <a:extLst>
              <a:ext uri="{FF2B5EF4-FFF2-40B4-BE49-F238E27FC236}">
                <a16:creationId xmlns:a16="http://schemas.microsoft.com/office/drawing/2014/main" id="{CD2FC646-EFA8-4633-8FA9-D4706E028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2533650"/>
            <a:ext cx="1524000" cy="893763"/>
          </a:xfrm>
          <a:prstGeom prst="ellips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/>
          </a:p>
        </p:txBody>
      </p:sp>
      <p:cxnSp>
        <p:nvCxnSpPr>
          <p:cNvPr id="6186" name="Straight Connector 1268">
            <a:extLst>
              <a:ext uri="{FF2B5EF4-FFF2-40B4-BE49-F238E27FC236}">
                <a16:creationId xmlns:a16="http://schemas.microsoft.com/office/drawing/2014/main" id="{E0BB4927-B91F-440F-BB78-86EA6E32B887}"/>
              </a:ext>
            </a:extLst>
          </p:cNvPr>
          <p:cNvCxnSpPr>
            <a:cxnSpLocks noChangeShapeType="1"/>
            <a:stCxn id="6159" idx="4"/>
            <a:endCxn id="6183" idx="7"/>
          </p:cNvCxnSpPr>
          <p:nvPr/>
        </p:nvCxnSpPr>
        <p:spPr bwMode="auto">
          <a:xfrm rot="5400000">
            <a:off x="7204869" y="1337469"/>
            <a:ext cx="266700" cy="461962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7" name="Straight Connector 1268">
            <a:extLst>
              <a:ext uri="{FF2B5EF4-FFF2-40B4-BE49-F238E27FC236}">
                <a16:creationId xmlns:a16="http://schemas.microsoft.com/office/drawing/2014/main" id="{A6A2C3B5-A311-4FCD-9A38-E9EAC86A3A88}"/>
              </a:ext>
            </a:extLst>
          </p:cNvPr>
          <p:cNvCxnSpPr>
            <a:cxnSpLocks noChangeShapeType="1"/>
            <a:stCxn id="6159" idx="4"/>
            <a:endCxn id="6185" idx="0"/>
          </p:cNvCxnSpPr>
          <p:nvPr/>
        </p:nvCxnSpPr>
        <p:spPr bwMode="auto">
          <a:xfrm rot="5400000">
            <a:off x="7019132" y="1983581"/>
            <a:ext cx="1100138" cy="31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8" name="Straight Connector 1268">
            <a:extLst>
              <a:ext uri="{FF2B5EF4-FFF2-40B4-BE49-F238E27FC236}">
                <a16:creationId xmlns:a16="http://schemas.microsoft.com/office/drawing/2014/main" id="{7E89F259-E662-49C0-9C6A-74C3EF5E6F60}"/>
              </a:ext>
            </a:extLst>
          </p:cNvPr>
          <p:cNvCxnSpPr>
            <a:cxnSpLocks noChangeShapeType="1"/>
            <a:stCxn id="6159" idx="4"/>
            <a:endCxn id="6184" idx="1"/>
          </p:cNvCxnSpPr>
          <p:nvPr/>
        </p:nvCxnSpPr>
        <p:spPr bwMode="auto">
          <a:xfrm rot="16200000" flipH="1">
            <a:off x="7616032" y="1388268"/>
            <a:ext cx="266700" cy="36036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9" name="TextBox 504">
            <a:extLst>
              <a:ext uri="{FF2B5EF4-FFF2-40B4-BE49-F238E27FC236}">
                <a16:creationId xmlns:a16="http://schemas.microsoft.com/office/drawing/2014/main" id="{4FAE0179-7C8A-432E-AB0C-FF7ABE048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5200" y="1600200"/>
            <a:ext cx="1117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Medicines derived from plants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90" name="TextBox 504">
            <a:extLst>
              <a:ext uri="{FF2B5EF4-FFF2-40B4-BE49-F238E27FC236}">
                <a16:creationId xmlns:a16="http://schemas.microsoft.com/office/drawing/2014/main" id="{8503B41C-00DB-486B-8592-BB569AEE5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000" y="1600200"/>
            <a:ext cx="1117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Water filtration by wetlands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</p:txBody>
      </p:sp>
      <p:sp>
        <p:nvSpPr>
          <p:cNvPr id="6191" name="TextBox 504">
            <a:extLst>
              <a:ext uri="{FF2B5EF4-FFF2-40B4-BE49-F238E27FC236}">
                <a16:creationId xmlns:a16="http://schemas.microsoft.com/office/drawing/2014/main" id="{AF246BC5-DCD7-4270-821B-F467CD58C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590800"/>
            <a:ext cx="1117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Part of National heritage</a:t>
            </a:r>
          </a:p>
          <a:p>
            <a:pPr algn="ctr"/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D8630F8-F22A-4118-B25E-9E82E4C4718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200"/>
              <a:t>Conservation Biology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81B61429-75F1-4D58-AC4D-73792E649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67200"/>
            <a:ext cx="38608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Corridors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Direct economic benefit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Preserve species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Captive breeding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Extinction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Does not conserve habitat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Biological preserves and parks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Habitat destruction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Indirect economic benefit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Overexploitation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Ethical/Aesthetic benefit</a:t>
            </a:r>
          </a:p>
          <a:p>
            <a:pPr lvl="1">
              <a:buFontTx/>
              <a:buAutoNum type="alphaLcPeriod"/>
            </a:pPr>
            <a:r>
              <a:rPr lang="en-US" altLang="en-US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Exotic species introduction</a:t>
            </a:r>
          </a:p>
        </p:txBody>
      </p:sp>
      <p:grpSp>
        <p:nvGrpSpPr>
          <p:cNvPr id="7217" name="Group 49">
            <a:extLst>
              <a:ext uri="{FF2B5EF4-FFF2-40B4-BE49-F238E27FC236}">
                <a16:creationId xmlns:a16="http://schemas.microsoft.com/office/drawing/2014/main" id="{7D1E9B3F-3093-4A9D-A317-1221E408CE8D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685800"/>
            <a:ext cx="8940800" cy="5787919"/>
            <a:chOff x="96" y="1344"/>
            <a:chExt cx="4224" cy="4045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4FA6B430-8D3B-4CC6-8E28-473304826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016"/>
              <a:ext cx="81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TextBox 504">
              <a:extLst>
                <a:ext uri="{FF2B5EF4-FFF2-40B4-BE49-F238E27FC236}">
                  <a16:creationId xmlns:a16="http://schemas.microsoft.com/office/drawing/2014/main" id="{EDAE0F8A-7505-4FB9-B915-F6730EED7E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064"/>
              <a:ext cx="912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Linkages between habitats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E18341AA-1694-463C-AF89-AEEBCF9C2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06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0C573A2D-C14A-41F3-88C3-0034EC8DB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355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B5DBECCB-6629-49EC-AFB5-A21FB9FC5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896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7" name="Straight Connector 1245">
              <a:extLst>
                <a:ext uri="{FF2B5EF4-FFF2-40B4-BE49-F238E27FC236}">
                  <a16:creationId xmlns:a16="http://schemas.microsoft.com/office/drawing/2014/main" id="{6E82816E-24BA-4814-948F-36F47B925F82}"/>
                </a:ext>
              </a:extLst>
            </p:cNvPr>
            <p:cNvCxnSpPr>
              <a:cxnSpLocks noChangeShapeType="1"/>
              <a:stCxn id="7185" idx="3"/>
              <a:endCxn id="7172" idx="0"/>
            </p:cNvCxnSpPr>
            <p:nvPr/>
          </p:nvCxnSpPr>
          <p:spPr bwMode="auto">
            <a:xfrm rot="5400000">
              <a:off x="620" y="1734"/>
              <a:ext cx="262" cy="3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8" name="Straight Connector 1249">
              <a:extLst>
                <a:ext uri="{FF2B5EF4-FFF2-40B4-BE49-F238E27FC236}">
                  <a16:creationId xmlns:a16="http://schemas.microsoft.com/office/drawing/2014/main" id="{01B76346-273A-4FF6-8579-13D6215EB5B8}"/>
                </a:ext>
              </a:extLst>
            </p:cNvPr>
            <p:cNvCxnSpPr>
              <a:cxnSpLocks noChangeShapeType="1"/>
              <a:stCxn id="7174" idx="4"/>
              <a:endCxn id="7175" idx="0"/>
            </p:cNvCxnSpPr>
            <p:nvPr/>
          </p:nvCxnSpPr>
          <p:spPr bwMode="auto">
            <a:xfrm rot="16200000" flipH="1">
              <a:off x="2208" y="2568"/>
              <a:ext cx="1008" cy="9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9" name="Straight Connector 1252">
              <a:extLst>
                <a:ext uri="{FF2B5EF4-FFF2-40B4-BE49-F238E27FC236}">
                  <a16:creationId xmlns:a16="http://schemas.microsoft.com/office/drawing/2014/main" id="{DE44B427-1461-4AB5-B88B-2260D9DCFAE6}"/>
                </a:ext>
              </a:extLst>
            </p:cNvPr>
            <p:cNvCxnSpPr>
              <a:cxnSpLocks noChangeShapeType="1"/>
              <a:stCxn id="7175" idx="4"/>
              <a:endCxn id="7176" idx="0"/>
            </p:cNvCxnSpPr>
            <p:nvPr/>
          </p:nvCxnSpPr>
          <p:spPr bwMode="auto">
            <a:xfrm rot="16200000" flipH="1">
              <a:off x="3012" y="4212"/>
              <a:ext cx="864" cy="5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0" name="TextBox 504">
              <a:extLst>
                <a:ext uri="{FF2B5EF4-FFF2-40B4-BE49-F238E27FC236}">
                  <a16:creationId xmlns:a16="http://schemas.microsoft.com/office/drawing/2014/main" id="{A21B519F-34CC-4E99-8660-6F39FA8F8D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2208"/>
              <a:ext cx="67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3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Conservation</a:t>
              </a:r>
            </a:p>
          </p:txBody>
        </p:sp>
        <p:sp>
          <p:nvSpPr>
            <p:cNvPr id="7181" name="TextBox 504">
              <a:extLst>
                <a:ext uri="{FF2B5EF4-FFF2-40B4-BE49-F238E27FC236}">
                  <a16:creationId xmlns:a16="http://schemas.microsoft.com/office/drawing/2014/main" id="{B4FB14AF-247A-4089-9BBE-B5007B4D75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3648"/>
              <a:ext cx="816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Loss of a species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23B0AB9A-1BF1-44D9-872D-BEC9C273F8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584"/>
              <a:ext cx="57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Benefits</a:t>
              </a:r>
            </a:p>
          </p:txBody>
        </p:sp>
        <p:sp>
          <p:nvSpPr>
            <p:cNvPr id="7183" name="Oval 672">
              <a:extLst>
                <a:ext uri="{FF2B5EF4-FFF2-40B4-BE49-F238E27FC236}">
                  <a16:creationId xmlns:a16="http://schemas.microsoft.com/office/drawing/2014/main" id="{C54297AF-1DB6-4814-9DAB-8A96F03E0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14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4" name="Straight Connector 1268">
              <a:extLst>
                <a:ext uri="{FF2B5EF4-FFF2-40B4-BE49-F238E27FC236}">
                  <a16:creationId xmlns:a16="http://schemas.microsoft.com/office/drawing/2014/main" id="{D5745B26-8AA4-4188-859D-78B856B089EA}"/>
                </a:ext>
              </a:extLst>
            </p:cNvPr>
            <p:cNvCxnSpPr>
              <a:cxnSpLocks noChangeShapeType="1"/>
              <a:stCxn id="7183" idx="2"/>
              <a:endCxn id="7174" idx="7"/>
            </p:cNvCxnSpPr>
            <p:nvPr/>
          </p:nvCxnSpPr>
          <p:spPr bwMode="auto">
            <a:xfrm rot="10800000" flipV="1">
              <a:off x="2554" y="1680"/>
              <a:ext cx="566" cy="4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Oval 672">
              <a:extLst>
                <a:ext uri="{FF2B5EF4-FFF2-40B4-BE49-F238E27FC236}">
                  <a16:creationId xmlns:a16="http://schemas.microsoft.com/office/drawing/2014/main" id="{A4D4427B-B9AE-4BC9-A938-4CAC54984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34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B57F1884-DCAC-4151-B981-9D3FD38F1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26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1AA357D6-86BD-4BC5-A3E1-679A5BB591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2736"/>
              <a:ext cx="816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Zoos and parks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E6097EC6-478D-4552-887D-A766CFC8D6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1488"/>
              <a:ext cx="816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Protected habitats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189" name="Straight Connector 1278">
              <a:extLst>
                <a:ext uri="{FF2B5EF4-FFF2-40B4-BE49-F238E27FC236}">
                  <a16:creationId xmlns:a16="http://schemas.microsoft.com/office/drawing/2014/main" id="{7E0B67FC-4394-46FB-972F-559EB666623F}"/>
                </a:ext>
              </a:extLst>
            </p:cNvPr>
            <p:cNvCxnSpPr>
              <a:cxnSpLocks noChangeShapeType="1"/>
              <a:stCxn id="7186" idx="7"/>
              <a:endCxn id="7174" idx="3"/>
            </p:cNvCxnSpPr>
            <p:nvPr/>
          </p:nvCxnSpPr>
          <p:spPr bwMode="auto">
            <a:xfrm rot="5400000" flipH="1" flipV="1">
              <a:off x="1538" y="2338"/>
              <a:ext cx="236" cy="50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0" name="Straight Connector 1289">
              <a:extLst>
                <a:ext uri="{FF2B5EF4-FFF2-40B4-BE49-F238E27FC236}">
                  <a16:creationId xmlns:a16="http://schemas.microsoft.com/office/drawing/2014/main" id="{3C302EF6-02EC-499F-813E-27A4CE76E875}"/>
                </a:ext>
              </a:extLst>
            </p:cNvPr>
            <p:cNvCxnSpPr>
              <a:cxnSpLocks noChangeShapeType="1"/>
              <a:stCxn id="7174" idx="1"/>
              <a:endCxn id="7185" idx="5"/>
            </p:cNvCxnSpPr>
            <p:nvPr/>
          </p:nvCxnSpPr>
          <p:spPr bwMode="auto">
            <a:xfrm rot="16200000" flipV="1">
              <a:off x="1538" y="1762"/>
              <a:ext cx="380" cy="3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1" name="Oval 672">
              <a:extLst>
                <a:ext uri="{FF2B5EF4-FFF2-40B4-BE49-F238E27FC236}">
                  <a16:creationId xmlns:a16="http://schemas.microsoft.com/office/drawing/2014/main" id="{B846D40D-7BFA-4243-9EF8-4246B7E53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427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2" name="Straight Connector 1341">
              <a:extLst>
                <a:ext uri="{FF2B5EF4-FFF2-40B4-BE49-F238E27FC236}">
                  <a16:creationId xmlns:a16="http://schemas.microsoft.com/office/drawing/2014/main" id="{71D45F51-BAD0-4F57-AD13-6F9C44603625}"/>
                </a:ext>
              </a:extLst>
            </p:cNvPr>
            <p:cNvCxnSpPr>
              <a:cxnSpLocks noChangeShapeType="1"/>
              <a:stCxn id="7175" idx="4"/>
              <a:endCxn id="7191" idx="1"/>
            </p:cNvCxnSpPr>
            <p:nvPr/>
          </p:nvCxnSpPr>
          <p:spPr bwMode="auto">
            <a:xfrm rot="16200000" flipH="1">
              <a:off x="3273" y="3951"/>
              <a:ext cx="310" cy="47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TextBox 504">
              <a:extLst>
                <a:ext uri="{FF2B5EF4-FFF2-40B4-BE49-F238E27FC236}">
                  <a16:creationId xmlns:a16="http://schemas.microsoft.com/office/drawing/2014/main" id="{4E5914CC-7D9B-4D9F-9B38-54D90577B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4992"/>
              <a:ext cx="816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Deforestation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94" name="TextBox 504">
              <a:extLst>
                <a:ext uri="{FF2B5EF4-FFF2-40B4-BE49-F238E27FC236}">
                  <a16:creationId xmlns:a16="http://schemas.microsoft.com/office/drawing/2014/main" id="{822CD564-05D4-4618-8334-DD8530FCC3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4368"/>
              <a:ext cx="816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Toxic wastes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95" name="Oval 672">
              <a:extLst>
                <a:ext uri="{FF2B5EF4-FFF2-40B4-BE49-F238E27FC236}">
                  <a16:creationId xmlns:a16="http://schemas.microsoft.com/office/drawing/2014/main" id="{5C4FF5B2-7ADD-4B71-989A-BEE8B4D7D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4896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A11A0CB3-50FF-49C8-BB2B-C9470BD655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4942"/>
              <a:ext cx="76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Cats and rats brought to islands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7197" name="Oval 672">
              <a:extLst>
                <a:ext uri="{FF2B5EF4-FFF2-40B4-BE49-F238E27FC236}">
                  <a16:creationId xmlns:a16="http://schemas.microsoft.com/office/drawing/2014/main" id="{F2EDECD8-7BBB-4AC1-9F03-69266859D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4368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8" name="Straight Connector 1252">
              <a:extLst>
                <a:ext uri="{FF2B5EF4-FFF2-40B4-BE49-F238E27FC236}">
                  <a16:creationId xmlns:a16="http://schemas.microsoft.com/office/drawing/2014/main" id="{E4F08C57-DF6D-40F6-86DD-D5DC980697B9}"/>
                </a:ext>
              </a:extLst>
            </p:cNvPr>
            <p:cNvCxnSpPr>
              <a:cxnSpLocks noChangeShapeType="1"/>
              <a:stCxn id="7175" idx="4"/>
              <a:endCxn id="7195" idx="0"/>
            </p:cNvCxnSpPr>
            <p:nvPr/>
          </p:nvCxnSpPr>
          <p:spPr bwMode="auto">
            <a:xfrm rot="5400000">
              <a:off x="2580" y="4284"/>
              <a:ext cx="864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9" name="Straight Connector 1252">
              <a:extLst>
                <a:ext uri="{FF2B5EF4-FFF2-40B4-BE49-F238E27FC236}">
                  <a16:creationId xmlns:a16="http://schemas.microsoft.com/office/drawing/2014/main" id="{133B8617-6E7B-4F09-916E-D0F17F9024B8}"/>
                </a:ext>
              </a:extLst>
            </p:cNvPr>
            <p:cNvCxnSpPr>
              <a:cxnSpLocks noChangeShapeType="1"/>
              <a:stCxn id="7175" idx="4"/>
              <a:endCxn id="7197" idx="7"/>
            </p:cNvCxnSpPr>
            <p:nvPr/>
          </p:nvCxnSpPr>
          <p:spPr bwMode="auto">
            <a:xfrm rot="5400000">
              <a:off x="2657" y="3903"/>
              <a:ext cx="406" cy="66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0" name="TextBox 504">
              <a:extLst>
                <a:ext uri="{FF2B5EF4-FFF2-40B4-BE49-F238E27FC236}">
                  <a16:creationId xmlns:a16="http://schemas.microsoft.com/office/drawing/2014/main" id="{CC235FB4-843A-4B7F-AFAB-5F5205ABD9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4403"/>
              <a:ext cx="624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Unregulated fishing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201" name="Oval 672">
              <a:extLst>
                <a:ext uri="{FF2B5EF4-FFF2-40B4-BE49-F238E27FC236}">
                  <a16:creationId xmlns:a16="http://schemas.microsoft.com/office/drawing/2014/main" id="{D2B307A3-A860-4EAA-ABFE-88DEFA342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336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2" name="Oval 672">
              <a:extLst>
                <a:ext uri="{FF2B5EF4-FFF2-40B4-BE49-F238E27FC236}">
                  <a16:creationId xmlns:a16="http://schemas.microsoft.com/office/drawing/2014/main" id="{0BB9D45F-1F9C-436D-BE65-A5DE70D98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336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3" name="Straight Connector 1278">
              <a:extLst>
                <a:ext uri="{FF2B5EF4-FFF2-40B4-BE49-F238E27FC236}">
                  <a16:creationId xmlns:a16="http://schemas.microsoft.com/office/drawing/2014/main" id="{3F832FBF-1C90-43FC-AF15-8E8194B29BB1}"/>
                </a:ext>
              </a:extLst>
            </p:cNvPr>
            <p:cNvCxnSpPr>
              <a:cxnSpLocks noChangeShapeType="1"/>
              <a:stCxn id="7186" idx="4"/>
              <a:endCxn id="7201" idx="7"/>
            </p:cNvCxnSpPr>
            <p:nvPr/>
          </p:nvCxnSpPr>
          <p:spPr bwMode="auto">
            <a:xfrm rot="5400000">
              <a:off x="822" y="3172"/>
              <a:ext cx="310" cy="20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04" name="Straight Connector 1278">
              <a:extLst>
                <a:ext uri="{FF2B5EF4-FFF2-40B4-BE49-F238E27FC236}">
                  <a16:creationId xmlns:a16="http://schemas.microsoft.com/office/drawing/2014/main" id="{EEB23EED-9A68-4928-9E76-121F737AF592}"/>
                </a:ext>
              </a:extLst>
            </p:cNvPr>
            <p:cNvCxnSpPr>
              <a:cxnSpLocks noChangeShapeType="1"/>
              <a:stCxn id="7186" idx="4"/>
              <a:endCxn id="7202" idx="1"/>
            </p:cNvCxnSpPr>
            <p:nvPr/>
          </p:nvCxnSpPr>
          <p:spPr bwMode="auto">
            <a:xfrm rot="16200000" flipH="1">
              <a:off x="1028" y="3172"/>
              <a:ext cx="310" cy="20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5" name="TextBox 504">
              <a:extLst>
                <a:ext uri="{FF2B5EF4-FFF2-40B4-BE49-F238E27FC236}">
                  <a16:creationId xmlns:a16="http://schemas.microsoft.com/office/drawing/2014/main" id="{A8186B44-940E-4DC8-8D3A-87A92A3428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3456"/>
              <a:ext cx="816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206" name="TextBox 504">
              <a:extLst>
                <a:ext uri="{FF2B5EF4-FFF2-40B4-BE49-F238E27FC236}">
                  <a16:creationId xmlns:a16="http://schemas.microsoft.com/office/drawing/2014/main" id="{696C4230-A297-4341-9781-6DDB9B5F36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456"/>
              <a:ext cx="528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207" name="Oval 672">
              <a:extLst>
                <a:ext uri="{FF2B5EF4-FFF2-40B4-BE49-F238E27FC236}">
                  <a16:creationId xmlns:a16="http://schemas.microsoft.com/office/drawing/2014/main" id="{B00318F0-3DCF-438D-BE04-895AAB4CB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016"/>
              <a:ext cx="67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8" name="Oval 672">
              <a:extLst>
                <a:ext uri="{FF2B5EF4-FFF2-40B4-BE49-F238E27FC236}">
                  <a16:creationId xmlns:a16="http://schemas.microsoft.com/office/drawing/2014/main" id="{D45856F8-8098-4B9E-BDA5-6BD394E0F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016"/>
              <a:ext cx="67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9" name="Oval 672">
              <a:extLst>
                <a:ext uri="{FF2B5EF4-FFF2-40B4-BE49-F238E27FC236}">
                  <a16:creationId xmlns:a16="http://schemas.microsoft.com/office/drawing/2014/main" id="{A554494D-DC39-4AA2-A53C-52F2EC0B4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688"/>
              <a:ext cx="72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10" name="Straight Connector 1268">
              <a:extLst>
                <a:ext uri="{FF2B5EF4-FFF2-40B4-BE49-F238E27FC236}">
                  <a16:creationId xmlns:a16="http://schemas.microsoft.com/office/drawing/2014/main" id="{96B56972-6889-4A1A-9201-A922811BED2A}"/>
                </a:ext>
              </a:extLst>
            </p:cNvPr>
            <p:cNvCxnSpPr>
              <a:cxnSpLocks noChangeShapeType="1"/>
              <a:stCxn id="7183" idx="4"/>
              <a:endCxn id="7207" idx="7"/>
            </p:cNvCxnSpPr>
            <p:nvPr/>
          </p:nvCxnSpPr>
          <p:spPr bwMode="auto">
            <a:xfrm rot="5400000">
              <a:off x="3373" y="1905"/>
              <a:ext cx="187" cy="21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1" name="Straight Connector 1268">
              <a:extLst>
                <a:ext uri="{FF2B5EF4-FFF2-40B4-BE49-F238E27FC236}">
                  <a16:creationId xmlns:a16="http://schemas.microsoft.com/office/drawing/2014/main" id="{7054B5C4-799C-4DC6-A124-7F94AF12C10B}"/>
                </a:ext>
              </a:extLst>
            </p:cNvPr>
            <p:cNvCxnSpPr>
              <a:cxnSpLocks noChangeShapeType="1"/>
              <a:stCxn id="7183" idx="4"/>
              <a:endCxn id="7209" idx="0"/>
            </p:cNvCxnSpPr>
            <p:nvPr/>
          </p:nvCxnSpPr>
          <p:spPr bwMode="auto">
            <a:xfrm rot="5400000">
              <a:off x="3192" y="2304"/>
              <a:ext cx="768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2" name="Straight Connector 1268">
              <a:extLst>
                <a:ext uri="{FF2B5EF4-FFF2-40B4-BE49-F238E27FC236}">
                  <a16:creationId xmlns:a16="http://schemas.microsoft.com/office/drawing/2014/main" id="{2309B5DB-A0C0-464E-9879-06C1DF4BD28E}"/>
                </a:ext>
              </a:extLst>
            </p:cNvPr>
            <p:cNvCxnSpPr>
              <a:cxnSpLocks noChangeShapeType="1"/>
              <a:stCxn id="7183" idx="4"/>
              <a:endCxn id="7208" idx="1"/>
            </p:cNvCxnSpPr>
            <p:nvPr/>
          </p:nvCxnSpPr>
          <p:spPr bwMode="auto">
            <a:xfrm rot="16200000" flipH="1">
              <a:off x="3567" y="1929"/>
              <a:ext cx="187" cy="17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3" name="TextBox 504">
              <a:extLst>
                <a:ext uri="{FF2B5EF4-FFF2-40B4-BE49-F238E27FC236}">
                  <a16:creationId xmlns:a16="http://schemas.microsoft.com/office/drawing/2014/main" id="{1231ACDE-21E5-4D94-BE3C-D72529219D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7" y="2049"/>
              <a:ext cx="528" cy="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Medicines derived from plants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214" name="TextBox 504">
              <a:extLst>
                <a:ext uri="{FF2B5EF4-FFF2-40B4-BE49-F238E27FC236}">
                  <a16:creationId xmlns:a16="http://schemas.microsoft.com/office/drawing/2014/main" id="{73AE4E21-810F-462F-A344-E41ABA85E4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3" y="2060"/>
              <a:ext cx="528" cy="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Water filtration by wetlands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215" name="TextBox 504">
              <a:extLst>
                <a:ext uri="{FF2B5EF4-FFF2-40B4-BE49-F238E27FC236}">
                  <a16:creationId xmlns:a16="http://schemas.microsoft.com/office/drawing/2014/main" id="{EBE142F7-9724-49AC-ACBC-41971F068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720"/>
              <a:ext cx="528" cy="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Part of National heritage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3"/>
  <p:tag name="MMPROD_UIDATA" val="&lt;database version=&quot;7.0&quot;&gt;&lt;object type=&quot;1&quot; unique_id=&quot;10001&quot;&gt;&lt;object type=&quot;2&quot; unique_id=&quot;10435&quot;&gt;&lt;object type=&quot;3&quot; unique_id=&quot;10436&quot;&gt;&lt;property id=&quot;20148&quot; value=&quot;5&quot;/&gt;&lt;property id=&quot;20300&quot; value=&quot;Slide 1&quot;/&gt;&lt;property id=&quot;20307&quot; value=&quot;317&quot;/&gt;&lt;/object&gt;&lt;object type=&quot;3&quot; unique_id=&quot;10437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438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439&quot;&gt;&lt;property id=&quot;20148&quot; value=&quot;5&quot;/&gt;&lt;property id=&quot;20300&quot; value=&quot;Slide 4 - &amp;quot;Conservation Biology&amp;quot;&quot;/&gt;&lt;property id=&quot;20307&quot; value=&quot;334&quot;/&gt;&lt;/object&gt;&lt;object type=&quot;3&quot; unique_id=&quot;10440&quot;&gt;&lt;property id=&quot;20148&quot; value=&quot;5&quot;/&gt;&lt;property id=&quot;20300&quot; value=&quot;Slide 5 - &amp;quot;Conservation Biology Key&amp;quot;&quot;/&gt;&lt;property id=&quot;20307&quot; value=&quot;335&quot;/&gt;&lt;/object&gt;&lt;/object&gt;&lt;object type=&quot;8&quot; unique_id=&quot;1044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5189</TotalTime>
  <Words>218</Words>
  <Application>Microsoft Office PowerPoint</Application>
  <PresentationFormat>On-screen Show (4:3)</PresentationFormat>
  <Paragraphs>100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Conservation Biology</vt:lpstr>
      <vt:lpstr>Conservation Biology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366</cp:revision>
  <dcterms:created xsi:type="dcterms:W3CDTF">2005-04-19T02:46:41Z</dcterms:created>
  <dcterms:modified xsi:type="dcterms:W3CDTF">2019-04-30T17:06:21Z</dcterms:modified>
</cp:coreProperties>
</file>