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3" r:id="rId4"/>
    <p:sldId id="330" r:id="rId5"/>
    <p:sldId id="335" r:id="rId6"/>
    <p:sldId id="336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14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038B64F-1E5B-4FC4-938C-6420D555AAD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7CE0CDCC-5483-4264-81F7-899A2586C4D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7D34DC2-899C-42C0-993B-503F7A5059C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9DD50F22-7643-4592-BB28-BC522E88E03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E8509A22-9F88-4FDA-8095-0686FE45A66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D1DA59E-1D29-4858-96E6-A4403A14B5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93C40F6-6DE5-4E96-90F3-D17CC8A0C7E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0C069DF7-AB1F-4F1A-A043-7E5BB444FB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1CE656-4D3D-4F17-8486-038434060BF7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A7E3C4E6-0E6E-4C00-9A12-096EC937C95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A8F54BE7-8C56-4204-BA68-E7808FCA4A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4F38FDE-A057-40BD-945B-75095F7534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84AE01D-AC3D-457D-B230-7DDAC073C6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468C445-C473-407D-B34C-B559997A3F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C3B747-AA0A-4C81-8217-26463F7F03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5848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6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8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20899FF-840F-443A-85BF-8106D78869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92FA90E-0963-412A-8C41-3FA6C2E6B3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C03A06A-2F6F-471F-A722-0A543D7DBB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A745C6-CB47-4081-93D6-A0F3BF1710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840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C0F35-E844-4222-A0D6-5A255434BB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6909C6-3015-4894-83CC-B2AE7DDF4A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2169444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E2A65-E6DA-4A11-9B19-63819C1C2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232CA-2453-440C-96D2-E4D24FCAE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071617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56928-34C4-438A-BB16-9F23B979A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FC88BB-9173-47E3-BA5E-960C9B2DC7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547461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7A73F-18A6-4357-AE69-C145A60FD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E85E4-A90A-4BBB-A041-BFC4B96E22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F35532-F9C5-49AB-8A39-6197C293F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63124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D3B26-BD1D-4680-90C0-0E8943593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C7D7-03B4-4805-A890-D1D67C8C1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BEC15A-F02A-4D4A-B7DB-E6ABE3FD6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F189E4-E2AC-4D65-AFD2-7078DFF6AE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AED3DB-EE6D-4CA8-9CBC-E3348515AD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464317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224F1-2D52-47A9-B4AF-FE0979BF9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46318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793223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AEE58-3D73-4239-BF3A-3A91C6723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72CCF-7850-4FAD-9C9C-C5D26DAFB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7E5C11-5116-4399-9BEF-CDA6151FC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603118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37B5B-77EA-44D0-8381-87C8F3854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810C60-2C0F-4748-A060-AB48E4145A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F83DE-3AA0-488E-B555-7B0F0ABD5F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010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5ED1DEF-9C45-49B5-8861-D2DFDE5CCD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F42E212-3988-431C-853B-57519B00F7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347D33E-F8C2-41EC-9060-8D2F86B040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41E3BB-5BB8-4FBC-AEF6-C9A0929B33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380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1B761-11ED-44DF-B802-219E5BA0B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1DB1AB-DF9F-4E04-B9AB-9B9968849F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60115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06525E-1564-4D4C-B93A-80AC3329E6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257CC-A73D-4FED-B6A9-C28EE6C2D1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215888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5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7EF8BB4-9B45-4EC0-A8F1-9CBE13B36E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C23CDFE-062A-4FFC-8005-7B3CB5A8E4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A73415A-2F50-49FA-A122-6E3AC88E6A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44A46-841F-4D86-A239-318D0477FC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845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67FBF9-3143-4D57-90CB-1C57962A21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D67360-6737-442F-9420-A1FB551084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5F51F1-D112-4AF0-8D5B-CBB8ADE19B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610B76-5240-49AB-BB3A-C2EEA4841D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7890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4282954F-3007-474C-9C1C-8BE0C374A4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3A7B1CF-419F-45EB-804B-0B4AE41AE6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2E06923-1A44-4AFF-B858-F538E40D78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C7A25D-96DB-497D-A389-526AD08DD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5147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37AB61C0-4AFA-4225-8318-BEBA40CF5D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51502A7-E07A-4C60-90A2-EBACDB4D81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A3C5030-D0EB-476E-860E-EE986F9565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F54676-B242-437E-982C-FBD21CF4DE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2229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A838F67-8BAD-4A07-8A00-E9C7F6A1FD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5F63182-9D50-49D3-BDDF-2F22F0FDD2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0B339D6-7491-4370-9DF9-8E4099FBF4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928B0B-A390-469A-93CC-5B0441B343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8315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A67A0C9-6DA4-4DE3-9C95-8D596A6288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361BC27-0A54-4283-A4D8-F0286ADB73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DD6FD6C-B3EB-4510-8B23-56960D332E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94839C-DD87-40CB-A322-29E72FE086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09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98886B8-0AD0-4B39-9B10-CE54B559F8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26AB184-4E09-4AD1-B746-9FF4B08D5E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E541B0F-7F81-4BAE-A567-2A7E5EB62B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CD14D-7963-49FE-AC37-BAF873F217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5520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2902CBED-B5A0-4D54-B86A-4781597B5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1C4D303-3838-47A2-A3EB-2399D5DE9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68B7E19-1460-4B2E-A861-2EDC3A05FB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7439366-6258-4C52-AEB4-EA389A3A5A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89EEE4B9-3288-4F06-92E1-20BAAB6E86B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D7F17C74-77C5-49DF-B3CD-CEC47F629B7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A2D4EF6-8E47-4228-B8DF-8D4C374AE8C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D2263F0-4E61-4D61-98C6-9569A2A33E1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4F85AA9F-D79E-4E9C-B588-FD500DC16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E932E3C1-824F-4E86-8464-47E0C826A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24E6355-76DB-4935-A8A7-D22416331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0C67BC4-5B10-4E83-9CB0-9C526D1EF8A7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C533B7-BCBC-479E-A5FB-6A77F14C2411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6D9B060C-9AAE-44DB-909E-2724B28A1A3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AFD264D-E0F0-4137-A919-5DA7CA2FDF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045AE81-5D79-49F6-8DCE-0557E7EEA5A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91B208A-83BB-4ADE-9607-A434429FFA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A22326F4-197D-422B-A7F3-C512E382BA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4A71A45A-BA63-4791-8E06-32DA9BA40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64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D7FE19FC-72C4-4635-80EE-5BF8349C6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3525C7-61DE-4916-AA3E-702F5621FB7F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472C65B1-B5AC-45A1-85FB-BE9E69E5A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Complex Patterns of Inheritance (Epistasis)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07911D9-C939-44BA-9A9E-75608C2A1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F5803E7F-3D60-45AA-9F8E-A8612E522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F7ACD19-8EAB-46A1-95C3-BC2FD6EF2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49452397-66C0-4017-B48C-DF0842981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62">
            <a:extLst>
              <a:ext uri="{FF2B5EF4-FFF2-40B4-BE49-F238E27FC236}">
                <a16:creationId xmlns:a16="http://schemas.microsoft.com/office/drawing/2014/main" id="{01F98200-4E7C-4FEB-82B5-70889139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0"/>
            <a:ext cx="7158038" cy="609600"/>
          </a:xfrm>
        </p:spPr>
        <p:txBody>
          <a:bodyPr/>
          <a:lstStyle/>
          <a:p>
            <a:r>
              <a:rPr lang="en-US" altLang="en-US" sz="2800" dirty="0"/>
              <a:t>Complex Patterns of Inheritance (Epistasis)</a:t>
            </a:r>
          </a:p>
        </p:txBody>
      </p:sp>
      <p:sp>
        <p:nvSpPr>
          <p:cNvPr id="6151" name="TextBox 53">
            <a:extLst>
              <a:ext uri="{FF2B5EF4-FFF2-40B4-BE49-F238E27FC236}">
                <a16:creationId xmlns:a16="http://schemas.microsoft.com/office/drawing/2014/main" id="{D664E29F-4623-4BF6-969D-560DABEAC1C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715000" y="4800600"/>
            <a:ext cx="325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dirty="0"/>
              <a:t>Background on alleles</a:t>
            </a:r>
          </a:p>
          <a:p>
            <a:r>
              <a:rPr lang="en-US" altLang="en-US" sz="1200" i="1" dirty="0"/>
              <a:t>B-</a:t>
            </a:r>
            <a:r>
              <a:rPr lang="en-US" altLang="en-US" sz="1200" dirty="0"/>
              <a:t> = Black coat</a:t>
            </a:r>
          </a:p>
          <a:p>
            <a:r>
              <a:rPr lang="en-US" altLang="en-US" sz="1200" i="1" dirty="0"/>
              <a:t>Bb</a:t>
            </a:r>
            <a:r>
              <a:rPr lang="en-US" altLang="en-US" sz="1200" dirty="0"/>
              <a:t> = chocolate coat</a:t>
            </a:r>
          </a:p>
          <a:p>
            <a:r>
              <a:rPr lang="en-US" altLang="en-US" sz="1200" i="1" dirty="0" err="1"/>
              <a:t>ee</a:t>
            </a:r>
            <a:r>
              <a:rPr lang="en-US" altLang="en-US" sz="1200" dirty="0"/>
              <a:t> = yellow coat</a:t>
            </a:r>
          </a:p>
          <a:p>
            <a:pPr>
              <a:buFontTx/>
              <a:buAutoNum type="alphaUcPeriod"/>
            </a:pPr>
            <a:endParaRPr lang="en-US" altLang="en-US" sz="1200" dirty="0"/>
          </a:p>
          <a:p>
            <a:pPr>
              <a:buFontTx/>
              <a:buAutoNum type="alphaUcPeriod"/>
            </a:pPr>
            <a:endParaRPr lang="en-US" altLang="en-US" sz="1200" dirty="0"/>
          </a:p>
          <a:p>
            <a:pPr>
              <a:buFontTx/>
              <a:buAutoNum type="alphaUcPeriod"/>
            </a:pPr>
            <a:endParaRPr lang="en-US" altLang="en-US" sz="1200" dirty="0"/>
          </a:p>
          <a:p>
            <a:pPr>
              <a:buFontTx/>
              <a:buAutoNum type="alphaUcPeriod"/>
            </a:pPr>
            <a:endParaRPr lang="en-US" altLang="en-US" sz="1200" dirty="0"/>
          </a:p>
        </p:txBody>
      </p:sp>
      <p:grpSp>
        <p:nvGrpSpPr>
          <p:cNvPr id="6179" name="Group 35">
            <a:extLst>
              <a:ext uri="{FF2B5EF4-FFF2-40B4-BE49-F238E27FC236}">
                <a16:creationId xmlns:a16="http://schemas.microsoft.com/office/drawing/2014/main" id="{EAB411CB-DA13-4061-A18E-86D77D8B5639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533400"/>
            <a:ext cx="6883400" cy="3957638"/>
            <a:chOff x="288" y="1536"/>
            <a:chExt cx="3936" cy="2236"/>
          </a:xfrm>
        </p:grpSpPr>
        <p:sp>
          <p:nvSpPr>
            <p:cNvPr id="6147" name="Rectangle 65">
              <a:extLst>
                <a:ext uri="{FF2B5EF4-FFF2-40B4-BE49-F238E27FC236}">
                  <a16:creationId xmlns:a16="http://schemas.microsoft.com/office/drawing/2014/main" id="{9B9106D3-FEA5-4B34-A7E0-E962BBD2B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804"/>
              <a:ext cx="960" cy="67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Interactions between 2+ genes where one gene masks the other(s)</a:t>
              </a:r>
            </a:p>
            <a:p>
              <a:pPr algn="ctr"/>
              <a:r>
                <a:rPr lang="en-US" altLang="en-US" sz="1200"/>
                <a:t>=__________</a:t>
              </a:r>
            </a:p>
          </p:txBody>
        </p:sp>
        <p:cxnSp>
          <p:nvCxnSpPr>
            <p:cNvPr id="6148" name="Straight Arrow Connector 80">
              <a:extLst>
                <a:ext uri="{FF2B5EF4-FFF2-40B4-BE49-F238E27FC236}">
                  <a16:creationId xmlns:a16="http://schemas.microsoft.com/office/drawing/2014/main" id="{898D2B3F-D60F-415B-A7F8-C21CB962016A}"/>
                </a:ext>
              </a:extLst>
            </p:cNvPr>
            <p:cNvCxnSpPr>
              <a:cxnSpLocks noChangeShapeType="1"/>
              <a:stCxn id="6147" idx="2"/>
              <a:endCxn id="6154" idx="0"/>
            </p:cNvCxnSpPr>
            <p:nvPr/>
          </p:nvCxnSpPr>
          <p:spPr bwMode="auto">
            <a:xfrm rot="16200000" flipH="1">
              <a:off x="1620" y="2488"/>
              <a:ext cx="288" cy="26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9" name="Straight Arrow Connector 89">
              <a:extLst>
                <a:ext uri="{FF2B5EF4-FFF2-40B4-BE49-F238E27FC236}">
                  <a16:creationId xmlns:a16="http://schemas.microsoft.com/office/drawing/2014/main" id="{DBB5E584-6216-4D2D-8150-73B7D727B124}"/>
                </a:ext>
              </a:extLst>
            </p:cNvPr>
            <p:cNvCxnSpPr>
              <a:cxnSpLocks noChangeShapeType="1"/>
              <a:stCxn id="127" idx="0"/>
              <a:endCxn id="139" idx="2"/>
            </p:cNvCxnSpPr>
            <p:nvPr/>
          </p:nvCxnSpPr>
          <p:spPr bwMode="auto">
            <a:xfrm rot="5400000" flipH="1" flipV="1">
              <a:off x="2758" y="1634"/>
              <a:ext cx="100" cy="43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0" name="Straight Arrow Connector 94">
              <a:extLst>
                <a:ext uri="{FF2B5EF4-FFF2-40B4-BE49-F238E27FC236}">
                  <a16:creationId xmlns:a16="http://schemas.microsoft.com/office/drawing/2014/main" id="{80CF9502-B501-40F0-986E-BF0166C14F1C}"/>
                </a:ext>
              </a:extLst>
            </p:cNvPr>
            <p:cNvCxnSpPr>
              <a:cxnSpLocks noChangeShapeType="1"/>
              <a:stCxn id="127" idx="4"/>
              <a:endCxn id="141" idx="2"/>
            </p:cNvCxnSpPr>
            <p:nvPr/>
          </p:nvCxnSpPr>
          <p:spPr bwMode="auto">
            <a:xfrm rot="16200000" flipH="1">
              <a:off x="2738" y="2090"/>
              <a:ext cx="140" cy="43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2" name="Oval 56">
              <a:extLst>
                <a:ext uri="{FF2B5EF4-FFF2-40B4-BE49-F238E27FC236}">
                  <a16:creationId xmlns:a16="http://schemas.microsoft.com/office/drawing/2014/main" id="{3C857949-68D2-4DBA-A740-0FB0A4FCC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764"/>
              <a:ext cx="864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Chocolate Labrador</a:t>
              </a:r>
            </a:p>
          </p:txBody>
        </p:sp>
        <p:cxnSp>
          <p:nvCxnSpPr>
            <p:cNvPr id="6153" name="Straight Arrow Connector 57">
              <a:extLst>
                <a:ext uri="{FF2B5EF4-FFF2-40B4-BE49-F238E27FC236}">
                  <a16:creationId xmlns:a16="http://schemas.microsoft.com/office/drawing/2014/main" id="{D88AF7D9-6DE6-42F7-8246-F29FDF9380F8}"/>
                </a:ext>
              </a:extLst>
            </p:cNvPr>
            <p:cNvCxnSpPr>
              <a:cxnSpLocks noChangeShapeType="1"/>
              <a:stCxn id="6147" idx="2"/>
              <a:endCxn id="6152" idx="0"/>
            </p:cNvCxnSpPr>
            <p:nvPr/>
          </p:nvCxnSpPr>
          <p:spPr bwMode="auto">
            <a:xfrm rot="5400000">
              <a:off x="1128" y="2260"/>
              <a:ext cx="288" cy="72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4" name="Oval 58">
              <a:extLst>
                <a:ext uri="{FF2B5EF4-FFF2-40B4-BE49-F238E27FC236}">
                  <a16:creationId xmlns:a16="http://schemas.microsoft.com/office/drawing/2014/main" id="{619C1E26-B933-4481-8363-3299C6C05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764"/>
              <a:ext cx="912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Black</a:t>
              </a:r>
            </a:p>
            <a:p>
              <a:pPr algn="ctr"/>
              <a:r>
                <a:rPr lang="en-US" altLang="en-US" sz="1200"/>
                <a:t>Labrador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9A35EC39-8534-4428-AC8D-2C93615E0F1E}"/>
                </a:ext>
              </a:extLst>
            </p:cNvPr>
            <p:cNvSpPr/>
            <p:nvPr/>
          </p:nvSpPr>
          <p:spPr bwMode="auto">
            <a:xfrm>
              <a:off x="2448" y="2764"/>
              <a:ext cx="863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Yellow</a:t>
              </a:r>
            </a:p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Labrador</a:t>
              </a:r>
            </a:p>
          </p:txBody>
        </p:sp>
        <p:cxnSp>
          <p:nvCxnSpPr>
            <p:cNvPr id="6156" name="Straight Arrow Connector 60">
              <a:extLst>
                <a:ext uri="{FF2B5EF4-FFF2-40B4-BE49-F238E27FC236}">
                  <a16:creationId xmlns:a16="http://schemas.microsoft.com/office/drawing/2014/main" id="{79D36C64-60EC-42B1-AA80-ED5FBD13145B}"/>
                </a:ext>
              </a:extLst>
            </p:cNvPr>
            <p:cNvCxnSpPr>
              <a:cxnSpLocks noChangeShapeType="1"/>
              <a:stCxn id="6147" idx="2"/>
              <a:endCxn id="60" idx="1"/>
            </p:cNvCxnSpPr>
            <p:nvPr/>
          </p:nvCxnSpPr>
          <p:spPr bwMode="auto">
            <a:xfrm rot="16200000" flipH="1">
              <a:off x="1935" y="2173"/>
              <a:ext cx="338" cy="943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Arrow Connector 92">
              <a:extLst>
                <a:ext uri="{FF2B5EF4-FFF2-40B4-BE49-F238E27FC236}">
                  <a16:creationId xmlns:a16="http://schemas.microsoft.com/office/drawing/2014/main" id="{73033B56-D9CB-4D5F-A3D8-4AFD9DADE314}"/>
                </a:ext>
              </a:extLst>
            </p:cNvPr>
            <p:cNvCxnSpPr>
              <a:cxnSpLocks noChangeShapeType="1"/>
              <a:stCxn id="6152" idx="4"/>
              <a:endCxn id="6160" idx="0"/>
            </p:cNvCxnSpPr>
            <p:nvPr/>
          </p:nvCxnSpPr>
          <p:spPr bwMode="auto">
            <a:xfrm rot="5400000">
              <a:off x="552" y="3076"/>
              <a:ext cx="336" cy="38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Oval 95">
              <a:extLst>
                <a:ext uri="{FF2B5EF4-FFF2-40B4-BE49-F238E27FC236}">
                  <a16:creationId xmlns:a16="http://schemas.microsoft.com/office/drawing/2014/main" id="{3263BDA1-2BC7-4347-8CF7-ABBF6B9A4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 baseline="-25000"/>
            </a:p>
          </p:txBody>
        </p:sp>
        <p:cxnSp>
          <p:nvCxnSpPr>
            <p:cNvPr id="6159" name="Straight Arrow Connector 96">
              <a:extLst>
                <a:ext uri="{FF2B5EF4-FFF2-40B4-BE49-F238E27FC236}">
                  <a16:creationId xmlns:a16="http://schemas.microsoft.com/office/drawing/2014/main" id="{5C478298-168D-443B-BAF6-51B580E6B68F}"/>
                </a:ext>
              </a:extLst>
            </p:cNvPr>
            <p:cNvCxnSpPr>
              <a:cxnSpLocks noChangeShapeType="1"/>
              <a:stCxn id="6152" idx="4"/>
              <a:endCxn id="6158" idx="0"/>
            </p:cNvCxnSpPr>
            <p:nvPr/>
          </p:nvCxnSpPr>
          <p:spPr bwMode="auto">
            <a:xfrm rot="16200000" flipH="1">
              <a:off x="816" y="3196"/>
              <a:ext cx="336" cy="14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0" name="Oval 100">
              <a:extLst>
                <a:ext uri="{FF2B5EF4-FFF2-40B4-BE49-F238E27FC236}">
                  <a16:creationId xmlns:a16="http://schemas.microsoft.com/office/drawing/2014/main" id="{C5D8974A-D679-441A-97A6-5B8D2B973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 baseline="-25000"/>
            </a:p>
          </p:txBody>
        </p:sp>
        <p:cxnSp>
          <p:nvCxnSpPr>
            <p:cNvPr id="6161" name="Straight Arrow Connector 104">
              <a:extLst>
                <a:ext uri="{FF2B5EF4-FFF2-40B4-BE49-F238E27FC236}">
                  <a16:creationId xmlns:a16="http://schemas.microsoft.com/office/drawing/2014/main" id="{670B0673-C728-47F6-92BA-4F0646975C8C}"/>
                </a:ext>
              </a:extLst>
            </p:cNvPr>
            <p:cNvCxnSpPr>
              <a:cxnSpLocks noChangeShapeType="1"/>
              <a:stCxn id="6154" idx="4"/>
              <a:endCxn id="6164" idx="0"/>
            </p:cNvCxnSpPr>
            <p:nvPr/>
          </p:nvCxnSpPr>
          <p:spPr bwMode="auto">
            <a:xfrm rot="5400000">
              <a:off x="1572" y="3112"/>
              <a:ext cx="336" cy="31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2" name="Oval 105">
              <a:extLst>
                <a:ext uri="{FF2B5EF4-FFF2-40B4-BE49-F238E27FC236}">
                  <a16:creationId xmlns:a16="http://schemas.microsoft.com/office/drawing/2014/main" id="{7C5CE77E-CC07-481D-8E68-63C9EAB03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 baseline="-25000"/>
            </a:p>
          </p:txBody>
        </p:sp>
        <p:cxnSp>
          <p:nvCxnSpPr>
            <p:cNvPr id="6163" name="Straight Arrow Connector 108">
              <a:extLst>
                <a:ext uri="{FF2B5EF4-FFF2-40B4-BE49-F238E27FC236}">
                  <a16:creationId xmlns:a16="http://schemas.microsoft.com/office/drawing/2014/main" id="{15F41C76-1985-4695-887A-A5EACFA352CB}"/>
                </a:ext>
              </a:extLst>
            </p:cNvPr>
            <p:cNvCxnSpPr>
              <a:cxnSpLocks noChangeShapeType="1"/>
              <a:stCxn id="6154" idx="4"/>
              <a:endCxn id="6162" idx="0"/>
            </p:cNvCxnSpPr>
            <p:nvPr/>
          </p:nvCxnSpPr>
          <p:spPr bwMode="auto">
            <a:xfrm rot="16200000" flipH="1">
              <a:off x="1836" y="3160"/>
              <a:ext cx="336" cy="21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Oval 109">
              <a:extLst>
                <a:ext uri="{FF2B5EF4-FFF2-40B4-BE49-F238E27FC236}">
                  <a16:creationId xmlns:a16="http://schemas.microsoft.com/office/drawing/2014/main" id="{162C8F0B-A902-4E9B-B595-CFA7C754C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 baseline="-25000"/>
            </a:p>
          </p:txBody>
        </p:sp>
        <p:cxnSp>
          <p:nvCxnSpPr>
            <p:cNvPr id="6165" name="Straight Arrow Connector 112">
              <a:extLst>
                <a:ext uri="{FF2B5EF4-FFF2-40B4-BE49-F238E27FC236}">
                  <a16:creationId xmlns:a16="http://schemas.microsoft.com/office/drawing/2014/main" id="{C8104474-0DBF-4224-9709-D3D38BB2534C}"/>
                </a:ext>
              </a:extLst>
            </p:cNvPr>
            <p:cNvCxnSpPr>
              <a:cxnSpLocks noChangeShapeType="1"/>
              <a:stCxn id="60" idx="4"/>
              <a:endCxn id="6168" idx="0"/>
            </p:cNvCxnSpPr>
            <p:nvPr/>
          </p:nvCxnSpPr>
          <p:spPr bwMode="auto">
            <a:xfrm rot="5400000">
              <a:off x="2592" y="3148"/>
              <a:ext cx="336" cy="24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6" name="Oval 114">
              <a:extLst>
                <a:ext uri="{FF2B5EF4-FFF2-40B4-BE49-F238E27FC236}">
                  <a16:creationId xmlns:a16="http://schemas.microsoft.com/office/drawing/2014/main" id="{B3ACFAAB-ECD9-40E8-9348-0722699D3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u="sng" baseline="-25000"/>
            </a:p>
          </p:txBody>
        </p:sp>
        <p:cxnSp>
          <p:nvCxnSpPr>
            <p:cNvPr id="6167" name="Straight Arrow Connector 115">
              <a:extLst>
                <a:ext uri="{FF2B5EF4-FFF2-40B4-BE49-F238E27FC236}">
                  <a16:creationId xmlns:a16="http://schemas.microsoft.com/office/drawing/2014/main" id="{88DCA0FD-C341-4A41-81E1-9DCABAA26488}"/>
                </a:ext>
              </a:extLst>
            </p:cNvPr>
            <p:cNvCxnSpPr>
              <a:cxnSpLocks noChangeShapeType="1"/>
              <a:stCxn id="60" idx="4"/>
              <a:endCxn id="6166" idx="0"/>
            </p:cNvCxnSpPr>
            <p:nvPr/>
          </p:nvCxnSpPr>
          <p:spPr bwMode="auto">
            <a:xfrm rot="16200000" flipH="1">
              <a:off x="2880" y="3100"/>
              <a:ext cx="336" cy="33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8" name="Oval 118">
              <a:extLst>
                <a:ext uri="{FF2B5EF4-FFF2-40B4-BE49-F238E27FC236}">
                  <a16:creationId xmlns:a16="http://schemas.microsoft.com/office/drawing/2014/main" id="{02FC1D4F-CD19-4D40-85F0-8A73089A9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i="1" baseline="-25000" dirty="0" err="1"/>
                <a:t>Bbee</a:t>
              </a:r>
              <a:endParaRPr lang="en-US" altLang="en-US" sz="1800" i="1" baseline="-25000" dirty="0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0E8FAAC8-A37F-45F5-833F-85644603C54C}"/>
                </a:ext>
              </a:extLst>
            </p:cNvPr>
            <p:cNvSpPr/>
            <p:nvPr/>
          </p:nvSpPr>
          <p:spPr bwMode="auto">
            <a:xfrm>
              <a:off x="2256" y="1900"/>
              <a:ext cx="672" cy="335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Alleles actions</a:t>
              </a:r>
            </a:p>
          </p:txBody>
        </p:sp>
        <p:cxnSp>
          <p:nvCxnSpPr>
            <p:cNvPr id="6170" name="Straight Arrow Connector 128">
              <a:extLst>
                <a:ext uri="{FF2B5EF4-FFF2-40B4-BE49-F238E27FC236}">
                  <a16:creationId xmlns:a16="http://schemas.microsoft.com/office/drawing/2014/main" id="{06FD443B-82AC-454B-8C3A-BEEDAF28DBB4}"/>
                </a:ext>
              </a:extLst>
            </p:cNvPr>
            <p:cNvCxnSpPr>
              <a:cxnSpLocks noChangeShapeType="1"/>
              <a:stCxn id="6147" idx="3"/>
              <a:endCxn id="127" idx="2"/>
            </p:cNvCxnSpPr>
            <p:nvPr/>
          </p:nvCxnSpPr>
          <p:spPr bwMode="auto">
            <a:xfrm flipV="1">
              <a:off x="2112" y="2068"/>
              <a:ext cx="144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1EB5B533-6381-4536-9A5D-E567D496F255}"/>
                </a:ext>
              </a:extLst>
            </p:cNvPr>
            <p:cNvSpPr/>
            <p:nvPr/>
          </p:nvSpPr>
          <p:spPr bwMode="auto">
            <a:xfrm>
              <a:off x="3024" y="1632"/>
              <a:ext cx="528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i="1" dirty="0">
                  <a:latin typeface="Arial" charset="0"/>
                </a:rPr>
                <a:t>bb</a:t>
              </a:r>
              <a:r>
                <a:rPr lang="en-US" sz="1050" dirty="0">
                  <a:latin typeface="Arial" charset="0"/>
                </a:rPr>
                <a:t> masks</a:t>
              </a:r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706EF530-5D26-477E-9E27-231EFC3BBBE7}"/>
                </a:ext>
              </a:extLst>
            </p:cNvPr>
            <p:cNvSpPr/>
            <p:nvPr/>
          </p:nvSpPr>
          <p:spPr bwMode="auto">
            <a:xfrm>
              <a:off x="3024" y="2208"/>
              <a:ext cx="528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_____masks</a:t>
              </a:r>
            </a:p>
          </p:txBody>
        </p:sp>
        <p:cxnSp>
          <p:nvCxnSpPr>
            <p:cNvPr id="6173" name="Straight Arrow Connector 145">
              <a:extLst>
                <a:ext uri="{FF2B5EF4-FFF2-40B4-BE49-F238E27FC236}">
                  <a16:creationId xmlns:a16="http://schemas.microsoft.com/office/drawing/2014/main" id="{3B6DAF37-0878-48C3-9EC4-04B2DCCB79DC}"/>
                </a:ext>
              </a:extLst>
            </p:cNvPr>
            <p:cNvCxnSpPr>
              <a:cxnSpLocks noChangeShapeType="1"/>
              <a:stCxn id="139" idx="6"/>
              <a:endCxn id="152" idx="2"/>
            </p:cNvCxnSpPr>
            <p:nvPr/>
          </p:nvCxnSpPr>
          <p:spPr bwMode="auto">
            <a:xfrm flipV="1">
              <a:off x="3552" y="1704"/>
              <a:ext cx="144" cy="9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Straight Arrow Connector 147">
              <a:extLst>
                <a:ext uri="{FF2B5EF4-FFF2-40B4-BE49-F238E27FC236}">
                  <a16:creationId xmlns:a16="http://schemas.microsoft.com/office/drawing/2014/main" id="{682877A1-04B8-41AD-AFA7-0086B1A5C8CE}"/>
                </a:ext>
              </a:extLst>
            </p:cNvPr>
            <p:cNvCxnSpPr>
              <a:cxnSpLocks noChangeShapeType="1"/>
              <a:stCxn id="141" idx="6"/>
              <a:endCxn id="154" idx="2"/>
            </p:cNvCxnSpPr>
            <p:nvPr/>
          </p:nvCxnSpPr>
          <p:spPr bwMode="auto">
            <a:xfrm>
              <a:off x="3552" y="2376"/>
              <a:ext cx="144" cy="14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1561B42E-5E40-4554-BAE2-EAFFAA256983}"/>
                </a:ext>
              </a:extLst>
            </p:cNvPr>
            <p:cNvSpPr/>
            <p:nvPr/>
          </p:nvSpPr>
          <p:spPr bwMode="auto">
            <a:xfrm>
              <a:off x="3696" y="1536"/>
              <a:ext cx="528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050" dirty="0">
                <a:latin typeface="Arial" charset="0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FDBC0C42-2816-4835-ACDE-9900D479B208}"/>
                </a:ext>
              </a:extLst>
            </p:cNvPr>
            <p:cNvSpPr/>
            <p:nvPr/>
          </p:nvSpPr>
          <p:spPr bwMode="auto">
            <a:xfrm>
              <a:off x="3696" y="2352"/>
              <a:ext cx="528" cy="335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 sz="1050" dirty="0">
                <a:latin typeface="Arial" charset="0"/>
              </a:endParaRPr>
            </a:p>
          </p:txBody>
        </p:sp>
      </p:grpSp>
      <p:sp>
        <p:nvSpPr>
          <p:cNvPr id="6177" name="TextBox 157">
            <a:extLst>
              <a:ext uri="{FF2B5EF4-FFF2-40B4-BE49-F238E27FC236}">
                <a16:creationId xmlns:a16="http://schemas.microsoft.com/office/drawing/2014/main" id="{37036F9F-DBA9-4871-8B05-A0449F183EA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28600" y="3581400"/>
            <a:ext cx="32512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dirty="0"/>
              <a:t>All may not be used</a:t>
            </a:r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/>
              <a:t>BBEE</a:t>
            </a:r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dirty="0"/>
              <a:t>Epistasis</a:t>
            </a:r>
          </a:p>
          <a:p>
            <a:pPr>
              <a:buFontTx/>
              <a:buAutoNum type="alphaUcPeriod"/>
            </a:pPr>
            <a:r>
              <a:rPr lang="en-US" altLang="en-US" sz="1400" i="1" dirty="0" err="1"/>
              <a:t>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/>
              <a:t>BE</a:t>
            </a:r>
          </a:p>
          <a:p>
            <a:pPr>
              <a:buFontTx/>
              <a:buAutoNum type="alphaUcPeriod"/>
            </a:pPr>
            <a:endParaRPr lang="en-US" altLang="en-US" sz="1400" dirty="0"/>
          </a:p>
          <a:p>
            <a:pPr>
              <a:buFontTx/>
              <a:buAutoNum type="alphaUcPeriod"/>
            </a:pPr>
            <a:r>
              <a:rPr lang="en-US" altLang="en-US" sz="1400" dirty="0"/>
              <a:t>Epistasis</a:t>
            </a:r>
          </a:p>
          <a:p>
            <a:pPr>
              <a:buFontTx/>
              <a:buAutoNum type="alphaUcPeriod"/>
            </a:pPr>
            <a:r>
              <a:rPr lang="en-US" altLang="en-US" sz="1400" dirty="0"/>
              <a:t>Quantitative traits</a:t>
            </a:r>
          </a:p>
          <a:p>
            <a:pPr>
              <a:buFontTx/>
              <a:buAutoNum type="alphaUcPeriod"/>
            </a:pPr>
            <a:r>
              <a:rPr lang="en-US" altLang="en-US" sz="1400" dirty="0"/>
              <a:t>X-linked</a:t>
            </a:r>
          </a:p>
          <a:p>
            <a:pPr>
              <a:buFontTx/>
              <a:buAutoNum type="alphaUcPeriod"/>
            </a:pPr>
            <a:r>
              <a:rPr lang="en-US" altLang="en-US" sz="1400" dirty="0"/>
              <a:t>pleiotropic</a:t>
            </a:r>
          </a:p>
          <a:p>
            <a:pPr>
              <a:buFontTx/>
              <a:buAutoNum type="alphaUcPeriod"/>
            </a:pPr>
            <a:endParaRPr lang="en-US" altLang="en-US" sz="1400" dirty="0"/>
          </a:p>
          <a:p>
            <a:pPr>
              <a:buFontTx/>
              <a:buAutoNum type="alphaUcPeriod"/>
            </a:pPr>
            <a:endParaRPr lang="en-US" altLang="en-US" sz="1400" dirty="0"/>
          </a:p>
          <a:p>
            <a:pPr>
              <a:buFontTx/>
              <a:buAutoNum type="alphaUcPeriod"/>
            </a:pPr>
            <a:endParaRPr lang="en-US" altLang="en-US" sz="1400" dirty="0"/>
          </a:p>
          <a:p>
            <a:pPr>
              <a:buFontTx/>
              <a:buAutoNum type="alphaUcPeriod"/>
            </a:pPr>
            <a:endParaRPr lang="en-US" alt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03" name="Group 35">
            <a:extLst>
              <a:ext uri="{FF2B5EF4-FFF2-40B4-BE49-F238E27FC236}">
                <a16:creationId xmlns:a16="http://schemas.microsoft.com/office/drawing/2014/main" id="{D63E2217-A0A9-4AC1-BA4A-EC9C1ECAF718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533400"/>
            <a:ext cx="7188200" cy="3957638"/>
            <a:chOff x="288" y="1536"/>
            <a:chExt cx="3936" cy="2236"/>
          </a:xfrm>
        </p:grpSpPr>
        <p:sp>
          <p:nvSpPr>
            <p:cNvPr id="7171" name="Rectangle 65">
              <a:extLst>
                <a:ext uri="{FF2B5EF4-FFF2-40B4-BE49-F238E27FC236}">
                  <a16:creationId xmlns:a16="http://schemas.microsoft.com/office/drawing/2014/main" id="{4A19D45B-563C-45A4-8DE9-C4D6DDE20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804"/>
              <a:ext cx="960" cy="67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Interactions between 2+ genes where one gene masks the other(s)</a:t>
              </a:r>
            </a:p>
            <a:p>
              <a:pPr algn="ctr"/>
              <a:r>
                <a:rPr lang="en-US" altLang="en-US" sz="1200"/>
                <a:t>= </a:t>
              </a:r>
              <a:r>
                <a:rPr lang="en-US" altLang="en-US" sz="1200" u="sng"/>
                <a:t>E</a:t>
              </a:r>
            </a:p>
          </p:txBody>
        </p:sp>
        <p:cxnSp>
          <p:nvCxnSpPr>
            <p:cNvPr id="7172" name="Straight Arrow Connector 80">
              <a:extLst>
                <a:ext uri="{FF2B5EF4-FFF2-40B4-BE49-F238E27FC236}">
                  <a16:creationId xmlns:a16="http://schemas.microsoft.com/office/drawing/2014/main" id="{064D5F1A-FAEF-45D9-BBAA-B265F43814BF}"/>
                </a:ext>
              </a:extLst>
            </p:cNvPr>
            <p:cNvCxnSpPr>
              <a:cxnSpLocks noChangeShapeType="1"/>
              <a:stCxn id="7171" idx="2"/>
              <a:endCxn id="7178" idx="0"/>
            </p:cNvCxnSpPr>
            <p:nvPr/>
          </p:nvCxnSpPr>
          <p:spPr bwMode="auto">
            <a:xfrm rot="16200000" flipH="1">
              <a:off x="1620" y="2488"/>
              <a:ext cx="288" cy="26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3" name="Straight Arrow Connector 89">
              <a:extLst>
                <a:ext uri="{FF2B5EF4-FFF2-40B4-BE49-F238E27FC236}">
                  <a16:creationId xmlns:a16="http://schemas.microsoft.com/office/drawing/2014/main" id="{266BB018-46EA-495F-AACA-33A785739314}"/>
                </a:ext>
              </a:extLst>
            </p:cNvPr>
            <p:cNvCxnSpPr>
              <a:cxnSpLocks noChangeShapeType="1"/>
              <a:stCxn id="127" idx="0"/>
              <a:endCxn id="139" idx="2"/>
            </p:cNvCxnSpPr>
            <p:nvPr/>
          </p:nvCxnSpPr>
          <p:spPr bwMode="auto">
            <a:xfrm rot="5400000" flipH="1" flipV="1">
              <a:off x="2758" y="1634"/>
              <a:ext cx="100" cy="43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4" name="Straight Arrow Connector 94">
              <a:extLst>
                <a:ext uri="{FF2B5EF4-FFF2-40B4-BE49-F238E27FC236}">
                  <a16:creationId xmlns:a16="http://schemas.microsoft.com/office/drawing/2014/main" id="{CD6F53E2-92BC-4699-AA0B-7055897EE657}"/>
                </a:ext>
              </a:extLst>
            </p:cNvPr>
            <p:cNvCxnSpPr>
              <a:cxnSpLocks noChangeShapeType="1"/>
              <a:stCxn id="127" idx="4"/>
              <a:endCxn id="141" idx="2"/>
            </p:cNvCxnSpPr>
            <p:nvPr/>
          </p:nvCxnSpPr>
          <p:spPr bwMode="auto">
            <a:xfrm rot="16200000" flipH="1">
              <a:off x="2738" y="2090"/>
              <a:ext cx="140" cy="43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6" name="Oval 56">
              <a:extLst>
                <a:ext uri="{FF2B5EF4-FFF2-40B4-BE49-F238E27FC236}">
                  <a16:creationId xmlns:a16="http://schemas.microsoft.com/office/drawing/2014/main" id="{6682FD1A-D07C-4631-A8E6-74DF46C7B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2764"/>
              <a:ext cx="864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Chocolate Labrador</a:t>
              </a:r>
            </a:p>
          </p:txBody>
        </p:sp>
        <p:cxnSp>
          <p:nvCxnSpPr>
            <p:cNvPr id="7177" name="Straight Arrow Connector 57">
              <a:extLst>
                <a:ext uri="{FF2B5EF4-FFF2-40B4-BE49-F238E27FC236}">
                  <a16:creationId xmlns:a16="http://schemas.microsoft.com/office/drawing/2014/main" id="{47A453EC-1B11-4A6F-AC62-00A6FD555F7E}"/>
                </a:ext>
              </a:extLst>
            </p:cNvPr>
            <p:cNvCxnSpPr>
              <a:cxnSpLocks noChangeShapeType="1"/>
              <a:stCxn id="7171" idx="2"/>
              <a:endCxn id="7176" idx="0"/>
            </p:cNvCxnSpPr>
            <p:nvPr/>
          </p:nvCxnSpPr>
          <p:spPr bwMode="auto">
            <a:xfrm rot="5400000">
              <a:off x="1128" y="2260"/>
              <a:ext cx="288" cy="72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8" name="Oval 58">
              <a:extLst>
                <a:ext uri="{FF2B5EF4-FFF2-40B4-BE49-F238E27FC236}">
                  <a16:creationId xmlns:a16="http://schemas.microsoft.com/office/drawing/2014/main" id="{7F8BB267-231D-42CC-9A89-30D79ECD8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764"/>
              <a:ext cx="912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Black</a:t>
              </a:r>
            </a:p>
            <a:p>
              <a:pPr algn="ctr"/>
              <a:r>
                <a:rPr lang="en-US" altLang="en-US" sz="1200"/>
                <a:t>Labrador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B06137B-D31E-48AF-BDA5-A611A999CCF3}"/>
                </a:ext>
              </a:extLst>
            </p:cNvPr>
            <p:cNvSpPr/>
            <p:nvPr/>
          </p:nvSpPr>
          <p:spPr bwMode="auto">
            <a:xfrm>
              <a:off x="2448" y="2764"/>
              <a:ext cx="864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Yellow</a:t>
              </a:r>
            </a:p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Labrador</a:t>
              </a:r>
            </a:p>
          </p:txBody>
        </p:sp>
        <p:cxnSp>
          <p:nvCxnSpPr>
            <p:cNvPr id="7180" name="Straight Arrow Connector 60">
              <a:extLst>
                <a:ext uri="{FF2B5EF4-FFF2-40B4-BE49-F238E27FC236}">
                  <a16:creationId xmlns:a16="http://schemas.microsoft.com/office/drawing/2014/main" id="{77393E8B-1B4C-4FE8-848D-12212CDDF493}"/>
                </a:ext>
              </a:extLst>
            </p:cNvPr>
            <p:cNvCxnSpPr>
              <a:cxnSpLocks noChangeShapeType="1"/>
              <a:stCxn id="7171" idx="2"/>
              <a:endCxn id="60" idx="1"/>
            </p:cNvCxnSpPr>
            <p:nvPr/>
          </p:nvCxnSpPr>
          <p:spPr bwMode="auto">
            <a:xfrm rot="16200000" flipH="1">
              <a:off x="1935" y="2173"/>
              <a:ext cx="338" cy="943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Arrow Connector 92">
              <a:extLst>
                <a:ext uri="{FF2B5EF4-FFF2-40B4-BE49-F238E27FC236}">
                  <a16:creationId xmlns:a16="http://schemas.microsoft.com/office/drawing/2014/main" id="{C79146AE-6B4E-4A04-963C-242640DD7685}"/>
                </a:ext>
              </a:extLst>
            </p:cNvPr>
            <p:cNvCxnSpPr>
              <a:cxnSpLocks noChangeShapeType="1"/>
              <a:stCxn id="7176" idx="4"/>
              <a:endCxn id="7184" idx="0"/>
            </p:cNvCxnSpPr>
            <p:nvPr/>
          </p:nvCxnSpPr>
          <p:spPr bwMode="auto">
            <a:xfrm rot="5400000">
              <a:off x="552" y="3076"/>
              <a:ext cx="336" cy="38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2" name="Oval 95">
              <a:extLst>
                <a:ext uri="{FF2B5EF4-FFF2-40B4-BE49-F238E27FC236}">
                  <a16:creationId xmlns:a16="http://schemas.microsoft.com/office/drawing/2014/main" id="{8A264EF7-76CC-48B5-AAC2-0BC15A5D7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u="sng" baseline="-25000"/>
                <a:t>A</a:t>
              </a:r>
              <a:endParaRPr lang="en-US" altLang="en-US" sz="900" u="sng" baseline="-25000"/>
            </a:p>
          </p:txBody>
        </p:sp>
        <p:cxnSp>
          <p:nvCxnSpPr>
            <p:cNvPr id="7183" name="Straight Arrow Connector 96">
              <a:extLst>
                <a:ext uri="{FF2B5EF4-FFF2-40B4-BE49-F238E27FC236}">
                  <a16:creationId xmlns:a16="http://schemas.microsoft.com/office/drawing/2014/main" id="{EE91BC3B-FD39-4FAA-A5F9-1CF882A852E0}"/>
                </a:ext>
              </a:extLst>
            </p:cNvPr>
            <p:cNvCxnSpPr>
              <a:cxnSpLocks noChangeShapeType="1"/>
              <a:stCxn id="7176" idx="4"/>
              <a:endCxn id="7182" idx="0"/>
            </p:cNvCxnSpPr>
            <p:nvPr/>
          </p:nvCxnSpPr>
          <p:spPr bwMode="auto">
            <a:xfrm rot="16200000" flipH="1">
              <a:off x="816" y="3196"/>
              <a:ext cx="336" cy="14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4" name="Oval 100">
              <a:extLst>
                <a:ext uri="{FF2B5EF4-FFF2-40B4-BE49-F238E27FC236}">
                  <a16:creationId xmlns:a16="http://schemas.microsoft.com/office/drawing/2014/main" id="{373EB370-F7D7-40CC-816E-EB8281D82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u="sng" baseline="-25000"/>
                <a:t>E</a:t>
              </a:r>
              <a:endParaRPr lang="en-US" altLang="en-US" sz="900" u="sng" baseline="-25000"/>
            </a:p>
          </p:txBody>
        </p:sp>
        <p:cxnSp>
          <p:nvCxnSpPr>
            <p:cNvPr id="7185" name="Straight Arrow Connector 104">
              <a:extLst>
                <a:ext uri="{FF2B5EF4-FFF2-40B4-BE49-F238E27FC236}">
                  <a16:creationId xmlns:a16="http://schemas.microsoft.com/office/drawing/2014/main" id="{B28374B3-65C1-40A5-B6A2-93093FA88ED3}"/>
                </a:ext>
              </a:extLst>
            </p:cNvPr>
            <p:cNvCxnSpPr>
              <a:cxnSpLocks noChangeShapeType="1"/>
              <a:stCxn id="7178" idx="4"/>
              <a:endCxn id="7188" idx="0"/>
            </p:cNvCxnSpPr>
            <p:nvPr/>
          </p:nvCxnSpPr>
          <p:spPr bwMode="auto">
            <a:xfrm rot="5400000">
              <a:off x="1572" y="3112"/>
              <a:ext cx="336" cy="31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6" name="Oval 105">
              <a:extLst>
                <a:ext uri="{FF2B5EF4-FFF2-40B4-BE49-F238E27FC236}">
                  <a16:creationId xmlns:a16="http://schemas.microsoft.com/office/drawing/2014/main" id="{64F48B6E-17D5-49FB-9445-D0A155ED2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 baseline="-25000"/>
                <a:t>C</a:t>
              </a:r>
              <a:endParaRPr lang="en-US" altLang="en-US" sz="900" u="sng" baseline="-25000"/>
            </a:p>
          </p:txBody>
        </p:sp>
        <p:cxnSp>
          <p:nvCxnSpPr>
            <p:cNvPr id="7187" name="Straight Arrow Connector 108">
              <a:extLst>
                <a:ext uri="{FF2B5EF4-FFF2-40B4-BE49-F238E27FC236}">
                  <a16:creationId xmlns:a16="http://schemas.microsoft.com/office/drawing/2014/main" id="{12ABF582-6993-4AA1-BD65-313E1DE14F64}"/>
                </a:ext>
              </a:extLst>
            </p:cNvPr>
            <p:cNvCxnSpPr>
              <a:cxnSpLocks noChangeShapeType="1"/>
              <a:stCxn id="7178" idx="4"/>
              <a:endCxn id="7186" idx="0"/>
            </p:cNvCxnSpPr>
            <p:nvPr/>
          </p:nvCxnSpPr>
          <p:spPr bwMode="auto">
            <a:xfrm rot="16200000" flipH="1">
              <a:off x="1836" y="3160"/>
              <a:ext cx="336" cy="21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8" name="Oval 109">
              <a:extLst>
                <a:ext uri="{FF2B5EF4-FFF2-40B4-BE49-F238E27FC236}">
                  <a16:creationId xmlns:a16="http://schemas.microsoft.com/office/drawing/2014/main" id="{8C57C7DA-F9B7-48D1-8698-F647012C5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u="sng" baseline="-25000"/>
                <a:t>B</a:t>
              </a:r>
              <a:endParaRPr lang="en-US" altLang="en-US" sz="900" u="sng" baseline="-25000"/>
            </a:p>
          </p:txBody>
        </p:sp>
        <p:cxnSp>
          <p:nvCxnSpPr>
            <p:cNvPr id="7189" name="Straight Arrow Connector 112">
              <a:extLst>
                <a:ext uri="{FF2B5EF4-FFF2-40B4-BE49-F238E27FC236}">
                  <a16:creationId xmlns:a16="http://schemas.microsoft.com/office/drawing/2014/main" id="{B666A7B6-C1DB-426E-ADC1-E530921BB76A}"/>
                </a:ext>
              </a:extLst>
            </p:cNvPr>
            <p:cNvCxnSpPr>
              <a:cxnSpLocks noChangeShapeType="1"/>
              <a:stCxn id="60" idx="4"/>
              <a:endCxn id="7192" idx="0"/>
            </p:cNvCxnSpPr>
            <p:nvPr/>
          </p:nvCxnSpPr>
          <p:spPr bwMode="auto">
            <a:xfrm rot="5400000">
              <a:off x="2592" y="3148"/>
              <a:ext cx="336" cy="24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0" name="Oval 114">
              <a:extLst>
                <a:ext uri="{FF2B5EF4-FFF2-40B4-BE49-F238E27FC236}">
                  <a16:creationId xmlns:a16="http://schemas.microsoft.com/office/drawing/2014/main" id="{6769C415-1A82-4399-A1AD-ABF73DFB5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u="sng" baseline="-25000"/>
                <a:t>D</a:t>
              </a:r>
              <a:endParaRPr lang="en-US" altLang="en-US" sz="900" u="sng" baseline="-25000"/>
            </a:p>
          </p:txBody>
        </p:sp>
        <p:cxnSp>
          <p:nvCxnSpPr>
            <p:cNvPr id="7191" name="Straight Arrow Connector 115">
              <a:extLst>
                <a:ext uri="{FF2B5EF4-FFF2-40B4-BE49-F238E27FC236}">
                  <a16:creationId xmlns:a16="http://schemas.microsoft.com/office/drawing/2014/main" id="{62C90576-2019-466B-A1BE-AF392881E116}"/>
                </a:ext>
              </a:extLst>
            </p:cNvPr>
            <p:cNvCxnSpPr>
              <a:cxnSpLocks noChangeShapeType="1"/>
              <a:stCxn id="60" idx="4"/>
              <a:endCxn id="7190" idx="0"/>
            </p:cNvCxnSpPr>
            <p:nvPr/>
          </p:nvCxnSpPr>
          <p:spPr bwMode="auto">
            <a:xfrm rot="16200000" flipH="1">
              <a:off x="2880" y="3100"/>
              <a:ext cx="336" cy="33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Oval 118">
              <a:extLst>
                <a:ext uri="{FF2B5EF4-FFF2-40B4-BE49-F238E27FC236}">
                  <a16:creationId xmlns:a16="http://schemas.microsoft.com/office/drawing/2014/main" id="{6BA23116-630B-49C7-87C5-D4970DAB0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3436"/>
              <a:ext cx="480" cy="336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i="1" baseline="-25000" dirty="0" err="1"/>
                <a:t>Bbee</a:t>
              </a:r>
              <a:endParaRPr lang="en-US" altLang="en-US" sz="1800" i="1" baseline="-25000" dirty="0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1008FE91-B0BB-4B9C-A738-55F71C03295E}"/>
                </a:ext>
              </a:extLst>
            </p:cNvPr>
            <p:cNvSpPr/>
            <p:nvPr/>
          </p:nvSpPr>
          <p:spPr bwMode="auto">
            <a:xfrm>
              <a:off x="2256" y="1900"/>
              <a:ext cx="672" cy="335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Alleles actions</a:t>
              </a:r>
            </a:p>
          </p:txBody>
        </p:sp>
        <p:cxnSp>
          <p:nvCxnSpPr>
            <p:cNvPr id="7194" name="Straight Arrow Connector 128">
              <a:extLst>
                <a:ext uri="{FF2B5EF4-FFF2-40B4-BE49-F238E27FC236}">
                  <a16:creationId xmlns:a16="http://schemas.microsoft.com/office/drawing/2014/main" id="{1F38BC1A-8900-4386-B558-A7B25C7C8586}"/>
                </a:ext>
              </a:extLst>
            </p:cNvPr>
            <p:cNvCxnSpPr>
              <a:cxnSpLocks noChangeShapeType="1"/>
              <a:stCxn id="7171" idx="3"/>
              <a:endCxn id="127" idx="2"/>
            </p:cNvCxnSpPr>
            <p:nvPr/>
          </p:nvCxnSpPr>
          <p:spPr bwMode="auto">
            <a:xfrm flipV="1">
              <a:off x="2112" y="2068"/>
              <a:ext cx="144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EED277B9-CB38-470B-B6E7-E1BF22EAA0B3}"/>
                </a:ext>
              </a:extLst>
            </p:cNvPr>
            <p:cNvSpPr/>
            <p:nvPr/>
          </p:nvSpPr>
          <p:spPr bwMode="auto">
            <a:xfrm>
              <a:off x="3024" y="1632"/>
              <a:ext cx="528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i="1" dirty="0">
                  <a:latin typeface="Arial" charset="0"/>
                </a:rPr>
                <a:t>bb</a:t>
              </a:r>
              <a:r>
                <a:rPr lang="en-US" sz="1050" dirty="0">
                  <a:latin typeface="Arial" charset="0"/>
                </a:rPr>
                <a:t> masks</a:t>
              </a:r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9531EFC2-96E9-41E5-95A6-22B4A4211B96}"/>
                </a:ext>
              </a:extLst>
            </p:cNvPr>
            <p:cNvSpPr/>
            <p:nvPr/>
          </p:nvSpPr>
          <p:spPr bwMode="auto">
            <a:xfrm>
              <a:off x="3024" y="2208"/>
              <a:ext cx="528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u="sng" dirty="0">
                  <a:latin typeface="Arial" charset="0"/>
                </a:rPr>
                <a:t>G</a:t>
              </a:r>
            </a:p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masks</a:t>
              </a:r>
            </a:p>
          </p:txBody>
        </p:sp>
        <p:cxnSp>
          <p:nvCxnSpPr>
            <p:cNvPr id="7197" name="Straight Arrow Connector 145">
              <a:extLst>
                <a:ext uri="{FF2B5EF4-FFF2-40B4-BE49-F238E27FC236}">
                  <a16:creationId xmlns:a16="http://schemas.microsoft.com/office/drawing/2014/main" id="{77EDCCD9-7D32-41FE-9E68-AE437D31E50F}"/>
                </a:ext>
              </a:extLst>
            </p:cNvPr>
            <p:cNvCxnSpPr>
              <a:cxnSpLocks noChangeShapeType="1"/>
              <a:stCxn id="139" idx="6"/>
              <a:endCxn id="152" idx="2"/>
            </p:cNvCxnSpPr>
            <p:nvPr/>
          </p:nvCxnSpPr>
          <p:spPr bwMode="auto">
            <a:xfrm flipV="1">
              <a:off x="3552" y="1704"/>
              <a:ext cx="144" cy="9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Arrow Connector 147">
              <a:extLst>
                <a:ext uri="{FF2B5EF4-FFF2-40B4-BE49-F238E27FC236}">
                  <a16:creationId xmlns:a16="http://schemas.microsoft.com/office/drawing/2014/main" id="{FACAEE7F-F47F-4AA5-BF07-BF360A37CEC4}"/>
                </a:ext>
              </a:extLst>
            </p:cNvPr>
            <p:cNvCxnSpPr>
              <a:cxnSpLocks noChangeShapeType="1"/>
              <a:stCxn id="141" idx="6"/>
              <a:endCxn id="154" idx="2"/>
            </p:cNvCxnSpPr>
            <p:nvPr/>
          </p:nvCxnSpPr>
          <p:spPr bwMode="auto">
            <a:xfrm>
              <a:off x="3552" y="2376"/>
              <a:ext cx="144" cy="14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DE8223ED-82ED-4018-B628-562BAEE2B08A}"/>
                </a:ext>
              </a:extLst>
            </p:cNvPr>
            <p:cNvSpPr/>
            <p:nvPr/>
          </p:nvSpPr>
          <p:spPr bwMode="auto">
            <a:xfrm>
              <a:off x="3696" y="1536"/>
              <a:ext cx="528" cy="336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u="sng" dirty="0">
                  <a:latin typeface="Arial" charset="0"/>
                </a:rPr>
                <a:t>H</a:t>
              </a: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455F887C-0F95-4841-9EC3-5DDB389AADC8}"/>
                </a:ext>
              </a:extLst>
            </p:cNvPr>
            <p:cNvSpPr/>
            <p:nvPr/>
          </p:nvSpPr>
          <p:spPr bwMode="auto">
            <a:xfrm>
              <a:off x="3696" y="2352"/>
              <a:ext cx="528" cy="335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u="sng" dirty="0">
                  <a:latin typeface="Arial" charset="0"/>
                </a:rPr>
                <a:t>I</a:t>
              </a:r>
            </a:p>
          </p:txBody>
        </p:sp>
      </p:grpSp>
      <p:sp>
        <p:nvSpPr>
          <p:cNvPr id="7204" name="Title 62">
            <a:extLst>
              <a:ext uri="{FF2B5EF4-FFF2-40B4-BE49-F238E27FC236}">
                <a16:creationId xmlns:a16="http://schemas.microsoft.com/office/drawing/2014/main" id="{C32E664A-903B-4773-8643-8BDA4038203E}"/>
              </a:ext>
            </a:extLst>
          </p:cNvPr>
          <p:cNvSpPr>
            <a:spLocks/>
          </p:cNvSpPr>
          <p:nvPr/>
        </p:nvSpPr>
        <p:spPr bwMode="auto">
          <a:xfrm>
            <a:off x="152400" y="0"/>
            <a:ext cx="7848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dirty="0"/>
              <a:t>Complex Patterns of Inheritance (Epistasis) Key</a:t>
            </a:r>
          </a:p>
        </p:txBody>
      </p:sp>
      <p:sp>
        <p:nvSpPr>
          <p:cNvPr id="7205" name="TextBox 53">
            <a:extLst>
              <a:ext uri="{FF2B5EF4-FFF2-40B4-BE49-F238E27FC236}">
                <a16:creationId xmlns:a16="http://schemas.microsoft.com/office/drawing/2014/main" id="{A91493A9-7154-45B7-93E0-DFC8D66EA2EB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715000" y="4800600"/>
            <a:ext cx="325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dirty="0"/>
              <a:t>Background on alleles</a:t>
            </a:r>
          </a:p>
          <a:p>
            <a:r>
              <a:rPr lang="en-US" altLang="en-US" sz="1200" i="1" dirty="0"/>
              <a:t>B-</a:t>
            </a:r>
            <a:r>
              <a:rPr lang="en-US" altLang="en-US" sz="1200" dirty="0"/>
              <a:t> = Black coat</a:t>
            </a:r>
          </a:p>
          <a:p>
            <a:r>
              <a:rPr lang="en-US" altLang="en-US" sz="1200" i="1" dirty="0"/>
              <a:t>Bb </a:t>
            </a:r>
            <a:r>
              <a:rPr lang="en-US" altLang="en-US" sz="1200" dirty="0"/>
              <a:t>= chocolate coat</a:t>
            </a:r>
          </a:p>
          <a:p>
            <a:r>
              <a:rPr lang="en-US" altLang="en-US" sz="1200" i="1" dirty="0" err="1"/>
              <a:t>ee</a:t>
            </a:r>
            <a:r>
              <a:rPr lang="en-US" altLang="en-US" sz="1200" dirty="0"/>
              <a:t> = yellow coat</a:t>
            </a:r>
          </a:p>
          <a:p>
            <a:pPr>
              <a:buFontTx/>
              <a:buAutoNum type="alphaUcPeriod"/>
            </a:pPr>
            <a:endParaRPr lang="en-US" altLang="en-US" sz="1200" dirty="0"/>
          </a:p>
          <a:p>
            <a:pPr>
              <a:buFontTx/>
              <a:buAutoNum type="alphaUcPeriod"/>
            </a:pPr>
            <a:endParaRPr lang="en-US" altLang="en-US" sz="1200" dirty="0"/>
          </a:p>
          <a:p>
            <a:pPr>
              <a:buFontTx/>
              <a:buAutoNum type="alphaUcPeriod"/>
            </a:pPr>
            <a:endParaRPr lang="en-US" altLang="en-US" sz="1200" dirty="0"/>
          </a:p>
          <a:p>
            <a:pPr>
              <a:buFontTx/>
              <a:buAutoNum type="alphaUcPeriod"/>
            </a:pPr>
            <a:endParaRPr lang="en-US" altLang="en-US" sz="1200" dirty="0"/>
          </a:p>
        </p:txBody>
      </p:sp>
      <p:sp>
        <p:nvSpPr>
          <p:cNvPr id="7206" name="TextBox 157">
            <a:extLst>
              <a:ext uri="{FF2B5EF4-FFF2-40B4-BE49-F238E27FC236}">
                <a16:creationId xmlns:a16="http://schemas.microsoft.com/office/drawing/2014/main" id="{410CA98F-9A59-45DA-A270-5C0EB6CA317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28600" y="3581400"/>
            <a:ext cx="32512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dirty="0"/>
              <a:t>All may not be used</a:t>
            </a:r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/>
              <a:t>BBEE</a:t>
            </a:r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 err="1"/>
              <a:t>bbEE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dirty="0"/>
              <a:t>Epistasis</a:t>
            </a:r>
          </a:p>
          <a:p>
            <a:pPr>
              <a:buFontTx/>
              <a:buAutoNum type="alphaUcPeriod"/>
            </a:pPr>
            <a:r>
              <a:rPr lang="en-US" altLang="en-US" sz="1400" i="1" dirty="0" err="1"/>
              <a:t>ee</a:t>
            </a:r>
            <a:endParaRPr lang="en-US" altLang="en-US" sz="1400" i="1" dirty="0"/>
          </a:p>
          <a:p>
            <a:pPr>
              <a:buFontTx/>
              <a:buAutoNum type="alphaUcPeriod"/>
            </a:pPr>
            <a:r>
              <a:rPr lang="en-US" altLang="en-US" sz="1400" i="1" dirty="0"/>
              <a:t>E</a:t>
            </a:r>
          </a:p>
          <a:p>
            <a:pPr>
              <a:buFontTx/>
              <a:buAutoNum type="alphaUcPeriod"/>
            </a:pPr>
            <a:r>
              <a:rPr lang="en-US" altLang="en-US" sz="1400" i="1" dirty="0"/>
              <a:t>B</a:t>
            </a:r>
          </a:p>
          <a:p>
            <a:pPr>
              <a:buFontTx/>
              <a:buAutoNum type="alphaUcPeriod"/>
            </a:pPr>
            <a:r>
              <a:rPr lang="en-US" altLang="en-US" sz="1400" dirty="0"/>
              <a:t>Epistasis</a:t>
            </a:r>
          </a:p>
          <a:p>
            <a:pPr>
              <a:buFontTx/>
              <a:buAutoNum type="alphaUcPeriod"/>
            </a:pPr>
            <a:r>
              <a:rPr lang="en-US" altLang="en-US" sz="1400" dirty="0"/>
              <a:t>Quantitative traits</a:t>
            </a:r>
          </a:p>
          <a:p>
            <a:pPr>
              <a:buFontTx/>
              <a:buAutoNum type="alphaUcPeriod"/>
            </a:pPr>
            <a:r>
              <a:rPr lang="en-US" altLang="en-US" sz="1400" dirty="0"/>
              <a:t>X-linked</a:t>
            </a:r>
          </a:p>
          <a:p>
            <a:pPr>
              <a:buFontTx/>
              <a:buAutoNum type="alphaUcPeriod"/>
            </a:pPr>
            <a:r>
              <a:rPr lang="en-US" altLang="en-US" sz="1400" dirty="0"/>
              <a:t>pleiotropic</a:t>
            </a:r>
          </a:p>
          <a:p>
            <a:pPr>
              <a:buFontTx/>
              <a:buAutoNum type="alphaUcPeriod"/>
            </a:pPr>
            <a:endParaRPr lang="en-US" altLang="en-US" sz="1400" dirty="0"/>
          </a:p>
          <a:p>
            <a:pPr>
              <a:buFontTx/>
              <a:buAutoNum type="alphaUcPeriod"/>
            </a:pPr>
            <a:endParaRPr lang="en-US" altLang="en-US" sz="1400" dirty="0"/>
          </a:p>
          <a:p>
            <a:pPr>
              <a:buFontTx/>
              <a:buAutoNum type="alphaUcPeriod"/>
            </a:pPr>
            <a:endParaRPr lang="en-US" altLang="en-US" sz="1400" dirty="0"/>
          </a:p>
          <a:p>
            <a:pPr>
              <a:buFontTx/>
              <a:buAutoNum type="alphaUcPeriod"/>
            </a:pPr>
            <a:endParaRPr lang="en-US" altLang="en-US" sz="1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4"/>
  <p:tag name="MMPROD_UIDATA" val="&lt;database version=&quot;7.0&quot;&gt;&lt;object type=&quot;1&quot; unique_id=&quot;10001&quot;&gt;&lt;object type=&quot;2&quot; unique_id=&quot;10243&quot;&gt;&lt;object type=&quot;3&quot; unique_id=&quot;10244&quot;&gt;&lt;property id=&quot;20148&quot; value=&quot;5&quot;/&gt;&lt;property id=&quot;20300&quot; value=&quot;Slide 1&quot;/&gt;&lt;property id=&quot;20307&quot; value=&quot;317&quot;/&gt;&lt;/object&gt;&lt;object type=&quot;3&quot; unique_id=&quot;1024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4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47&quot;&gt;&lt;property id=&quot;20148&quot; value=&quot;5&quot;/&gt;&lt;property id=&quot;20300&quot; value=&quot;Slide 4 - &amp;quot;Complex patterns of inheritance (Epistasis)&amp;quot;&quot;/&gt;&lt;property id=&quot;20307&quot; value=&quot;335&quot;/&gt;&lt;/object&gt;&lt;object type=&quot;3&quot; unique_id=&quot;10248&quot;&gt;&lt;property id=&quot;20148&quot; value=&quot;5&quot;/&gt;&lt;property id=&quot;20300&quot; value=&quot;Slide 5&quot;/&gt;&lt;property id=&quot;20307&quot; value=&quot;336&quot;/&gt;&lt;/object&gt;&lt;/object&gt;&lt;object type=&quot;8&quot; unique_id=&quot;1025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1086</TotalTime>
  <Words>259</Words>
  <Application>Microsoft Office PowerPoint</Application>
  <PresentationFormat>On-screen Show (4:3)</PresentationFormat>
  <Paragraphs>86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Complex Patterns of Inheritance (Epistasis)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178</cp:revision>
  <dcterms:created xsi:type="dcterms:W3CDTF">2005-04-19T02:46:41Z</dcterms:created>
  <dcterms:modified xsi:type="dcterms:W3CDTF">2019-04-26T16:16:20Z</dcterms:modified>
</cp:coreProperties>
</file>