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9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089DCE9-1A71-49AE-BD86-105EABC1A21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5798E29-234B-4445-989C-5C9FFC60D82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EE9E5D1E-CB94-4B62-9A92-F491725C239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446D81A-DFF0-41B5-A30E-25A32D103EB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70234B2-515B-4672-9291-2AD5E4BB82E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ED33AA7-3A91-43C2-A4E5-CCD62F69AE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95EFAE7-7547-4935-AC58-0981AD036C6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7CB9C4FC-E080-481F-9163-718890C874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02100C-30BF-4C5B-8555-A181A61DA882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7DE333D-A07C-4878-A7C2-10FC7BB12B6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ED125606-37CD-44C9-898E-5A6ACD8070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1F4A036-6D2E-477E-80B3-7E7CBF7956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8F67B8D-1B65-45EB-AAE1-C5B177F18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DBD8F64-B883-42D4-9702-318E79E50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3D4B28-AA64-4780-A78A-108A631EF065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854A46CA-7ACB-4E80-9C40-BD6D78DFB9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20D347F8-B18F-4628-A6B0-32418228C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2EA4E39-F76C-4529-BE75-8398AB2285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F97FB1-6CC4-4C6E-AB63-99E31013B956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798BC02-37E3-4F4E-904C-DA51A5D064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1AB9C07-E430-48F9-B71B-0FD6F2A6A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3BC2715-029D-4DA2-83AA-6ACDA5536E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FE9122-E1D2-4381-8034-A1E1D6136F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9809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FD3F95-25A8-4E9B-8A8F-F844C51058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96F6238-E73A-4F47-A358-5217A7D744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7516C44-5FDC-4E28-810C-A8BF3972EC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C45D43-9C8B-47D0-BB40-F6E0168E9C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799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C8BC6-6897-476D-A843-A9A8095B0A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A1932B-BD9F-44F5-8EC0-AFB519B35A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0878533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50753-EC08-40FD-A1E6-F2CF67004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F6288-E758-4B1C-B909-439B32572A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965378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A524-388F-4965-94AD-72BB19DA0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FD83F-E0CB-4ADA-B7DE-B67A1DF9E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21586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D4654-C258-444C-AC00-99DD0D2F0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10EDC-D48A-4B99-BA31-38DB372C3F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38F2C7-700F-463C-B847-1D304BF67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899453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92AC6-5A41-4232-A916-54FA534D1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C54B6-444A-4869-A469-01CE9B49A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869482-4AF5-46F2-9098-FBCD0BDFE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91463C-0F5A-466A-9C7A-9F91CDC423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29548F-1361-4752-BBEE-7E23E181FD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52877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245CF-44D1-494D-8F34-579574708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342262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3077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B02C1-6C8E-41EE-BC46-7A1EB4630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0393A-3243-4072-8307-C3E211AAA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5E09EC-B1DA-4C9B-8135-ED90047F2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050256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56313-3DC4-4EB9-98D5-D42F40542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15B12D-66FD-4629-B00A-2EFA06D03F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39728A-D698-4A33-9DB2-F2A530DED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36534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16C8ACF-D93E-4F41-B9AB-1C0709C2C8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A8BE9ED-E2FD-4698-B9B8-A89866C477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A452DAE-07AC-4505-8111-D438999621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64399-9690-43D6-9833-DBB683159B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5816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DFB4D-0E76-4FC4-80CE-4917347AE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E6F1E3-A207-4AB5-A87E-7A5D1933B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982642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F179F9-DBDE-4938-8FA2-26222279D3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DDA907-BE0F-424E-9652-0BD462C94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57145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BB315C2-C35E-421C-A3F7-06C0ECF81D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DE0670E-7D8F-4297-B8C6-55883BD73B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D48329A-C332-4BB7-BE67-DC3D66CB44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8D3C80-0797-470A-A010-B47BD01DB9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65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DA02C4-CDAE-4FC7-92AA-AD42E744E5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F79788-38EB-476F-AD47-FE94199D68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F9F300-14F2-4DDF-B542-C74DC88FA8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BBD0A1-E282-48C8-B6CD-887DE212DE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125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5734331-5E41-405B-AB32-45214E57B7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4904FFC-34D1-4B50-9079-47872ED4EF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E44A68C-0E7E-4317-9974-7150F132EA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8A1262-7103-4CEE-81AB-C0B8772BBA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712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5F10997-5B98-4ECA-A0C6-37087D6F44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E863187-B142-4CD4-AB59-42157FA167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4513F8B-D589-4295-AE9B-D73B962B39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93FAF7-E4C6-4A46-B408-DB6FB8D718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7358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5D9C4E-73A3-47B8-A3E1-A76F835256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F5D520C-0E02-4BA6-A56C-D1BC353C1F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797881A-D580-455E-82D4-E26F57E43F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5E1954-ACA5-4F49-9E36-AC4DE6C3FE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978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092F28-7FA9-4A03-98F3-D14B9D66A7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9A8C35B-6C88-4BF0-8229-FA427F4AF7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469A091-D71B-4B74-921C-A564C02634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E8956-E6DC-465E-A1EA-9525552591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2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A64209-7722-4B86-9ECE-F77EC36F7E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33348D4-B438-4CA1-8BE4-EA7A42B24E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CE3E67D-5717-4F35-9BF5-0C1B991665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063B22-6E60-41CC-ACB1-7133920696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16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862EE97-F731-444D-89E4-39125824A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84764E74-F07C-4B50-ADA4-CB9EE5270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765B16E-B2FA-402F-94B7-942DD2C0E3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1114E9E-B4C3-4563-8D0F-84310F673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C4E78C4-9EA4-458D-B410-2A9F9B8F1CD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5C448D7-AC12-4602-8DA0-A8C3F664BA3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B01A96A-BD54-4E0E-98AC-9BB6BEBE9B4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AC3D744-3D71-4CCA-A11C-F3623C5427D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F468172B-890F-4D12-A81A-41E5B46F3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76F284BE-1D4C-4C41-981F-9AC730A13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C1A141D-059D-4DF7-88B1-011380086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D7F2B2-E82B-4687-93AC-03828EB2228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B131BD-63D2-4A72-A891-3BC38A382CBB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27BEF81F-779E-4D17-AB67-35046D2F413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C015B11-F90E-4149-A07C-0B77AF86758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B39A79D-9810-4F0C-9363-AF2135722CD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28042E7-B68A-4F1C-8E98-EA7EFC4A4E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89C6C6A-A619-475C-AD4F-20C7E0798F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D9A68755-F9AC-4EE1-8A7B-C401EFDBE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000" i="1" dirty="0"/>
              <a:t>Copyright © 2020 McGraw-Hill Education. All rights reserved. No reproduction or distribution without the prior written consent of McGraw-Hill Education.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A9F4388-DDDC-4AEF-A171-7A0F9DD1F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435997-5604-471C-825B-E9A0A39A74D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1F538C3F-9198-4CA9-8871-141D04031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Community Ecology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8B78B72-BCB8-4571-9159-E4B5E94E3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B2B593B-594D-468C-8E85-8E54AC2CA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8A6F9AF-6E21-4B65-95C6-38D6F7FAB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875AA22-6CDE-4BBB-AB80-88390BEB2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6164CF5-4328-4212-990B-0E8E01ED77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Community Ecology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CD84129D-EF52-47CD-831A-BD331E10F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505200"/>
            <a:ext cx="38608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Species richness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Pioneer species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Ecological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Shannon index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Facilitation model of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Richness-area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Relative abundance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Productivity-richness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Intermediate-disturbance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Inhibition model of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Diversity-stability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Climax community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FECBAB8C-2A01-40AA-889D-0EDBF7244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384300"/>
            <a:ext cx="2032000" cy="7794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Oval 672">
            <a:extLst>
              <a:ext uri="{FF2B5EF4-FFF2-40B4-BE49-F238E27FC236}">
                <a16:creationId xmlns:a16="http://schemas.microsoft.com/office/drawing/2014/main" id="{E83AAB15-D475-4376-AD08-5E1E91541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9600" y="2801938"/>
            <a:ext cx="2032000" cy="920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0" name="Oval 672">
            <a:extLst>
              <a:ext uri="{FF2B5EF4-FFF2-40B4-BE49-F238E27FC236}">
                <a16:creationId xmlns:a16="http://schemas.microsoft.com/office/drawing/2014/main" id="{CAFA1681-4A45-40AB-96D7-13BCEA314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2000" y="5637213"/>
            <a:ext cx="1727200" cy="9921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1" name="Straight Connector 1249">
            <a:extLst>
              <a:ext uri="{FF2B5EF4-FFF2-40B4-BE49-F238E27FC236}">
                <a16:creationId xmlns:a16="http://schemas.microsoft.com/office/drawing/2014/main" id="{26C976C3-63F1-44AD-8EF0-CBD2059454C6}"/>
              </a:ext>
            </a:extLst>
          </p:cNvPr>
          <p:cNvCxnSpPr>
            <a:cxnSpLocks noChangeShapeType="1"/>
            <a:stCxn id="6148" idx="5"/>
            <a:endCxn id="6149" idx="0"/>
          </p:cNvCxnSpPr>
          <p:nvPr/>
        </p:nvCxnSpPr>
        <p:spPr bwMode="auto">
          <a:xfrm rot="16200000" flipH="1">
            <a:off x="5672137" y="1768476"/>
            <a:ext cx="752475" cy="13144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504">
            <a:extLst>
              <a:ext uri="{FF2B5EF4-FFF2-40B4-BE49-F238E27FC236}">
                <a16:creationId xmlns:a16="http://schemas.microsoft.com/office/drawing/2014/main" id="{C053C87E-F68F-4988-B939-49EACD226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1525588"/>
            <a:ext cx="1422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Number of species</a:t>
            </a:r>
          </a:p>
          <a:p>
            <a:pPr algn="ctr"/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3" name="TextBox 504">
            <a:extLst>
              <a:ext uri="{FF2B5EF4-FFF2-40B4-BE49-F238E27FC236}">
                <a16:creationId xmlns:a16="http://schemas.microsoft.com/office/drawing/2014/main" id="{A0EB1277-46F9-468A-869D-025F53F5B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800" y="2943225"/>
            <a:ext cx="1727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Intermediate level of disturbance means more species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4" name="TextBox 504">
            <a:extLst>
              <a:ext uri="{FF2B5EF4-FFF2-40B4-BE49-F238E27FC236}">
                <a16:creationId xmlns:a16="http://schemas.microsoft.com/office/drawing/2014/main" id="{CD0D917F-A653-4EAB-931B-7A0C95E07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569912"/>
            <a:ext cx="12192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 of diversity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A04EB95C-B751-4AD5-A6E1-94256EE5C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533400"/>
            <a:ext cx="1930400" cy="7096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6" name="Straight Connector 1268">
            <a:extLst>
              <a:ext uri="{FF2B5EF4-FFF2-40B4-BE49-F238E27FC236}">
                <a16:creationId xmlns:a16="http://schemas.microsoft.com/office/drawing/2014/main" id="{286A1247-A156-4F5D-AA43-9EC91EC73B86}"/>
              </a:ext>
            </a:extLst>
          </p:cNvPr>
          <p:cNvCxnSpPr>
            <a:cxnSpLocks noChangeShapeType="1"/>
            <a:stCxn id="6155" idx="2"/>
            <a:endCxn id="6148" idx="7"/>
          </p:cNvCxnSpPr>
          <p:nvPr/>
        </p:nvCxnSpPr>
        <p:spPr bwMode="auto">
          <a:xfrm rot="10800000" flipV="1">
            <a:off x="5391150" y="887413"/>
            <a:ext cx="1212850" cy="6096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Oval 672">
            <a:extLst>
              <a:ext uri="{FF2B5EF4-FFF2-40B4-BE49-F238E27FC236}">
                <a16:creationId xmlns:a16="http://schemas.microsoft.com/office/drawing/2014/main" id="{A7C7EFDB-E601-43F3-BA0F-E52EECDF6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604838"/>
            <a:ext cx="1930400" cy="7080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8" name="Oval 672">
            <a:extLst>
              <a:ext uri="{FF2B5EF4-FFF2-40B4-BE49-F238E27FC236}">
                <a16:creationId xmlns:a16="http://schemas.microsoft.com/office/drawing/2014/main" id="{8202A91F-2354-4AFD-B5EE-2FE8ED3AC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2305050"/>
            <a:ext cx="1930400" cy="8191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9" name="TextBox 504">
            <a:extLst>
              <a:ext uri="{FF2B5EF4-FFF2-40B4-BE49-F238E27FC236}">
                <a16:creationId xmlns:a16="http://schemas.microsoft.com/office/drawing/2014/main" id="{6F672018-F521-43FD-A657-696E3F63C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400" y="2408238"/>
            <a:ext cx="17272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Larger area means more species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0" name="TextBox 504">
            <a:extLst>
              <a:ext uri="{FF2B5EF4-FFF2-40B4-BE49-F238E27FC236}">
                <a16:creationId xmlns:a16="http://schemas.microsoft.com/office/drawing/2014/main" id="{12D3DA92-C059-457E-B2B9-2055FD40A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400" y="74612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productivity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61" name="Straight Connector 1278">
            <a:extLst>
              <a:ext uri="{FF2B5EF4-FFF2-40B4-BE49-F238E27FC236}">
                <a16:creationId xmlns:a16="http://schemas.microsoft.com/office/drawing/2014/main" id="{03EA571D-AD1F-4F23-9817-E0274A07FA11}"/>
              </a:ext>
            </a:extLst>
          </p:cNvPr>
          <p:cNvCxnSpPr>
            <a:cxnSpLocks noChangeShapeType="1"/>
            <a:stCxn id="6158" idx="7"/>
            <a:endCxn id="6148" idx="3"/>
          </p:cNvCxnSpPr>
          <p:nvPr/>
        </p:nvCxnSpPr>
        <p:spPr bwMode="auto">
          <a:xfrm flipV="1">
            <a:off x="2968625" y="2058988"/>
            <a:ext cx="985838" cy="3571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2" name="Straight Connector 1289">
            <a:extLst>
              <a:ext uri="{FF2B5EF4-FFF2-40B4-BE49-F238E27FC236}">
                <a16:creationId xmlns:a16="http://schemas.microsoft.com/office/drawing/2014/main" id="{62ED7B60-C1F7-4729-B886-ED3D66E2D41B}"/>
              </a:ext>
            </a:extLst>
          </p:cNvPr>
          <p:cNvCxnSpPr>
            <a:cxnSpLocks noChangeShapeType="1"/>
            <a:stCxn id="6148" idx="1"/>
            <a:endCxn id="6157" idx="5"/>
          </p:cNvCxnSpPr>
          <p:nvPr/>
        </p:nvCxnSpPr>
        <p:spPr bwMode="auto">
          <a:xfrm rot="16200000" flipV="1">
            <a:off x="3317875" y="858838"/>
            <a:ext cx="287338" cy="9890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3" name="Oval 672">
            <a:extLst>
              <a:ext uri="{FF2B5EF4-FFF2-40B4-BE49-F238E27FC236}">
                <a16:creationId xmlns:a16="http://schemas.microsoft.com/office/drawing/2014/main" id="{0E0910B1-4BE2-45CF-AA60-CEC01FC7D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400" y="4714875"/>
            <a:ext cx="1625600" cy="7096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4" name="TextBox 504">
            <a:extLst>
              <a:ext uri="{FF2B5EF4-FFF2-40B4-BE49-F238E27FC236}">
                <a16:creationId xmlns:a16="http://schemas.microsoft.com/office/drawing/2014/main" id="{798152A1-F692-46B4-8362-C45BF0B72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0" y="5716587"/>
            <a:ext cx="1727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species prevents establishment of other species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5" name="TextBox 504">
            <a:extLst>
              <a:ext uri="{FF2B5EF4-FFF2-40B4-BE49-F238E27FC236}">
                <a16:creationId xmlns:a16="http://schemas.microsoft.com/office/drawing/2014/main" id="{D8E1D589-048A-42CB-88BD-9F7A5DF45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0" y="4857750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12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colonizers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6" name="Oval 672">
            <a:extLst>
              <a:ext uri="{FF2B5EF4-FFF2-40B4-BE49-F238E27FC236}">
                <a16:creationId xmlns:a16="http://schemas.microsoft.com/office/drawing/2014/main" id="{71EEC599-5C02-4F5E-B03C-A19F537B8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708650"/>
            <a:ext cx="1625600" cy="920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7" name="TextBox 504">
            <a:extLst>
              <a:ext uri="{FF2B5EF4-FFF2-40B4-BE49-F238E27FC236}">
                <a16:creationId xmlns:a16="http://schemas.microsoft.com/office/drawing/2014/main" id="{63E53A90-8E89-4DA5-9819-E562E4AB4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849938"/>
            <a:ext cx="1625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One species prepares habitat for another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68" name="Oval 672">
            <a:extLst>
              <a:ext uri="{FF2B5EF4-FFF2-40B4-BE49-F238E27FC236}">
                <a16:creationId xmlns:a16="http://schemas.microsoft.com/office/drawing/2014/main" id="{18296F90-E8C8-42C7-AAEF-8920C87F9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4714875"/>
            <a:ext cx="1625600" cy="8509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9" name="TextBox 504">
            <a:extLst>
              <a:ext uri="{FF2B5EF4-FFF2-40B4-BE49-F238E27FC236}">
                <a16:creationId xmlns:a16="http://schemas.microsoft.com/office/drawing/2014/main" id="{F2FBE3F3-7A83-49D7-9878-9B90FFE34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4857750"/>
            <a:ext cx="1320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Long-term stable community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70" name="Oval 672">
            <a:extLst>
              <a:ext uri="{FF2B5EF4-FFF2-40B4-BE49-F238E27FC236}">
                <a16:creationId xmlns:a16="http://schemas.microsoft.com/office/drawing/2014/main" id="{C7C13359-2452-483A-AEDF-07673C4797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1384300"/>
            <a:ext cx="1422400" cy="920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1" name="Oval 672">
            <a:extLst>
              <a:ext uri="{FF2B5EF4-FFF2-40B4-BE49-F238E27FC236}">
                <a16:creationId xmlns:a16="http://schemas.microsoft.com/office/drawing/2014/main" id="{C9FF46B2-136A-4860-AD1A-BE243309A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517650"/>
            <a:ext cx="1422400" cy="9207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2" name="Straight Connector 1268">
            <a:extLst>
              <a:ext uri="{FF2B5EF4-FFF2-40B4-BE49-F238E27FC236}">
                <a16:creationId xmlns:a16="http://schemas.microsoft.com/office/drawing/2014/main" id="{A7414C93-5ADC-408A-96A4-AFC01FEFAC7A}"/>
              </a:ext>
            </a:extLst>
          </p:cNvPr>
          <p:cNvCxnSpPr>
            <a:cxnSpLocks noChangeShapeType="1"/>
            <a:stCxn id="6155" idx="4"/>
            <a:endCxn id="6170" idx="7"/>
          </p:cNvCxnSpPr>
          <p:nvPr/>
        </p:nvCxnSpPr>
        <p:spPr bwMode="auto">
          <a:xfrm rot="5400000">
            <a:off x="7200900" y="1149351"/>
            <a:ext cx="274637" cy="4619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3" name="Straight Connector 1268">
            <a:extLst>
              <a:ext uri="{FF2B5EF4-FFF2-40B4-BE49-F238E27FC236}">
                <a16:creationId xmlns:a16="http://schemas.microsoft.com/office/drawing/2014/main" id="{B0C618C1-ACE3-47D8-A51D-F51B31549FC8}"/>
              </a:ext>
            </a:extLst>
          </p:cNvPr>
          <p:cNvCxnSpPr>
            <a:cxnSpLocks noChangeShapeType="1"/>
            <a:stCxn id="6155" idx="4"/>
            <a:endCxn id="6171" idx="1"/>
          </p:cNvCxnSpPr>
          <p:nvPr/>
        </p:nvCxnSpPr>
        <p:spPr bwMode="auto">
          <a:xfrm>
            <a:off x="7569200" y="1252538"/>
            <a:ext cx="258763" cy="3905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504">
            <a:extLst>
              <a:ext uri="{FF2B5EF4-FFF2-40B4-BE49-F238E27FC236}">
                <a16:creationId xmlns:a16="http://schemas.microsoft.com/office/drawing/2014/main" id="{906B2121-6CA8-4029-9BFD-F2ADE3E65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00" y="1525588"/>
            <a:ext cx="1117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of species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5" name="TextBox 504">
            <a:extLst>
              <a:ext uri="{FF2B5EF4-FFF2-40B4-BE49-F238E27FC236}">
                <a16:creationId xmlns:a16="http://schemas.microsoft.com/office/drawing/2014/main" id="{3E7E6801-FB7A-4AE8-997B-9B0689482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200" y="1525588"/>
            <a:ext cx="1117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Higher score means more stable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6" name="Oval 672">
            <a:extLst>
              <a:ext uri="{FF2B5EF4-FFF2-40B4-BE49-F238E27FC236}">
                <a16:creationId xmlns:a16="http://schemas.microsoft.com/office/drawing/2014/main" id="{18E554EA-BBED-408C-A35D-C8D2F9D8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0" y="4006850"/>
            <a:ext cx="1930400" cy="7080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7" name="Straight Connector 1278">
            <a:extLst>
              <a:ext uri="{FF2B5EF4-FFF2-40B4-BE49-F238E27FC236}">
                <a16:creationId xmlns:a16="http://schemas.microsoft.com/office/drawing/2014/main" id="{2431F435-7F22-4806-B243-3C2A872E0109}"/>
              </a:ext>
            </a:extLst>
          </p:cNvPr>
          <p:cNvCxnSpPr>
            <a:cxnSpLocks noChangeShapeType="1"/>
            <a:stCxn id="6176" idx="0"/>
            <a:endCxn id="6149" idx="4"/>
          </p:cNvCxnSpPr>
          <p:nvPr/>
        </p:nvCxnSpPr>
        <p:spPr bwMode="auto">
          <a:xfrm rot="5400000" flipH="1" flipV="1">
            <a:off x="6487319" y="3788569"/>
            <a:ext cx="284162" cy="1524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8" name="TextBox 504">
            <a:extLst>
              <a:ext uri="{FF2B5EF4-FFF2-40B4-BE49-F238E27FC236}">
                <a16:creationId xmlns:a16="http://schemas.microsoft.com/office/drawing/2014/main" id="{586E4F0B-D068-41D4-8967-50A0EE7AA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037982"/>
            <a:ext cx="17272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 in community over time</a:t>
            </a:r>
          </a:p>
          <a:p>
            <a:pPr algn="ctr"/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79" name="Straight Connector 1278">
            <a:extLst>
              <a:ext uri="{FF2B5EF4-FFF2-40B4-BE49-F238E27FC236}">
                <a16:creationId xmlns:a16="http://schemas.microsoft.com/office/drawing/2014/main" id="{F3DCC263-34EA-45E7-A59B-D2EE3F63E286}"/>
              </a:ext>
            </a:extLst>
          </p:cNvPr>
          <p:cNvCxnSpPr>
            <a:cxnSpLocks noChangeShapeType="1"/>
            <a:stCxn id="6168" idx="7"/>
            <a:endCxn id="6176" idx="2"/>
          </p:cNvCxnSpPr>
          <p:nvPr/>
        </p:nvCxnSpPr>
        <p:spPr bwMode="auto">
          <a:xfrm rot="5400000" flipH="1" flipV="1">
            <a:off x="5230019" y="4482307"/>
            <a:ext cx="479425" cy="2365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0" name="Straight Connector 1278">
            <a:extLst>
              <a:ext uri="{FF2B5EF4-FFF2-40B4-BE49-F238E27FC236}">
                <a16:creationId xmlns:a16="http://schemas.microsoft.com/office/drawing/2014/main" id="{6B51B858-3922-412F-A357-BEFF615EC159}"/>
              </a:ext>
            </a:extLst>
          </p:cNvPr>
          <p:cNvCxnSpPr>
            <a:cxnSpLocks noChangeShapeType="1"/>
            <a:stCxn id="6166" idx="0"/>
            <a:endCxn id="6176" idx="3"/>
          </p:cNvCxnSpPr>
          <p:nvPr/>
        </p:nvCxnSpPr>
        <p:spPr bwMode="auto">
          <a:xfrm rot="16200000" flipV="1">
            <a:off x="5384801" y="5099050"/>
            <a:ext cx="1096962" cy="1222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1" name="Straight Connector 1278">
            <a:extLst>
              <a:ext uri="{FF2B5EF4-FFF2-40B4-BE49-F238E27FC236}">
                <a16:creationId xmlns:a16="http://schemas.microsoft.com/office/drawing/2014/main" id="{20E1E9CA-702B-43A9-9CB9-102B5693FA4A}"/>
              </a:ext>
            </a:extLst>
          </p:cNvPr>
          <p:cNvCxnSpPr>
            <a:cxnSpLocks noChangeShapeType="1"/>
            <a:stCxn id="6150" idx="1"/>
            <a:endCxn id="6176" idx="5"/>
          </p:cNvCxnSpPr>
          <p:nvPr/>
        </p:nvCxnSpPr>
        <p:spPr bwMode="auto">
          <a:xfrm flipH="1" flipV="1">
            <a:off x="7235825" y="4621213"/>
            <a:ext cx="128588" cy="11525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2" name="Straight Connector 1278">
            <a:extLst>
              <a:ext uri="{FF2B5EF4-FFF2-40B4-BE49-F238E27FC236}">
                <a16:creationId xmlns:a16="http://schemas.microsoft.com/office/drawing/2014/main" id="{8A60280A-B305-44C4-911F-356A52AA8AD5}"/>
              </a:ext>
            </a:extLst>
          </p:cNvPr>
          <p:cNvCxnSpPr>
            <a:cxnSpLocks noChangeShapeType="1"/>
            <a:stCxn id="6163" idx="1"/>
            <a:endCxn id="6176" idx="6"/>
          </p:cNvCxnSpPr>
          <p:nvPr/>
        </p:nvCxnSpPr>
        <p:spPr bwMode="auto">
          <a:xfrm rot="16200000" flipV="1">
            <a:off x="7407275" y="4471988"/>
            <a:ext cx="458787" cy="2365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2FF2EC7-B6B6-4F10-BC75-D4C4ECB57D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Community Ecology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6D61E251-EDD8-4CC3-A34D-B3FB16C45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38608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Species richness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Pioneer species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Ecological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Shannon index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Facilitation model of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Richness-area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Relative abundance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Productivity-richness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Intermediate-disturbance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Inhibition model of succession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Diversity-stability hypothesis</a:t>
            </a:r>
          </a:p>
          <a:p>
            <a:pPr lvl="1">
              <a:buFontTx/>
              <a:buAutoNum type="alphaLcPeriod"/>
            </a:pPr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Climax community</a:t>
            </a:r>
          </a:p>
        </p:txBody>
      </p:sp>
      <p:grpSp>
        <p:nvGrpSpPr>
          <p:cNvPr id="7208" name="Group 40">
            <a:extLst>
              <a:ext uri="{FF2B5EF4-FFF2-40B4-BE49-F238E27FC236}">
                <a16:creationId xmlns:a16="http://schemas.microsoft.com/office/drawing/2014/main" id="{FE5BE847-1CB8-479A-86DD-A0BCB25F5AED}"/>
              </a:ext>
            </a:extLst>
          </p:cNvPr>
          <p:cNvGrpSpPr>
            <a:grpSpLocks/>
          </p:cNvGrpSpPr>
          <p:nvPr/>
        </p:nvGrpSpPr>
        <p:grpSpPr bwMode="auto">
          <a:xfrm>
            <a:off x="1320800" y="533400"/>
            <a:ext cx="7823200" cy="6096000"/>
            <a:chOff x="624" y="1440"/>
            <a:chExt cx="3696" cy="412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61236712-49F9-457D-B6EF-90FE2E834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016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Oval 672">
              <a:extLst>
                <a:ext uri="{FF2B5EF4-FFF2-40B4-BE49-F238E27FC236}">
                  <a16:creationId xmlns:a16="http://schemas.microsoft.com/office/drawing/2014/main" id="{54AFADB2-1FBF-4044-8677-94AC83EDA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2976"/>
              <a:ext cx="96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AC3DB8C4-3FED-4127-85D4-3F9CB6FA1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4896"/>
              <a:ext cx="816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5" name="Straight Connector 1249">
              <a:extLst>
                <a:ext uri="{FF2B5EF4-FFF2-40B4-BE49-F238E27FC236}">
                  <a16:creationId xmlns:a16="http://schemas.microsoft.com/office/drawing/2014/main" id="{28B24E02-41F4-4EEA-82E2-CAE66485441B}"/>
                </a:ext>
              </a:extLst>
            </p:cNvPr>
            <p:cNvCxnSpPr>
              <a:cxnSpLocks noChangeShapeType="1"/>
              <a:stCxn id="7172" idx="5"/>
              <a:endCxn id="7173" idx="0"/>
            </p:cNvCxnSpPr>
            <p:nvPr/>
          </p:nvCxnSpPr>
          <p:spPr bwMode="auto">
            <a:xfrm rot="16200000" flipH="1">
              <a:off x="2603" y="2411"/>
              <a:ext cx="509" cy="62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6" name="TextBox 504">
              <a:extLst>
                <a:ext uri="{FF2B5EF4-FFF2-40B4-BE49-F238E27FC236}">
                  <a16:creationId xmlns:a16="http://schemas.microsoft.com/office/drawing/2014/main" id="{538EB142-D60F-41D3-A860-9DF1C7D8F1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2112"/>
              <a:ext cx="672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>
                  <a:latin typeface="Times New Roman" panose="02020603050405020304" pitchFamily="18" charset="0"/>
                  <a:cs typeface="Times New Roman" panose="02020603050405020304" pitchFamily="18" charset="0"/>
                </a:rPr>
                <a:t>Number of species</a:t>
              </a:r>
            </a:p>
            <a:p>
              <a:pPr algn="ctr"/>
              <a:r>
                <a:rPr lang="en-US" altLang="en-US" sz="13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A7FBAA52-54F6-4A18-ACA9-E24A3EAAFC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3072"/>
              <a:ext cx="816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Intermediate level of disturbance means more species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2482D38F-3F06-4430-AD25-722B6DC8E0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488"/>
              <a:ext cx="576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Measure of diversity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75F59411-603A-42F7-84BF-5F3D82EF7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0" name="Straight Connector 1268">
              <a:extLst>
                <a:ext uri="{FF2B5EF4-FFF2-40B4-BE49-F238E27FC236}">
                  <a16:creationId xmlns:a16="http://schemas.microsoft.com/office/drawing/2014/main" id="{A7452F51-2D68-4DBD-8621-814081E85299}"/>
                </a:ext>
              </a:extLst>
            </p:cNvPr>
            <p:cNvCxnSpPr>
              <a:cxnSpLocks noChangeShapeType="1"/>
              <a:stCxn id="7179" idx="2"/>
              <a:endCxn id="7172" idx="7"/>
            </p:cNvCxnSpPr>
            <p:nvPr/>
          </p:nvCxnSpPr>
          <p:spPr bwMode="auto">
            <a:xfrm rot="10800000" flipV="1">
              <a:off x="2547" y="1680"/>
              <a:ext cx="573" cy="41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Oval 672">
              <a:extLst>
                <a:ext uri="{FF2B5EF4-FFF2-40B4-BE49-F238E27FC236}">
                  <a16:creationId xmlns:a16="http://schemas.microsoft.com/office/drawing/2014/main" id="{B77C76E8-A1E2-4F20-9208-9AA09DD65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1488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2" name="Oval 672">
              <a:extLst>
                <a:ext uri="{FF2B5EF4-FFF2-40B4-BE49-F238E27FC236}">
                  <a16:creationId xmlns:a16="http://schemas.microsoft.com/office/drawing/2014/main" id="{BB69BE5B-E5C8-4822-B489-73BFD84F2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6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A5252AC7-EE77-402D-9F37-A454D83893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" y="2686"/>
              <a:ext cx="816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Larger area means more species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38F51AC6-095C-4874-9F0A-500571B86D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584"/>
              <a:ext cx="81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Increasing productivity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185" name="Straight Connector 1278">
              <a:extLst>
                <a:ext uri="{FF2B5EF4-FFF2-40B4-BE49-F238E27FC236}">
                  <a16:creationId xmlns:a16="http://schemas.microsoft.com/office/drawing/2014/main" id="{5E1A1B4A-54D5-4728-B62E-FC6F732F98AE}"/>
                </a:ext>
              </a:extLst>
            </p:cNvPr>
            <p:cNvCxnSpPr>
              <a:cxnSpLocks noChangeShapeType="1"/>
              <a:stCxn id="7182" idx="7"/>
              <a:endCxn id="7172" idx="3"/>
            </p:cNvCxnSpPr>
            <p:nvPr/>
          </p:nvCxnSpPr>
          <p:spPr bwMode="auto">
            <a:xfrm rot="5400000" flipH="1" flipV="1">
              <a:off x="1514" y="2355"/>
              <a:ext cx="243" cy="46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Straight Connector 1289">
              <a:extLst>
                <a:ext uri="{FF2B5EF4-FFF2-40B4-BE49-F238E27FC236}">
                  <a16:creationId xmlns:a16="http://schemas.microsoft.com/office/drawing/2014/main" id="{FF49E29A-88F1-4BB0-9E84-CCADB0F7EAAB}"/>
                </a:ext>
              </a:extLst>
            </p:cNvPr>
            <p:cNvCxnSpPr>
              <a:cxnSpLocks noChangeShapeType="1"/>
              <a:stCxn id="7172" idx="1"/>
              <a:endCxn id="7181" idx="5"/>
            </p:cNvCxnSpPr>
            <p:nvPr/>
          </p:nvCxnSpPr>
          <p:spPr bwMode="auto">
            <a:xfrm rot="16200000" flipV="1">
              <a:off x="1538" y="1762"/>
              <a:ext cx="195" cy="46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Oval 672">
              <a:extLst>
                <a:ext uri="{FF2B5EF4-FFF2-40B4-BE49-F238E27FC236}">
                  <a16:creationId xmlns:a16="http://schemas.microsoft.com/office/drawing/2014/main" id="{2CAA9933-6421-4B48-A45D-83522DB9F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A16B4848-D134-49A8-BF57-5DD196B67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4992"/>
              <a:ext cx="816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One species prevents establishment of other species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75031F2E-8BD1-451F-A40A-3A5C51E9E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4368"/>
              <a:ext cx="81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1200" baseline="300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colonizers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F9109A7D-22F6-4968-918B-F08DD944C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4944"/>
              <a:ext cx="768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84833E9B-E659-4131-A3B7-93EDA443EF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5040"/>
              <a:ext cx="76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One species prepares habitat for another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92" name="Oval 672">
              <a:extLst>
                <a:ext uri="{FF2B5EF4-FFF2-40B4-BE49-F238E27FC236}">
                  <a16:creationId xmlns:a16="http://schemas.microsoft.com/office/drawing/2014/main" id="{E84A4291-DBB1-4719-B177-A7BE3D001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4272"/>
              <a:ext cx="768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3" name="TextBox 504">
              <a:extLst>
                <a:ext uri="{FF2B5EF4-FFF2-40B4-BE49-F238E27FC236}">
                  <a16:creationId xmlns:a16="http://schemas.microsoft.com/office/drawing/2014/main" id="{957BDE64-A6A2-42CD-B2BF-106497992A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368"/>
              <a:ext cx="624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Long-term stable community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000729D3-5E3E-492A-99E7-FC52BA1BC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016"/>
              <a:ext cx="67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969629F7-52D9-480D-B878-BBA3F159A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16"/>
              <a:ext cx="67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6" name="Straight Connector 1268">
              <a:extLst>
                <a:ext uri="{FF2B5EF4-FFF2-40B4-BE49-F238E27FC236}">
                  <a16:creationId xmlns:a16="http://schemas.microsoft.com/office/drawing/2014/main" id="{4D0C204D-AFF4-4A12-B4C3-816CA7B1B51B}"/>
                </a:ext>
              </a:extLst>
            </p:cNvPr>
            <p:cNvCxnSpPr>
              <a:cxnSpLocks noChangeShapeType="1"/>
              <a:stCxn id="7179" idx="4"/>
              <a:endCxn id="7194" idx="7"/>
            </p:cNvCxnSpPr>
            <p:nvPr/>
          </p:nvCxnSpPr>
          <p:spPr bwMode="auto">
            <a:xfrm rot="5400000">
              <a:off x="3373" y="1905"/>
              <a:ext cx="18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7" name="Straight Connector 1268">
              <a:extLst>
                <a:ext uri="{FF2B5EF4-FFF2-40B4-BE49-F238E27FC236}">
                  <a16:creationId xmlns:a16="http://schemas.microsoft.com/office/drawing/2014/main" id="{DB680543-1E1D-4049-9909-99704D0C3303}"/>
                </a:ext>
              </a:extLst>
            </p:cNvPr>
            <p:cNvCxnSpPr>
              <a:cxnSpLocks noChangeShapeType="1"/>
              <a:stCxn id="7179" idx="4"/>
              <a:endCxn id="7195" idx="1"/>
            </p:cNvCxnSpPr>
            <p:nvPr/>
          </p:nvCxnSpPr>
          <p:spPr bwMode="auto">
            <a:xfrm rot="16200000" flipH="1">
              <a:off x="3567" y="1929"/>
              <a:ext cx="187" cy="1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8" name="TextBox 504">
              <a:extLst>
                <a:ext uri="{FF2B5EF4-FFF2-40B4-BE49-F238E27FC236}">
                  <a16:creationId xmlns:a16="http://schemas.microsoft.com/office/drawing/2014/main" id="{47186946-ADEA-4092-99BB-A27682667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2112"/>
              <a:ext cx="52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Distribution of species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99" name="TextBox 504">
              <a:extLst>
                <a:ext uri="{FF2B5EF4-FFF2-40B4-BE49-F238E27FC236}">
                  <a16:creationId xmlns:a16="http://schemas.microsoft.com/office/drawing/2014/main" id="{CD053644-87FE-4DD9-9D2C-8DB9C3ECA3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2112"/>
              <a:ext cx="528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Higher score means more stable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200" name="Oval 672">
              <a:extLst>
                <a:ext uri="{FF2B5EF4-FFF2-40B4-BE49-F238E27FC236}">
                  <a16:creationId xmlns:a16="http://schemas.microsoft.com/office/drawing/2014/main" id="{B8560991-C35B-4F24-8455-D618D20E6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379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1" name="Straight Connector 1278">
              <a:extLst>
                <a:ext uri="{FF2B5EF4-FFF2-40B4-BE49-F238E27FC236}">
                  <a16:creationId xmlns:a16="http://schemas.microsoft.com/office/drawing/2014/main" id="{AB513730-C7E0-4684-834D-D7EFB1F2374D}"/>
                </a:ext>
              </a:extLst>
            </p:cNvPr>
            <p:cNvCxnSpPr>
              <a:cxnSpLocks noChangeShapeType="1"/>
              <a:stCxn id="7200" idx="0"/>
              <a:endCxn id="7173" idx="4"/>
            </p:cNvCxnSpPr>
            <p:nvPr/>
          </p:nvCxnSpPr>
          <p:spPr bwMode="auto">
            <a:xfrm rot="5400000" flipH="1" flipV="1">
              <a:off x="3036" y="3660"/>
              <a:ext cx="192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2" name="TextBox 504">
              <a:extLst>
                <a:ext uri="{FF2B5EF4-FFF2-40B4-BE49-F238E27FC236}">
                  <a16:creationId xmlns:a16="http://schemas.microsoft.com/office/drawing/2014/main" id="{4C97AC03-B5CB-429D-9A15-86AA3554F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8" y="3840"/>
              <a:ext cx="816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Change in community over time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03" name="Straight Connector 1278">
              <a:extLst>
                <a:ext uri="{FF2B5EF4-FFF2-40B4-BE49-F238E27FC236}">
                  <a16:creationId xmlns:a16="http://schemas.microsoft.com/office/drawing/2014/main" id="{A6F3BEC2-90E3-4684-8C2D-463B86D606E0}"/>
                </a:ext>
              </a:extLst>
            </p:cNvPr>
            <p:cNvCxnSpPr>
              <a:cxnSpLocks noChangeShapeType="1"/>
              <a:stCxn id="7192" idx="7"/>
              <a:endCxn id="7200" idx="2"/>
            </p:cNvCxnSpPr>
            <p:nvPr/>
          </p:nvCxnSpPr>
          <p:spPr bwMode="auto">
            <a:xfrm rot="5400000" flipH="1" flipV="1">
              <a:off x="2422" y="4138"/>
              <a:ext cx="324" cy="1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4" name="Straight Connector 1278">
              <a:extLst>
                <a:ext uri="{FF2B5EF4-FFF2-40B4-BE49-F238E27FC236}">
                  <a16:creationId xmlns:a16="http://schemas.microsoft.com/office/drawing/2014/main" id="{EA71BE8C-0033-4433-A79B-09819DB2E8B6}"/>
                </a:ext>
              </a:extLst>
            </p:cNvPr>
            <p:cNvCxnSpPr>
              <a:cxnSpLocks noChangeShapeType="1"/>
              <a:stCxn id="7190" idx="0"/>
              <a:endCxn id="7200" idx="3"/>
            </p:cNvCxnSpPr>
            <p:nvPr/>
          </p:nvCxnSpPr>
          <p:spPr bwMode="auto">
            <a:xfrm rot="16200000" flipV="1">
              <a:off x="2432" y="4544"/>
              <a:ext cx="742" cy="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5" name="Straight Connector 1278">
              <a:extLst>
                <a:ext uri="{FF2B5EF4-FFF2-40B4-BE49-F238E27FC236}">
                  <a16:creationId xmlns:a16="http://schemas.microsoft.com/office/drawing/2014/main" id="{044DA44B-CAFE-4875-B716-D8DBF0CF9AA7}"/>
                </a:ext>
              </a:extLst>
            </p:cNvPr>
            <p:cNvCxnSpPr>
              <a:cxnSpLocks noChangeShapeType="1"/>
              <a:stCxn id="7174" idx="1"/>
              <a:endCxn id="7200" idx="5"/>
            </p:cNvCxnSpPr>
            <p:nvPr/>
          </p:nvCxnSpPr>
          <p:spPr bwMode="auto">
            <a:xfrm rot="16200000" flipV="1">
              <a:off x="3056" y="4564"/>
              <a:ext cx="785" cy="6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6" name="Straight Connector 1278">
              <a:extLst>
                <a:ext uri="{FF2B5EF4-FFF2-40B4-BE49-F238E27FC236}">
                  <a16:creationId xmlns:a16="http://schemas.microsoft.com/office/drawing/2014/main" id="{48C58600-4348-489C-8735-8777773517FA}"/>
                </a:ext>
              </a:extLst>
            </p:cNvPr>
            <p:cNvCxnSpPr>
              <a:cxnSpLocks noChangeShapeType="1"/>
              <a:stCxn id="7187" idx="1"/>
              <a:endCxn id="7200" idx="6"/>
            </p:cNvCxnSpPr>
            <p:nvPr/>
          </p:nvCxnSpPr>
          <p:spPr bwMode="auto">
            <a:xfrm rot="16200000" flipV="1">
              <a:off x="3453" y="4131"/>
              <a:ext cx="310" cy="1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37&quot;&gt;&lt;object type=&quot;3&quot; unique_id=&quot;10038&quot;&gt;&lt;property id=&quot;20148&quot; value=&quot;5&quot;/&gt;&lt;property id=&quot;20300&quot; value=&quot;Slide 1&quot;/&gt;&lt;property id=&quot;20307&quot; value=&quot;317&quot;/&gt;&lt;/object&gt;&lt;object type=&quot;3&quot; unique_id=&quot;10039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4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41&quot;&gt;&lt;property id=&quot;20148&quot; value=&quot;5&quot;/&gt;&lt;property id=&quot;20300&quot; value=&quot;Slide 4 - &amp;quot;Community Ecology&amp;quot;&quot;/&gt;&lt;property id=&quot;20307&quot; value=&quot;334&quot;/&gt;&lt;/object&gt;&lt;object type=&quot;3&quot; unique_id=&quot;10042&quot;&gt;&lt;property id=&quot;20148&quot; value=&quot;5&quot;/&gt;&lt;property id=&quot;20300&quot; value=&quot;Slide 5 - &amp;quot;Community Ecology Key&amp;quot;&quot;/&gt;&lt;property id=&quot;20307&quot; value=&quot;335&quot;/&gt;&lt;/object&gt;&lt;/object&gt;&lt;object type=&quot;8&quot; unique_id=&quot;100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5152</TotalTime>
  <Words>240</Words>
  <Application>Microsoft Office PowerPoint</Application>
  <PresentationFormat>On-screen Show (4:3)</PresentationFormat>
  <Paragraphs>90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Community Ecology</vt:lpstr>
      <vt:lpstr>Community Ecology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370</cp:revision>
  <dcterms:created xsi:type="dcterms:W3CDTF">2005-04-19T02:46:41Z</dcterms:created>
  <dcterms:modified xsi:type="dcterms:W3CDTF">2019-04-30T16:57:35Z</dcterms:modified>
</cp:coreProperties>
</file>