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9"/>
  </p:notesMasterIdLst>
  <p:sldIdLst>
    <p:sldId id="317" r:id="rId3"/>
    <p:sldId id="334" r:id="rId4"/>
    <p:sldId id="330" r:id="rId5"/>
    <p:sldId id="337" r:id="rId6"/>
    <p:sldId id="336" r:id="rId7"/>
    <p:sldId id="338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2E6819D8-5C13-4E6C-9678-6668F6B93E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784EBDA-791E-4096-BE50-C2F411A1F65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042A8891-85F0-45F6-A288-191EA658469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2C528470-FBC0-42B1-BEF9-F3DF584428A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CC701F15-A57F-40FD-8161-048128C0D32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80D8DAD-0FEE-4613-9043-9B38044148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943FB0-805F-4598-80A0-E2F0577CDAD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D20AE7A9-235D-4EE8-86AF-C312EEDF9D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16F9C67-288C-4107-A481-BFBDAD8A70FA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7F007E7A-9124-4633-A429-4DD23F5A64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6C20C24D-6E17-441B-96EF-751EB85858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A8D2B56-DC2B-4FC1-B306-C0F64D14A3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0A2148C-DF00-4E7D-85CD-973BF269E0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ECB3EAB-87F4-4CF9-9AA6-C1EFEC29EC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99619D-7B23-43CC-86B2-17277E1FC9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9346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6EBEC3C-5E2E-431B-883E-82E8A22DBB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B1B15B8-2FC8-42F8-83D4-C9232127A9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04C53B6-F5D7-4E3E-8113-82329857B2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40656A-36C5-4DF7-BBEF-D22C2DFB39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256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1439E-9C7E-49DE-92BC-38178133E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989114-F1E8-499B-8015-7CC6292939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0554799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BE1D9-43B2-4235-821B-47BD2E998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DDB500-C086-4A04-8219-202CF2127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77898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6DA1-C8A9-46A1-9622-882905555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D65372-7DA2-484D-8EC5-27C767C6C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640003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59898-9994-446E-BFE5-DA0F8F48E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B4699-253D-4EF0-B9ED-6314884E9D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2D8C39-2452-4585-B646-CA4BDB4F32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4032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15FF6-4D51-45EE-8A14-E4D6659FF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400330-8178-4529-A075-1264F50B7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FE82CB-AF57-416E-BA3E-CD55B9F78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12F83F-0CEC-4031-AB6C-03DC32C1A4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83BC4-0B1B-40CD-98BE-C332D1A705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862381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1C6B2-DF7D-4603-9C36-B026385F2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934151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69272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6C5CB-B107-4B22-B7F4-9B3C65749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118BAA-26EF-4501-9368-665FA1448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2B037E-D502-4296-B29D-B81CEACB3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462233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E131E-C5CE-41A5-B745-EE7F369D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09A66C-EEB5-4DAE-A597-771BC82E9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2B85A2-334F-4ACE-9982-0EF407BC82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193046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0A47D34-C684-4B8C-8BE6-3C80171FF9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F6FF6F6-85E5-4526-B830-660DCC37B1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388E0E5-22F6-4F6B-AC9D-DB4073E794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B7E35-12B0-4ECF-A54F-FE9B763993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126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04667-1F5A-49B8-B306-4A42EDD33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FD8C0-2C76-44AC-A20C-E5923C652E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27364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5E8F67-7E58-4724-BE5A-FBC5B4148E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CDFB8-7ADE-4428-83F6-44D14FF761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801517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68BDD8-12D9-4CDD-B814-D8473EC291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C71536C-BE29-4E2F-AEFB-30E27EB544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B32BB92-AC7B-4BEC-A10A-2F3EFDA000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4B0C8F-1442-49C0-A4C3-A929853F6E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654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D44BDD-F89A-4B74-9B72-991B0EE456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8EE2AAB-2D79-4BEB-9002-875D417F71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E45AA5-E8F3-4C9C-8B06-F09E3C7930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AA15D0-F679-49BB-A1FE-1EDB916870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2598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30E6A07-D21C-43CB-B740-54DDF523AA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37341F7-0DDC-480C-A409-F1C1E4D055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51F2B5A-179C-48D3-B994-8E6A8AF181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D62446-F1E5-4486-9100-DF3F74A50DD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3992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1FF422B6-1AE5-4B97-92EF-094ADED993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A4F0420-6D74-41DF-9E18-87EEE4DE85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C120403-07EE-4AE0-ACFD-13E58C43F0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F929D7-D0F6-4077-982F-5C2879D7AC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110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42730B1-D1A5-46C9-BFC8-4ECB000BD1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6248E22-B03D-4C47-B1A6-0BB6F0FFAB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B16E579-B0E6-49F7-B98D-EB8DD74B54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1C4335-CFCF-4FDB-9463-86B89392F0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473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BD61237-3559-49EC-A405-C6FC7A90E1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48B2B6A-F3B2-43FB-BE49-588A8C9E36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476C7A1-D07A-429E-A5D8-88EF3A6041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11C475-BE98-4C1B-A0F8-39793830F0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600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0BDF8EA-1CE0-4995-B8A4-8A70563C7B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A93E7BF-EDBC-47B1-ABC1-D9D9B5AC20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16F5BF4-00E8-4E7C-9AE7-62EF8EC683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107C0-0851-4DFF-810B-6DFB0B990E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7883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B7CEF0D-5FE7-4B75-A836-5CB1DF356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49CEF720-D685-4DB9-916E-DB33ECB2A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867F2AF-CD81-4136-9145-8CC97799ED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181FDD7-C75F-4D5A-A2AD-B4C4B47CD9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8AE5A39-76C9-40C3-99D5-19D70B1D5A9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316691D-BEA9-43F6-A96B-3FC455016AA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D92CDB2-4F0B-400E-8B28-F4ADFFAEADD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C21CE83-3FF6-4D4C-B39A-6C4C251BD08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0F75FFD8-6872-4525-A38B-B0625A58C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05FF24EF-644E-45B2-B7A3-C35B3DC77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C74DB266-0CD8-49C8-848C-758FF869A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5E9995-8120-4670-A0CD-C0B19480C320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50FDB8-988A-4070-B069-5CD092C08238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4581" name="Picture 3" descr="MHE-red-RGB-email-logo.png">
            <a:extLst>
              <a:ext uri="{FF2B5EF4-FFF2-40B4-BE49-F238E27FC236}">
                <a16:creationId xmlns:a16="http://schemas.microsoft.com/office/drawing/2014/main" id="{34551343-E4E8-4D9C-B6D9-7F1FFF08C90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30320B53-D77D-4509-9BA6-C754A58ABB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EE4EF6A-E3BE-4046-BA01-A90F6E34867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B9E3FC4-B867-4F09-8217-14D8CAEF79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A240BA00-4974-44B5-84BA-30270AB7D0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5B7C5694-71C6-4FCF-9DB3-992374D6B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A3612FB-C29A-4508-9628-F054826CF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E42E56-5FE8-4C4A-BF53-A94B8966AF1A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B2B7FF3A-F20A-4638-9158-4918111CE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Circulatory System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8832A15-4D74-4B2C-BD37-8FD90EE21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FC70190-1EAB-480D-A4FB-D11CD76A8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D45971D-BF8D-41A9-88D2-B799D82DD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D4665ADC-98E3-436F-99FF-883F62512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B16C430-0BE7-4776-9AF9-3C860B8C4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Circulatory System Word Bank</a:t>
            </a:r>
          </a:p>
        </p:txBody>
      </p:sp>
      <p:sp>
        <p:nvSpPr>
          <p:cNvPr id="6147" name="TextBox 208">
            <a:extLst>
              <a:ext uri="{FF2B5EF4-FFF2-40B4-BE49-F238E27FC236}">
                <a16:creationId xmlns:a16="http://schemas.microsoft.com/office/drawing/2014/main" id="{E9AFD2F0-2B34-47D0-97D7-DB5A6E140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800" y="2057400"/>
            <a:ext cx="5791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dirty="0"/>
              <a:t>Heart rate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Force of contraction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Systole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L atrioventricular/mitral valve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R atrium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Poor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Rich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Lungs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 err="1"/>
              <a:t>Lub</a:t>
            </a:r>
            <a:endParaRPr lang="en-US" altLang="en-US" dirty="0"/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R atrioventricular/tricuspid valve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Aortic /semilunar valve</a:t>
            </a:r>
          </a:p>
          <a:p>
            <a:pPr eaLnBrk="1" hangingPunct="1">
              <a:buFontTx/>
              <a:buAutoNum type="alphaUcPeriod"/>
            </a:pPr>
            <a:r>
              <a:rPr lang="en-US" altLang="en-US" dirty="0"/>
              <a:t>Pulmonary veins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E85CDA7-5E4E-479A-A2F4-EE3F78196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512762"/>
          </a:xfrm>
        </p:spPr>
        <p:txBody>
          <a:bodyPr/>
          <a:lstStyle/>
          <a:p>
            <a:r>
              <a:rPr lang="en-US" altLang="en-US" sz="3600"/>
              <a:t>Circulatory System</a:t>
            </a:r>
          </a:p>
        </p:txBody>
      </p:sp>
      <p:grpSp>
        <p:nvGrpSpPr>
          <p:cNvPr id="7216" name="Group 48">
            <a:extLst>
              <a:ext uri="{FF2B5EF4-FFF2-40B4-BE49-F238E27FC236}">
                <a16:creationId xmlns:a16="http://schemas.microsoft.com/office/drawing/2014/main" id="{639200F0-171C-4B4C-9567-4DF2E141559F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533400"/>
            <a:ext cx="7924800" cy="5753100"/>
            <a:chOff x="432" y="1344"/>
            <a:chExt cx="3744" cy="3936"/>
          </a:xfrm>
        </p:grpSpPr>
        <p:sp>
          <p:nvSpPr>
            <p:cNvPr id="7171" name="TextBox 40">
              <a:extLst>
                <a:ext uri="{FF2B5EF4-FFF2-40B4-BE49-F238E27FC236}">
                  <a16:creationId xmlns:a16="http://schemas.microsoft.com/office/drawing/2014/main" id="{73D55D79-259B-4EAA-A0E3-2474DAA02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1344"/>
              <a:ext cx="1025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/>
                <a:t>Cardiac output</a:t>
              </a:r>
            </a:p>
          </p:txBody>
        </p:sp>
        <p:cxnSp>
          <p:nvCxnSpPr>
            <p:cNvPr id="7172" name="Shape 42">
              <a:extLst>
                <a:ext uri="{FF2B5EF4-FFF2-40B4-BE49-F238E27FC236}">
                  <a16:creationId xmlns:a16="http://schemas.microsoft.com/office/drawing/2014/main" id="{5670EFE3-4406-4FE2-9381-013190A0C80A}"/>
                </a:ext>
              </a:extLst>
            </p:cNvPr>
            <p:cNvCxnSpPr>
              <a:cxnSpLocks noChangeShapeType="1"/>
              <a:stCxn id="7171" idx="2"/>
              <a:endCxn id="7174" idx="3"/>
            </p:cNvCxnSpPr>
            <p:nvPr/>
          </p:nvCxnSpPr>
          <p:spPr bwMode="auto">
            <a:xfrm rot="5400000">
              <a:off x="2314" y="1241"/>
              <a:ext cx="141" cy="929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73" name="Shape 46">
              <a:extLst>
                <a:ext uri="{FF2B5EF4-FFF2-40B4-BE49-F238E27FC236}">
                  <a16:creationId xmlns:a16="http://schemas.microsoft.com/office/drawing/2014/main" id="{44F1AA90-96D7-4755-9799-65C567916E0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3077" y="1387"/>
              <a:ext cx="213" cy="607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74" name="Rectangle 48">
              <a:extLst>
                <a:ext uri="{FF2B5EF4-FFF2-40B4-BE49-F238E27FC236}">
                  <a16:creationId xmlns:a16="http://schemas.microsoft.com/office/drawing/2014/main" id="{825071AE-8177-4D93-B235-9E415FD85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680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cxnSp>
          <p:nvCxnSpPr>
            <p:cNvPr id="7175" name="Straight Arrow Connector 51">
              <a:extLst>
                <a:ext uri="{FF2B5EF4-FFF2-40B4-BE49-F238E27FC236}">
                  <a16:creationId xmlns:a16="http://schemas.microsoft.com/office/drawing/2014/main" id="{E0072A55-0B4A-4D27-A602-BF54EAD09AD4}"/>
                </a:ext>
              </a:extLst>
            </p:cNvPr>
            <p:cNvCxnSpPr>
              <a:cxnSpLocks noChangeShapeType="1"/>
              <a:stCxn id="7174" idx="2"/>
              <a:endCxn id="7176" idx="0"/>
            </p:cNvCxnSpPr>
            <p:nvPr/>
          </p:nvCxnSpPr>
          <p:spPr bwMode="auto">
            <a:xfrm rot="5400000">
              <a:off x="1668" y="1980"/>
              <a:ext cx="240" cy="2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76" name="Rectangle 53">
              <a:extLst>
                <a:ext uri="{FF2B5EF4-FFF2-40B4-BE49-F238E27FC236}">
                  <a16:creationId xmlns:a16="http://schemas.microsoft.com/office/drawing/2014/main" id="{602E94F6-D47D-442F-9520-2ED478421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2112"/>
              <a:ext cx="1152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Beats per minute</a:t>
              </a:r>
              <a:endParaRPr lang="en-US" altLang="en-US"/>
            </a:p>
          </p:txBody>
        </p:sp>
        <p:sp>
          <p:nvSpPr>
            <p:cNvPr id="7177" name="Right Brace 58">
              <a:extLst>
                <a:ext uri="{FF2B5EF4-FFF2-40B4-BE49-F238E27FC236}">
                  <a16:creationId xmlns:a16="http://schemas.microsoft.com/office/drawing/2014/main" id="{7778CF72-FF72-4F1B-92E1-B7DD7EE658FF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1560" y="1656"/>
              <a:ext cx="336" cy="1728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8" name="Rectangle 59">
              <a:extLst>
                <a:ext uri="{FF2B5EF4-FFF2-40B4-BE49-F238E27FC236}">
                  <a16:creationId xmlns:a16="http://schemas.microsoft.com/office/drawing/2014/main" id="{B42CEEC7-D318-49B1-B6EB-6A4840E7C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688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7179" name="Rectangle 60">
              <a:extLst>
                <a:ext uri="{FF2B5EF4-FFF2-40B4-BE49-F238E27FC236}">
                  <a16:creationId xmlns:a16="http://schemas.microsoft.com/office/drawing/2014/main" id="{18BD4BAD-C076-4ED6-B79D-259697300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3216"/>
              <a:ext cx="528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L atrium</a:t>
              </a:r>
              <a:endParaRPr lang="en-US" altLang="en-US" sz="2000"/>
            </a:p>
          </p:txBody>
        </p:sp>
        <p:sp>
          <p:nvSpPr>
            <p:cNvPr id="7180" name="Rectangle 61">
              <a:extLst>
                <a:ext uri="{FF2B5EF4-FFF2-40B4-BE49-F238E27FC236}">
                  <a16:creationId xmlns:a16="http://schemas.microsoft.com/office/drawing/2014/main" id="{BAC80A13-786A-4243-ABE0-07D2D61CC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3648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7181" name="Rectangle 62">
              <a:extLst>
                <a:ext uri="{FF2B5EF4-FFF2-40B4-BE49-F238E27FC236}">
                  <a16:creationId xmlns:a16="http://schemas.microsoft.com/office/drawing/2014/main" id="{1E2DED20-BF04-4A7C-A6E2-CEEF26B8B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464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7182" name="Rectangle 63">
              <a:extLst>
                <a:ext uri="{FF2B5EF4-FFF2-40B4-BE49-F238E27FC236}">
                  <a16:creationId xmlns:a16="http://schemas.microsoft.com/office/drawing/2014/main" id="{5189FD72-AEA3-4E09-8386-A8C2E6326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5040"/>
              <a:ext cx="432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body</a:t>
              </a:r>
              <a:endParaRPr lang="en-US" altLang="en-US"/>
            </a:p>
          </p:txBody>
        </p:sp>
        <p:sp>
          <p:nvSpPr>
            <p:cNvPr id="7183" name="Rectangle 64">
              <a:extLst>
                <a:ext uri="{FF2B5EF4-FFF2-40B4-BE49-F238E27FC236}">
                  <a16:creationId xmlns:a16="http://schemas.microsoft.com/office/drawing/2014/main" id="{702EDADB-7C41-4272-AD1B-D77DB6503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4656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7184" name="Rectangle 65">
              <a:extLst>
                <a:ext uri="{FF2B5EF4-FFF2-40B4-BE49-F238E27FC236}">
                  <a16:creationId xmlns:a16="http://schemas.microsoft.com/office/drawing/2014/main" id="{028AA25F-AD2E-401B-95C9-574A246F7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4128"/>
              <a:ext cx="624" cy="288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Ventricles contract</a:t>
              </a:r>
              <a:endParaRPr lang="en-US" altLang="en-US" sz="2000"/>
            </a:p>
          </p:txBody>
        </p:sp>
        <p:sp>
          <p:nvSpPr>
            <p:cNvPr id="7185" name="Rectangle 66">
              <a:extLst>
                <a:ext uri="{FF2B5EF4-FFF2-40B4-BE49-F238E27FC236}">
                  <a16:creationId xmlns:a16="http://schemas.microsoft.com/office/drawing/2014/main" id="{E1B2EADC-F8E5-47DD-8E5F-13E477E7F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944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cxnSp>
          <p:nvCxnSpPr>
            <p:cNvPr id="7186" name="Straight Arrow Connector 68">
              <a:extLst>
                <a:ext uri="{FF2B5EF4-FFF2-40B4-BE49-F238E27FC236}">
                  <a16:creationId xmlns:a16="http://schemas.microsoft.com/office/drawing/2014/main" id="{5451EFD3-B192-4075-84E9-44D27A35126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828" y="3012"/>
              <a:ext cx="288" cy="12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7" name="Straight Arrow Connector 70">
              <a:extLst>
                <a:ext uri="{FF2B5EF4-FFF2-40B4-BE49-F238E27FC236}">
                  <a16:creationId xmlns:a16="http://schemas.microsoft.com/office/drawing/2014/main" id="{B06B998B-47D2-4D81-9556-218DDCB85F99}"/>
                </a:ext>
              </a:extLst>
            </p:cNvPr>
            <p:cNvCxnSpPr>
              <a:cxnSpLocks noChangeShapeType="1"/>
              <a:stCxn id="7179" idx="2"/>
              <a:endCxn id="7180" idx="0"/>
            </p:cNvCxnSpPr>
            <p:nvPr/>
          </p:nvCxnSpPr>
          <p:spPr bwMode="auto">
            <a:xfrm rot="5400000">
              <a:off x="840" y="3456"/>
              <a:ext cx="240" cy="14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8" name="Straight Arrow Connector 72">
              <a:extLst>
                <a:ext uri="{FF2B5EF4-FFF2-40B4-BE49-F238E27FC236}">
                  <a16:creationId xmlns:a16="http://schemas.microsoft.com/office/drawing/2014/main" id="{5D7E62F2-DC07-4C8F-BBC2-B37665C602B6}"/>
                </a:ext>
              </a:extLst>
            </p:cNvPr>
            <p:cNvCxnSpPr>
              <a:cxnSpLocks noChangeShapeType="1"/>
              <a:stCxn id="7180" idx="2"/>
              <a:endCxn id="7184" idx="0"/>
            </p:cNvCxnSpPr>
            <p:nvPr/>
          </p:nvCxnSpPr>
          <p:spPr bwMode="auto">
            <a:xfrm rot="16200000" flipH="1">
              <a:off x="840" y="3888"/>
              <a:ext cx="288" cy="19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89" name="Straight Arrow Connector 74">
              <a:extLst>
                <a:ext uri="{FF2B5EF4-FFF2-40B4-BE49-F238E27FC236}">
                  <a16:creationId xmlns:a16="http://schemas.microsoft.com/office/drawing/2014/main" id="{B3B5CC2C-AEEA-4713-AB38-AE71CBF60BE5}"/>
                </a:ext>
              </a:extLst>
            </p:cNvPr>
            <p:cNvCxnSpPr>
              <a:cxnSpLocks noChangeShapeType="1"/>
              <a:stCxn id="7184" idx="2"/>
              <a:endCxn id="7183" idx="0"/>
            </p:cNvCxnSpPr>
            <p:nvPr/>
          </p:nvCxnSpPr>
          <p:spPr bwMode="auto">
            <a:xfrm rot="5400000">
              <a:off x="864" y="4440"/>
              <a:ext cx="240" cy="19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0" name="Straight Arrow Connector 76">
              <a:extLst>
                <a:ext uri="{FF2B5EF4-FFF2-40B4-BE49-F238E27FC236}">
                  <a16:creationId xmlns:a16="http://schemas.microsoft.com/office/drawing/2014/main" id="{5C4FFD69-A3BA-4133-AACB-708081A046D8}"/>
                </a:ext>
              </a:extLst>
            </p:cNvPr>
            <p:cNvCxnSpPr>
              <a:cxnSpLocks noChangeShapeType="1"/>
              <a:stCxn id="7183" idx="2"/>
              <a:endCxn id="7182" idx="0"/>
            </p:cNvCxnSpPr>
            <p:nvPr/>
          </p:nvCxnSpPr>
          <p:spPr bwMode="auto">
            <a:xfrm rot="16200000" flipH="1">
              <a:off x="840" y="4896"/>
              <a:ext cx="192" cy="9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191" name="Rectangle 77">
              <a:extLst>
                <a:ext uri="{FF2B5EF4-FFF2-40B4-BE49-F238E27FC236}">
                  <a16:creationId xmlns:a16="http://schemas.microsoft.com/office/drawing/2014/main" id="{C3919084-9057-4358-B1EE-CF67ED152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688"/>
              <a:ext cx="110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Superior/inferior vena cava</a:t>
              </a:r>
              <a:endParaRPr lang="en-US" altLang="en-US" sz="2000"/>
            </a:p>
          </p:txBody>
        </p:sp>
        <p:sp>
          <p:nvSpPr>
            <p:cNvPr id="7192" name="Rectangle 78">
              <a:extLst>
                <a:ext uri="{FF2B5EF4-FFF2-40B4-BE49-F238E27FC236}">
                  <a16:creationId xmlns:a16="http://schemas.microsoft.com/office/drawing/2014/main" id="{E4A76C5F-8BFA-4C70-9349-C6E8839EC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216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2000" u="sng"/>
            </a:p>
          </p:txBody>
        </p:sp>
        <p:sp>
          <p:nvSpPr>
            <p:cNvPr id="7193" name="Rectangle 79">
              <a:extLst>
                <a:ext uri="{FF2B5EF4-FFF2-40B4-BE49-F238E27FC236}">
                  <a16:creationId xmlns:a16="http://schemas.microsoft.com/office/drawing/2014/main" id="{0A00EAC5-69F8-4CA0-AE3E-E0B8FF0AD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648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7194" name="Rectangle 80">
              <a:extLst>
                <a:ext uri="{FF2B5EF4-FFF2-40B4-BE49-F238E27FC236}">
                  <a16:creationId xmlns:a16="http://schemas.microsoft.com/office/drawing/2014/main" id="{0FD9B76C-73C8-4B09-A7C2-88135935F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5040"/>
              <a:ext cx="432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lungs</a:t>
              </a:r>
              <a:endParaRPr lang="en-US" altLang="en-US"/>
            </a:p>
          </p:txBody>
        </p:sp>
        <p:sp>
          <p:nvSpPr>
            <p:cNvPr id="7195" name="Rectangle 81">
              <a:extLst>
                <a:ext uri="{FF2B5EF4-FFF2-40B4-BE49-F238E27FC236}">
                  <a16:creationId xmlns:a16="http://schemas.microsoft.com/office/drawing/2014/main" id="{82CF38F8-962B-41BA-A8CC-83DCDF9DF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608"/>
              <a:ext cx="1104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Semilunar valve</a:t>
              </a:r>
              <a:endParaRPr lang="en-US" altLang="en-US" sz="2000"/>
            </a:p>
          </p:txBody>
        </p:sp>
        <p:sp>
          <p:nvSpPr>
            <p:cNvPr id="7196" name="Rectangle 82">
              <a:extLst>
                <a:ext uri="{FF2B5EF4-FFF2-40B4-BE49-F238E27FC236}">
                  <a16:creationId xmlns:a16="http://schemas.microsoft.com/office/drawing/2014/main" id="{522B0C27-BCDB-4B01-B922-F68846C14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128"/>
              <a:ext cx="624" cy="288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Ventricles contract</a:t>
              </a:r>
              <a:endParaRPr lang="en-US" altLang="en-US" sz="2000"/>
            </a:p>
          </p:txBody>
        </p:sp>
        <p:cxnSp>
          <p:nvCxnSpPr>
            <p:cNvPr id="7197" name="Straight Arrow Connector 83">
              <a:extLst>
                <a:ext uri="{FF2B5EF4-FFF2-40B4-BE49-F238E27FC236}">
                  <a16:creationId xmlns:a16="http://schemas.microsoft.com/office/drawing/2014/main" id="{D16A0CDD-116C-4F5F-A3D0-633286F15C91}"/>
                </a:ext>
              </a:extLst>
            </p:cNvPr>
            <p:cNvCxnSpPr>
              <a:cxnSpLocks noChangeShapeType="1"/>
              <a:stCxn id="7191" idx="2"/>
            </p:cNvCxnSpPr>
            <p:nvPr/>
          </p:nvCxnSpPr>
          <p:spPr bwMode="auto">
            <a:xfrm rot="5400000">
              <a:off x="2808" y="2976"/>
              <a:ext cx="192" cy="2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8" name="Straight Arrow Connector 84">
              <a:extLst>
                <a:ext uri="{FF2B5EF4-FFF2-40B4-BE49-F238E27FC236}">
                  <a16:creationId xmlns:a16="http://schemas.microsoft.com/office/drawing/2014/main" id="{27C69E2C-DF76-4EF5-9881-0270EACDEEE8}"/>
                </a:ext>
              </a:extLst>
            </p:cNvPr>
            <p:cNvCxnSpPr>
              <a:cxnSpLocks noChangeShapeType="1"/>
              <a:stCxn id="7192" idx="2"/>
              <a:endCxn id="7193" idx="0"/>
            </p:cNvCxnSpPr>
            <p:nvPr/>
          </p:nvCxnSpPr>
          <p:spPr bwMode="auto">
            <a:xfrm rot="5400000">
              <a:off x="2496" y="3528"/>
              <a:ext cx="240" cy="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199" name="Straight Arrow Connector 85">
              <a:extLst>
                <a:ext uri="{FF2B5EF4-FFF2-40B4-BE49-F238E27FC236}">
                  <a16:creationId xmlns:a16="http://schemas.microsoft.com/office/drawing/2014/main" id="{01CD2FBF-1AB5-4E21-ADD4-59B2C03025B8}"/>
                </a:ext>
              </a:extLst>
            </p:cNvPr>
            <p:cNvCxnSpPr>
              <a:cxnSpLocks noChangeShapeType="1"/>
              <a:stCxn id="7193" idx="2"/>
              <a:endCxn id="7196" idx="0"/>
            </p:cNvCxnSpPr>
            <p:nvPr/>
          </p:nvCxnSpPr>
          <p:spPr bwMode="auto">
            <a:xfrm rot="16200000" flipH="1">
              <a:off x="2568" y="3888"/>
              <a:ext cx="288" cy="19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0" name="Straight Arrow Connector 86">
              <a:extLst>
                <a:ext uri="{FF2B5EF4-FFF2-40B4-BE49-F238E27FC236}">
                  <a16:creationId xmlns:a16="http://schemas.microsoft.com/office/drawing/2014/main" id="{002AD45B-1A81-4F49-973F-EE0EFC930B4A}"/>
                </a:ext>
              </a:extLst>
            </p:cNvPr>
            <p:cNvCxnSpPr>
              <a:cxnSpLocks noChangeShapeType="1"/>
              <a:stCxn id="7196" idx="2"/>
              <a:endCxn id="7195" idx="0"/>
            </p:cNvCxnSpPr>
            <p:nvPr/>
          </p:nvCxnSpPr>
          <p:spPr bwMode="auto">
            <a:xfrm rot="16200000" flipH="1">
              <a:off x="2832" y="4392"/>
              <a:ext cx="192" cy="24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1" name="Straight Arrow Connector 87">
              <a:extLst>
                <a:ext uri="{FF2B5EF4-FFF2-40B4-BE49-F238E27FC236}">
                  <a16:creationId xmlns:a16="http://schemas.microsoft.com/office/drawing/2014/main" id="{DF35A25B-B1D1-492F-98E0-2DE752D143C6}"/>
                </a:ext>
              </a:extLst>
            </p:cNvPr>
            <p:cNvCxnSpPr>
              <a:cxnSpLocks noChangeShapeType="1"/>
              <a:stCxn id="7195" idx="2"/>
              <a:endCxn id="7194" idx="0"/>
            </p:cNvCxnSpPr>
            <p:nvPr/>
          </p:nvCxnSpPr>
          <p:spPr bwMode="auto">
            <a:xfrm rot="5400000">
              <a:off x="2784" y="4776"/>
              <a:ext cx="192" cy="33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2" name="Shape 98">
              <a:extLst>
                <a:ext uri="{FF2B5EF4-FFF2-40B4-BE49-F238E27FC236}">
                  <a16:creationId xmlns:a16="http://schemas.microsoft.com/office/drawing/2014/main" id="{6B0B0A70-8DA1-45CC-8F6D-D952A2B48097}"/>
                </a:ext>
              </a:extLst>
            </p:cNvPr>
            <p:cNvCxnSpPr>
              <a:cxnSpLocks noChangeShapeType="1"/>
              <a:stCxn id="7182" idx="2"/>
              <a:endCxn id="7191" idx="3"/>
            </p:cNvCxnSpPr>
            <p:nvPr/>
          </p:nvCxnSpPr>
          <p:spPr bwMode="auto">
            <a:xfrm rot="5400000" flipH="1" flipV="1">
              <a:off x="1080" y="2760"/>
              <a:ext cx="2424" cy="2616"/>
            </a:xfrm>
            <a:prstGeom prst="curvedConnector4">
              <a:avLst>
                <a:gd name="adj1" fmla="val -12593"/>
                <a:gd name="adj2" fmla="val 11387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3" name="Shape 102">
              <a:extLst>
                <a:ext uri="{FF2B5EF4-FFF2-40B4-BE49-F238E27FC236}">
                  <a16:creationId xmlns:a16="http://schemas.microsoft.com/office/drawing/2014/main" id="{4178F07D-7C2B-4202-861C-3C7B02D886AC}"/>
                </a:ext>
              </a:extLst>
            </p:cNvPr>
            <p:cNvCxnSpPr>
              <a:cxnSpLocks noChangeShapeType="1"/>
              <a:stCxn id="7194" idx="2"/>
              <a:endCxn id="7178" idx="1"/>
            </p:cNvCxnSpPr>
            <p:nvPr/>
          </p:nvCxnSpPr>
          <p:spPr bwMode="auto">
            <a:xfrm rot="5400000" flipH="1">
              <a:off x="492" y="3060"/>
              <a:ext cx="2496" cy="1944"/>
            </a:xfrm>
            <a:prstGeom prst="curvedConnector4">
              <a:avLst>
                <a:gd name="adj1" fmla="val -12690"/>
                <a:gd name="adj2" fmla="val 138222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4" name="Straight Arrow Connector 106">
              <a:extLst>
                <a:ext uri="{FF2B5EF4-FFF2-40B4-BE49-F238E27FC236}">
                  <a16:creationId xmlns:a16="http://schemas.microsoft.com/office/drawing/2014/main" id="{4A2926AC-FA9F-4879-81CD-127EC704819C}"/>
                </a:ext>
              </a:extLst>
            </p:cNvPr>
            <p:cNvCxnSpPr>
              <a:cxnSpLocks noChangeShapeType="1"/>
              <a:stCxn id="7196" idx="1"/>
              <a:endCxn id="7181" idx="3"/>
            </p:cNvCxnSpPr>
            <p:nvPr/>
          </p:nvCxnSpPr>
          <p:spPr bwMode="auto">
            <a:xfrm rot="10800000" flipV="1">
              <a:off x="2016" y="4272"/>
              <a:ext cx="480" cy="2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5" name="Straight Arrow Connector 108">
              <a:extLst>
                <a:ext uri="{FF2B5EF4-FFF2-40B4-BE49-F238E27FC236}">
                  <a16:creationId xmlns:a16="http://schemas.microsoft.com/office/drawing/2014/main" id="{8F8FB32E-1D83-406C-BB6F-497D34C40981}"/>
                </a:ext>
              </a:extLst>
            </p:cNvPr>
            <p:cNvCxnSpPr>
              <a:cxnSpLocks noChangeShapeType="1"/>
              <a:stCxn id="7184" idx="3"/>
              <a:endCxn id="7181" idx="1"/>
            </p:cNvCxnSpPr>
            <p:nvPr/>
          </p:nvCxnSpPr>
          <p:spPr bwMode="auto">
            <a:xfrm>
              <a:off x="1392" y="4272"/>
              <a:ext cx="384" cy="2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7206" name="Straight Arrow Connector 117">
              <a:extLst>
                <a:ext uri="{FF2B5EF4-FFF2-40B4-BE49-F238E27FC236}">
                  <a16:creationId xmlns:a16="http://schemas.microsoft.com/office/drawing/2014/main" id="{DE3A5CAB-36EC-4865-9B68-B21104E61F30}"/>
                </a:ext>
              </a:extLst>
            </p:cNvPr>
            <p:cNvCxnSpPr>
              <a:cxnSpLocks noChangeShapeType="1"/>
              <a:stCxn id="7181" idx="2"/>
              <a:endCxn id="7185" idx="0"/>
            </p:cNvCxnSpPr>
            <p:nvPr/>
          </p:nvCxnSpPr>
          <p:spPr bwMode="auto">
            <a:xfrm rot="16200000" flipH="1">
              <a:off x="1752" y="4800"/>
              <a:ext cx="288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207" name="TextBox 119">
              <a:extLst>
                <a:ext uri="{FF2B5EF4-FFF2-40B4-BE49-F238E27FC236}">
                  <a16:creationId xmlns:a16="http://schemas.microsoft.com/office/drawing/2014/main" id="{1845B446-B7D1-48B5-9760-E4D4FA9DA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4224"/>
              <a:ext cx="315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phase</a:t>
              </a:r>
            </a:p>
          </p:txBody>
        </p:sp>
        <p:sp>
          <p:nvSpPr>
            <p:cNvPr id="7208" name="TextBox 120">
              <a:extLst>
                <a:ext uri="{FF2B5EF4-FFF2-40B4-BE49-F238E27FC236}">
                  <a16:creationId xmlns:a16="http://schemas.microsoft.com/office/drawing/2014/main" id="{A104F28F-D902-4B2B-BF49-45D2CA7A2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1" y="4703"/>
              <a:ext cx="315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sound</a:t>
              </a:r>
            </a:p>
          </p:txBody>
        </p:sp>
        <p:sp>
          <p:nvSpPr>
            <p:cNvPr id="7209" name="TextBox 121">
              <a:extLst>
                <a:ext uri="{FF2B5EF4-FFF2-40B4-BE49-F238E27FC236}">
                  <a16:creationId xmlns:a16="http://schemas.microsoft.com/office/drawing/2014/main" id="{557F1E5D-B225-4F17-B679-7B9A8EFC44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304"/>
              <a:ext cx="636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R side-O</a:t>
              </a:r>
              <a:r>
                <a:rPr lang="en-US" altLang="en-US" sz="1400" baseline="-25000"/>
                <a:t>2</a:t>
              </a:r>
              <a:r>
                <a:rPr lang="en-US" altLang="en-US" sz="1400"/>
                <a:t> = </a:t>
              </a:r>
              <a:r>
                <a:rPr lang="en-US" altLang="en-US" sz="1400" u="sng"/>
                <a:t>__</a:t>
              </a:r>
            </a:p>
          </p:txBody>
        </p:sp>
        <p:sp>
          <p:nvSpPr>
            <p:cNvPr id="7210" name="TextBox 122">
              <a:extLst>
                <a:ext uri="{FF2B5EF4-FFF2-40B4-BE49-F238E27FC236}">
                  <a16:creationId xmlns:a16="http://schemas.microsoft.com/office/drawing/2014/main" id="{32F4981A-0D65-4508-8B40-23246A49C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304"/>
              <a:ext cx="622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L side-O</a:t>
              </a:r>
              <a:r>
                <a:rPr lang="en-US" altLang="en-US" sz="1400" baseline="-25000"/>
                <a:t>2</a:t>
              </a:r>
              <a:r>
                <a:rPr lang="en-US" altLang="en-US" sz="1400"/>
                <a:t> = </a:t>
              </a:r>
              <a:r>
                <a:rPr lang="en-US" altLang="en-US" sz="1400" u="sng"/>
                <a:t>__</a:t>
              </a:r>
            </a:p>
          </p:txBody>
        </p:sp>
        <p:sp>
          <p:nvSpPr>
            <p:cNvPr id="7211" name="TextBox 123">
              <a:extLst>
                <a:ext uri="{FF2B5EF4-FFF2-40B4-BE49-F238E27FC236}">
                  <a16:creationId xmlns:a16="http://schemas.microsoft.com/office/drawing/2014/main" id="{BDB817EE-7DE8-4948-886B-346A71839F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3" y="2495"/>
              <a:ext cx="474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Blood flow</a:t>
              </a:r>
            </a:p>
          </p:txBody>
        </p:sp>
        <p:sp>
          <p:nvSpPr>
            <p:cNvPr id="7212" name="Rectangle 125">
              <a:extLst>
                <a:ext uri="{FF2B5EF4-FFF2-40B4-BE49-F238E27FC236}">
                  <a16:creationId xmlns:a16="http://schemas.microsoft.com/office/drawing/2014/main" id="{4059A5CE-BD8C-4C07-8AC0-3B1CD35D9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680"/>
              <a:ext cx="720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Stroke volume</a:t>
              </a:r>
              <a:endParaRPr lang="en-US" altLang="en-US"/>
            </a:p>
          </p:txBody>
        </p:sp>
        <p:cxnSp>
          <p:nvCxnSpPr>
            <p:cNvPr id="7213" name="Straight Arrow Connector 127">
              <a:extLst>
                <a:ext uri="{FF2B5EF4-FFF2-40B4-BE49-F238E27FC236}">
                  <a16:creationId xmlns:a16="http://schemas.microsoft.com/office/drawing/2014/main" id="{9294147F-7848-48D6-8612-B8234EA24894}"/>
                </a:ext>
              </a:extLst>
            </p:cNvPr>
            <p:cNvCxnSpPr>
              <a:cxnSpLocks noChangeShapeType="1"/>
              <a:stCxn id="7212" idx="2"/>
              <a:endCxn id="7214" idx="0"/>
            </p:cNvCxnSpPr>
            <p:nvPr/>
          </p:nvCxnSpPr>
          <p:spPr bwMode="auto">
            <a:xfrm rot="16200000" flipH="1">
              <a:off x="3720" y="2112"/>
              <a:ext cx="240" cy="4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7214" name="Rectangle 131">
              <a:extLst>
                <a:ext uri="{FF2B5EF4-FFF2-40B4-BE49-F238E27FC236}">
                  <a16:creationId xmlns:a16="http://schemas.microsoft.com/office/drawing/2014/main" id="{EC80A465-C457-4A6A-883C-D34B070DA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256"/>
              <a:ext cx="336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endParaRPr lang="en-US" altLang="en-US" u="sng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2F061D3-9BEF-4FFE-8274-C3477A19D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512762"/>
          </a:xfrm>
        </p:spPr>
        <p:txBody>
          <a:bodyPr/>
          <a:lstStyle/>
          <a:p>
            <a:r>
              <a:rPr lang="en-US" altLang="en-US" sz="3600"/>
              <a:t>Circulatory System Key</a:t>
            </a:r>
          </a:p>
        </p:txBody>
      </p:sp>
      <p:grpSp>
        <p:nvGrpSpPr>
          <p:cNvPr id="8240" name="Group 48">
            <a:extLst>
              <a:ext uri="{FF2B5EF4-FFF2-40B4-BE49-F238E27FC236}">
                <a16:creationId xmlns:a16="http://schemas.microsoft.com/office/drawing/2014/main" id="{F626DD50-E56A-4FC8-AA70-6CA8EEF26D12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533400"/>
            <a:ext cx="7924800" cy="5753100"/>
            <a:chOff x="432" y="1344"/>
            <a:chExt cx="3744" cy="3936"/>
          </a:xfrm>
        </p:grpSpPr>
        <p:sp>
          <p:nvSpPr>
            <p:cNvPr id="8195" name="TextBox 40">
              <a:extLst>
                <a:ext uri="{FF2B5EF4-FFF2-40B4-BE49-F238E27FC236}">
                  <a16:creationId xmlns:a16="http://schemas.microsoft.com/office/drawing/2014/main" id="{D6E8A4D8-DA4B-4624-A082-45A9CE0BB6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1344"/>
              <a:ext cx="1025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/>
                <a:t>Cardiac output</a:t>
              </a:r>
            </a:p>
          </p:txBody>
        </p:sp>
        <p:cxnSp>
          <p:nvCxnSpPr>
            <p:cNvPr id="8196" name="Shape 42">
              <a:extLst>
                <a:ext uri="{FF2B5EF4-FFF2-40B4-BE49-F238E27FC236}">
                  <a16:creationId xmlns:a16="http://schemas.microsoft.com/office/drawing/2014/main" id="{3051CA0E-9ABE-4DA7-B489-48ADB766189E}"/>
                </a:ext>
              </a:extLst>
            </p:cNvPr>
            <p:cNvCxnSpPr>
              <a:cxnSpLocks noChangeShapeType="1"/>
              <a:stCxn id="8195" idx="2"/>
              <a:endCxn id="8198" idx="3"/>
            </p:cNvCxnSpPr>
            <p:nvPr/>
          </p:nvCxnSpPr>
          <p:spPr bwMode="auto">
            <a:xfrm rot="5400000">
              <a:off x="2314" y="1241"/>
              <a:ext cx="141" cy="929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197" name="Shape 46">
              <a:extLst>
                <a:ext uri="{FF2B5EF4-FFF2-40B4-BE49-F238E27FC236}">
                  <a16:creationId xmlns:a16="http://schemas.microsoft.com/office/drawing/2014/main" id="{55EF669A-651F-4CAC-BFCE-8B5DF996B73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3077" y="1387"/>
              <a:ext cx="213" cy="607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8198" name="Rectangle 48">
              <a:extLst>
                <a:ext uri="{FF2B5EF4-FFF2-40B4-BE49-F238E27FC236}">
                  <a16:creationId xmlns:a16="http://schemas.microsoft.com/office/drawing/2014/main" id="{6E67A338-AA66-48AD-900B-59987286B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680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/>
                <a:t>A</a:t>
              </a:r>
              <a:endParaRPr lang="en-US" altLang="en-US" u="sng"/>
            </a:p>
          </p:txBody>
        </p:sp>
        <p:cxnSp>
          <p:nvCxnSpPr>
            <p:cNvPr id="8199" name="Straight Arrow Connector 51">
              <a:extLst>
                <a:ext uri="{FF2B5EF4-FFF2-40B4-BE49-F238E27FC236}">
                  <a16:creationId xmlns:a16="http://schemas.microsoft.com/office/drawing/2014/main" id="{AAA67717-11EB-4303-A287-369D5BC08EA0}"/>
                </a:ext>
              </a:extLst>
            </p:cNvPr>
            <p:cNvCxnSpPr>
              <a:cxnSpLocks noChangeShapeType="1"/>
              <a:stCxn id="8198" idx="2"/>
              <a:endCxn id="8200" idx="0"/>
            </p:cNvCxnSpPr>
            <p:nvPr/>
          </p:nvCxnSpPr>
          <p:spPr bwMode="auto">
            <a:xfrm rot="5400000">
              <a:off x="1668" y="1980"/>
              <a:ext cx="240" cy="2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8200" name="Rectangle 53">
              <a:extLst>
                <a:ext uri="{FF2B5EF4-FFF2-40B4-BE49-F238E27FC236}">
                  <a16:creationId xmlns:a16="http://schemas.microsoft.com/office/drawing/2014/main" id="{0831D0F8-E954-4BFF-9B25-5EFEE2B5E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2112"/>
              <a:ext cx="1152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Beats per minute</a:t>
              </a:r>
              <a:endParaRPr lang="en-US" altLang="en-US"/>
            </a:p>
          </p:txBody>
        </p:sp>
        <p:sp>
          <p:nvSpPr>
            <p:cNvPr id="8201" name="Right Brace 58">
              <a:extLst>
                <a:ext uri="{FF2B5EF4-FFF2-40B4-BE49-F238E27FC236}">
                  <a16:creationId xmlns:a16="http://schemas.microsoft.com/office/drawing/2014/main" id="{1B708B84-B64E-4F1B-A76D-AC2200ABF836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1560" y="1656"/>
              <a:ext cx="336" cy="1728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02" name="Rectangle 59">
              <a:extLst>
                <a:ext uri="{FF2B5EF4-FFF2-40B4-BE49-F238E27FC236}">
                  <a16:creationId xmlns:a16="http://schemas.microsoft.com/office/drawing/2014/main" id="{3B31C989-572A-49EE-ACBF-E34336839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688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 dirty="0"/>
                <a:t>L</a:t>
              </a:r>
              <a:endParaRPr lang="en-US" altLang="en-US" u="sng" dirty="0"/>
            </a:p>
          </p:txBody>
        </p:sp>
        <p:sp>
          <p:nvSpPr>
            <p:cNvPr id="8203" name="Rectangle 60">
              <a:extLst>
                <a:ext uri="{FF2B5EF4-FFF2-40B4-BE49-F238E27FC236}">
                  <a16:creationId xmlns:a16="http://schemas.microsoft.com/office/drawing/2014/main" id="{BF5A346B-E477-4D00-BA5F-059A6BD47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3216"/>
              <a:ext cx="528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L atrium</a:t>
              </a:r>
              <a:endParaRPr lang="en-US" altLang="en-US" sz="2000"/>
            </a:p>
          </p:txBody>
        </p:sp>
        <p:sp>
          <p:nvSpPr>
            <p:cNvPr id="8204" name="Rectangle 61">
              <a:extLst>
                <a:ext uri="{FF2B5EF4-FFF2-40B4-BE49-F238E27FC236}">
                  <a16:creationId xmlns:a16="http://schemas.microsoft.com/office/drawing/2014/main" id="{5AF88E34-BE81-438D-8A78-E1639BEDF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3648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/>
                <a:t>D</a:t>
              </a:r>
              <a:endParaRPr lang="en-US" altLang="en-US" u="sng"/>
            </a:p>
          </p:txBody>
        </p:sp>
        <p:sp>
          <p:nvSpPr>
            <p:cNvPr id="8205" name="Rectangle 62">
              <a:extLst>
                <a:ext uri="{FF2B5EF4-FFF2-40B4-BE49-F238E27FC236}">
                  <a16:creationId xmlns:a16="http://schemas.microsoft.com/office/drawing/2014/main" id="{DDA067BB-2F35-4A40-8ADC-45D25EB87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464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/>
                <a:t>C</a:t>
              </a:r>
              <a:endParaRPr lang="en-US" altLang="en-US" u="sng"/>
            </a:p>
          </p:txBody>
        </p:sp>
        <p:sp>
          <p:nvSpPr>
            <p:cNvPr id="8206" name="Rectangle 63">
              <a:extLst>
                <a:ext uri="{FF2B5EF4-FFF2-40B4-BE49-F238E27FC236}">
                  <a16:creationId xmlns:a16="http://schemas.microsoft.com/office/drawing/2014/main" id="{34FF7D94-2E77-4DAD-B86A-0EEDD513B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5040"/>
              <a:ext cx="432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body</a:t>
              </a:r>
              <a:endParaRPr lang="en-US" altLang="en-US"/>
            </a:p>
          </p:txBody>
        </p:sp>
        <p:sp>
          <p:nvSpPr>
            <p:cNvPr id="8207" name="Rectangle 64">
              <a:extLst>
                <a:ext uri="{FF2B5EF4-FFF2-40B4-BE49-F238E27FC236}">
                  <a16:creationId xmlns:a16="http://schemas.microsoft.com/office/drawing/2014/main" id="{CFC12F40-12EA-4C9E-A122-4F759D7E29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4656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/>
                <a:t>K</a:t>
              </a:r>
              <a:endParaRPr lang="en-US" altLang="en-US" u="sng"/>
            </a:p>
          </p:txBody>
        </p:sp>
        <p:sp>
          <p:nvSpPr>
            <p:cNvPr id="8208" name="Rectangle 65">
              <a:extLst>
                <a:ext uri="{FF2B5EF4-FFF2-40B4-BE49-F238E27FC236}">
                  <a16:creationId xmlns:a16="http://schemas.microsoft.com/office/drawing/2014/main" id="{00E843D9-FCD6-4B8B-B1DA-15259A581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4128"/>
              <a:ext cx="624" cy="288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Ventricles contract</a:t>
              </a:r>
              <a:endParaRPr lang="en-US" altLang="en-US" sz="2000"/>
            </a:p>
          </p:txBody>
        </p:sp>
        <p:sp>
          <p:nvSpPr>
            <p:cNvPr id="8209" name="Rectangle 66">
              <a:extLst>
                <a:ext uri="{FF2B5EF4-FFF2-40B4-BE49-F238E27FC236}">
                  <a16:creationId xmlns:a16="http://schemas.microsoft.com/office/drawing/2014/main" id="{3D548297-8C18-4A67-9343-CD5B96F5D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944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/>
                <a:t>I</a:t>
              </a:r>
              <a:endParaRPr lang="en-US" altLang="en-US" u="sng"/>
            </a:p>
          </p:txBody>
        </p:sp>
        <p:cxnSp>
          <p:nvCxnSpPr>
            <p:cNvPr id="8210" name="Straight Arrow Connector 68">
              <a:extLst>
                <a:ext uri="{FF2B5EF4-FFF2-40B4-BE49-F238E27FC236}">
                  <a16:creationId xmlns:a16="http://schemas.microsoft.com/office/drawing/2014/main" id="{CBC388E5-B23D-4A0E-B72A-898C684E841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6200000" flipH="1">
              <a:off x="828" y="3012"/>
              <a:ext cx="288" cy="12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11" name="Straight Arrow Connector 70">
              <a:extLst>
                <a:ext uri="{FF2B5EF4-FFF2-40B4-BE49-F238E27FC236}">
                  <a16:creationId xmlns:a16="http://schemas.microsoft.com/office/drawing/2014/main" id="{D0708DBF-58E8-4C2D-A761-C203B68CC42E}"/>
                </a:ext>
              </a:extLst>
            </p:cNvPr>
            <p:cNvCxnSpPr>
              <a:cxnSpLocks noChangeShapeType="1"/>
              <a:stCxn id="8203" idx="2"/>
              <a:endCxn id="8204" idx="0"/>
            </p:cNvCxnSpPr>
            <p:nvPr/>
          </p:nvCxnSpPr>
          <p:spPr bwMode="auto">
            <a:xfrm rot="5400000">
              <a:off x="840" y="3456"/>
              <a:ext cx="240" cy="14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12" name="Straight Arrow Connector 72">
              <a:extLst>
                <a:ext uri="{FF2B5EF4-FFF2-40B4-BE49-F238E27FC236}">
                  <a16:creationId xmlns:a16="http://schemas.microsoft.com/office/drawing/2014/main" id="{6F4A4DF4-12AC-42F2-9DEB-3F26509C246D}"/>
                </a:ext>
              </a:extLst>
            </p:cNvPr>
            <p:cNvCxnSpPr>
              <a:cxnSpLocks noChangeShapeType="1"/>
              <a:stCxn id="8204" idx="2"/>
              <a:endCxn id="8208" idx="0"/>
            </p:cNvCxnSpPr>
            <p:nvPr/>
          </p:nvCxnSpPr>
          <p:spPr bwMode="auto">
            <a:xfrm rot="16200000" flipH="1">
              <a:off x="840" y="3888"/>
              <a:ext cx="288" cy="19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13" name="Straight Arrow Connector 74">
              <a:extLst>
                <a:ext uri="{FF2B5EF4-FFF2-40B4-BE49-F238E27FC236}">
                  <a16:creationId xmlns:a16="http://schemas.microsoft.com/office/drawing/2014/main" id="{793F1EEC-24D9-48CC-A05E-B41AE155775B}"/>
                </a:ext>
              </a:extLst>
            </p:cNvPr>
            <p:cNvCxnSpPr>
              <a:cxnSpLocks noChangeShapeType="1"/>
              <a:stCxn id="8208" idx="2"/>
              <a:endCxn id="8207" idx="0"/>
            </p:cNvCxnSpPr>
            <p:nvPr/>
          </p:nvCxnSpPr>
          <p:spPr bwMode="auto">
            <a:xfrm rot="5400000">
              <a:off x="864" y="4440"/>
              <a:ext cx="240" cy="19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14" name="Straight Arrow Connector 76">
              <a:extLst>
                <a:ext uri="{FF2B5EF4-FFF2-40B4-BE49-F238E27FC236}">
                  <a16:creationId xmlns:a16="http://schemas.microsoft.com/office/drawing/2014/main" id="{A3F98EFC-AE78-4F48-89C2-1DEB2A92098F}"/>
                </a:ext>
              </a:extLst>
            </p:cNvPr>
            <p:cNvCxnSpPr>
              <a:cxnSpLocks noChangeShapeType="1"/>
              <a:stCxn id="8207" idx="2"/>
              <a:endCxn id="8206" idx="0"/>
            </p:cNvCxnSpPr>
            <p:nvPr/>
          </p:nvCxnSpPr>
          <p:spPr bwMode="auto">
            <a:xfrm rot="16200000" flipH="1">
              <a:off x="840" y="4896"/>
              <a:ext cx="192" cy="9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8215" name="Rectangle 77">
              <a:extLst>
                <a:ext uri="{FF2B5EF4-FFF2-40B4-BE49-F238E27FC236}">
                  <a16:creationId xmlns:a16="http://schemas.microsoft.com/office/drawing/2014/main" id="{97E7906F-0F1F-41D6-ABD0-ED106A08B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688"/>
              <a:ext cx="1104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Superior/inferior vena cava</a:t>
              </a:r>
              <a:endParaRPr lang="en-US" altLang="en-US" sz="2000"/>
            </a:p>
          </p:txBody>
        </p:sp>
        <p:sp>
          <p:nvSpPr>
            <p:cNvPr id="8216" name="Rectangle 78">
              <a:extLst>
                <a:ext uri="{FF2B5EF4-FFF2-40B4-BE49-F238E27FC236}">
                  <a16:creationId xmlns:a16="http://schemas.microsoft.com/office/drawing/2014/main" id="{48EFDFFB-BA0F-477C-BA3D-2C8ECFD18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216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 u="sng"/>
                <a:t>E</a:t>
              </a:r>
              <a:endParaRPr lang="en-US" altLang="en-US" sz="2000" u="sng"/>
            </a:p>
          </p:txBody>
        </p:sp>
        <p:sp>
          <p:nvSpPr>
            <p:cNvPr id="8217" name="Rectangle 79">
              <a:extLst>
                <a:ext uri="{FF2B5EF4-FFF2-40B4-BE49-F238E27FC236}">
                  <a16:creationId xmlns:a16="http://schemas.microsoft.com/office/drawing/2014/main" id="{F110560F-4CF7-497B-BE8B-89A10AB7B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3648"/>
              <a:ext cx="240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 u="sng"/>
                <a:t>J</a:t>
              </a:r>
              <a:endParaRPr lang="en-US" altLang="en-US" u="sng"/>
            </a:p>
          </p:txBody>
        </p:sp>
        <p:sp>
          <p:nvSpPr>
            <p:cNvPr id="8218" name="Rectangle 80">
              <a:extLst>
                <a:ext uri="{FF2B5EF4-FFF2-40B4-BE49-F238E27FC236}">
                  <a16:creationId xmlns:a16="http://schemas.microsoft.com/office/drawing/2014/main" id="{344784EC-84EB-4739-A2AF-26F557543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5040"/>
              <a:ext cx="432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lungs</a:t>
              </a:r>
              <a:endParaRPr lang="en-US" altLang="en-US"/>
            </a:p>
          </p:txBody>
        </p:sp>
        <p:sp>
          <p:nvSpPr>
            <p:cNvPr id="8219" name="Rectangle 81">
              <a:extLst>
                <a:ext uri="{FF2B5EF4-FFF2-40B4-BE49-F238E27FC236}">
                  <a16:creationId xmlns:a16="http://schemas.microsoft.com/office/drawing/2014/main" id="{A9C144CC-40BF-4B86-B6F9-79990185A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608"/>
              <a:ext cx="1104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Semilunar valve</a:t>
              </a:r>
              <a:endParaRPr lang="en-US" altLang="en-US" sz="2000"/>
            </a:p>
          </p:txBody>
        </p:sp>
        <p:sp>
          <p:nvSpPr>
            <p:cNvPr id="8220" name="Rectangle 82">
              <a:extLst>
                <a:ext uri="{FF2B5EF4-FFF2-40B4-BE49-F238E27FC236}">
                  <a16:creationId xmlns:a16="http://schemas.microsoft.com/office/drawing/2014/main" id="{A501EFDD-A9D8-45A3-B6AA-3FAB39A72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4128"/>
              <a:ext cx="624" cy="288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/>
                <a:t>Ventricles contract</a:t>
              </a:r>
              <a:endParaRPr lang="en-US" altLang="en-US" sz="2000"/>
            </a:p>
          </p:txBody>
        </p:sp>
        <p:cxnSp>
          <p:nvCxnSpPr>
            <p:cNvPr id="8221" name="Straight Arrow Connector 83">
              <a:extLst>
                <a:ext uri="{FF2B5EF4-FFF2-40B4-BE49-F238E27FC236}">
                  <a16:creationId xmlns:a16="http://schemas.microsoft.com/office/drawing/2014/main" id="{0316CE2A-2B63-4A4F-8221-9F0C24AB9594}"/>
                </a:ext>
              </a:extLst>
            </p:cNvPr>
            <p:cNvCxnSpPr>
              <a:cxnSpLocks noChangeShapeType="1"/>
              <a:stCxn id="8215" idx="2"/>
            </p:cNvCxnSpPr>
            <p:nvPr/>
          </p:nvCxnSpPr>
          <p:spPr bwMode="auto">
            <a:xfrm rot="5400000">
              <a:off x="2808" y="2976"/>
              <a:ext cx="192" cy="2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2" name="Straight Arrow Connector 84">
              <a:extLst>
                <a:ext uri="{FF2B5EF4-FFF2-40B4-BE49-F238E27FC236}">
                  <a16:creationId xmlns:a16="http://schemas.microsoft.com/office/drawing/2014/main" id="{CD4B070E-F7E4-4C6C-AE11-9B6CAEB8D29A}"/>
                </a:ext>
              </a:extLst>
            </p:cNvPr>
            <p:cNvCxnSpPr>
              <a:cxnSpLocks noChangeShapeType="1"/>
              <a:stCxn id="8216" idx="2"/>
              <a:endCxn id="8217" idx="0"/>
            </p:cNvCxnSpPr>
            <p:nvPr/>
          </p:nvCxnSpPr>
          <p:spPr bwMode="auto">
            <a:xfrm rot="5400000">
              <a:off x="2496" y="3528"/>
              <a:ext cx="240" cy="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3" name="Straight Arrow Connector 85">
              <a:extLst>
                <a:ext uri="{FF2B5EF4-FFF2-40B4-BE49-F238E27FC236}">
                  <a16:creationId xmlns:a16="http://schemas.microsoft.com/office/drawing/2014/main" id="{2F10AF7E-9BC7-4EDC-9B9F-447B7B9F4840}"/>
                </a:ext>
              </a:extLst>
            </p:cNvPr>
            <p:cNvCxnSpPr>
              <a:cxnSpLocks noChangeShapeType="1"/>
              <a:stCxn id="8217" idx="2"/>
              <a:endCxn id="8220" idx="0"/>
            </p:cNvCxnSpPr>
            <p:nvPr/>
          </p:nvCxnSpPr>
          <p:spPr bwMode="auto">
            <a:xfrm rot="16200000" flipH="1">
              <a:off x="2568" y="3888"/>
              <a:ext cx="288" cy="19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4" name="Straight Arrow Connector 86">
              <a:extLst>
                <a:ext uri="{FF2B5EF4-FFF2-40B4-BE49-F238E27FC236}">
                  <a16:creationId xmlns:a16="http://schemas.microsoft.com/office/drawing/2014/main" id="{1C877A24-4189-42EB-96F6-D2E5D904C19E}"/>
                </a:ext>
              </a:extLst>
            </p:cNvPr>
            <p:cNvCxnSpPr>
              <a:cxnSpLocks noChangeShapeType="1"/>
              <a:stCxn id="8220" idx="2"/>
              <a:endCxn id="8219" idx="0"/>
            </p:cNvCxnSpPr>
            <p:nvPr/>
          </p:nvCxnSpPr>
          <p:spPr bwMode="auto">
            <a:xfrm rot="16200000" flipH="1">
              <a:off x="2832" y="4392"/>
              <a:ext cx="192" cy="24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5" name="Straight Arrow Connector 87">
              <a:extLst>
                <a:ext uri="{FF2B5EF4-FFF2-40B4-BE49-F238E27FC236}">
                  <a16:creationId xmlns:a16="http://schemas.microsoft.com/office/drawing/2014/main" id="{65C5FC43-7891-4242-9CAB-68810B628810}"/>
                </a:ext>
              </a:extLst>
            </p:cNvPr>
            <p:cNvCxnSpPr>
              <a:cxnSpLocks noChangeShapeType="1"/>
              <a:stCxn id="8219" idx="2"/>
              <a:endCxn id="8218" idx="0"/>
            </p:cNvCxnSpPr>
            <p:nvPr/>
          </p:nvCxnSpPr>
          <p:spPr bwMode="auto">
            <a:xfrm rot="5400000">
              <a:off x="2784" y="4776"/>
              <a:ext cx="192" cy="33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6" name="Shape 98">
              <a:extLst>
                <a:ext uri="{FF2B5EF4-FFF2-40B4-BE49-F238E27FC236}">
                  <a16:creationId xmlns:a16="http://schemas.microsoft.com/office/drawing/2014/main" id="{0398E798-3940-4F55-8E37-483AAF9F5EF9}"/>
                </a:ext>
              </a:extLst>
            </p:cNvPr>
            <p:cNvCxnSpPr>
              <a:cxnSpLocks noChangeShapeType="1"/>
              <a:stCxn id="8206" idx="2"/>
              <a:endCxn id="8215" idx="3"/>
            </p:cNvCxnSpPr>
            <p:nvPr/>
          </p:nvCxnSpPr>
          <p:spPr bwMode="auto">
            <a:xfrm rot="5400000" flipH="1" flipV="1">
              <a:off x="1080" y="2760"/>
              <a:ext cx="2424" cy="2616"/>
            </a:xfrm>
            <a:prstGeom prst="curvedConnector4">
              <a:avLst>
                <a:gd name="adj1" fmla="val -12593"/>
                <a:gd name="adj2" fmla="val 11387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7" name="Shape 102">
              <a:extLst>
                <a:ext uri="{FF2B5EF4-FFF2-40B4-BE49-F238E27FC236}">
                  <a16:creationId xmlns:a16="http://schemas.microsoft.com/office/drawing/2014/main" id="{7B1B3A0E-9DB0-494D-AD06-E281689A12C0}"/>
                </a:ext>
              </a:extLst>
            </p:cNvPr>
            <p:cNvCxnSpPr>
              <a:cxnSpLocks noChangeShapeType="1"/>
              <a:stCxn id="8218" idx="2"/>
              <a:endCxn id="8202" idx="1"/>
            </p:cNvCxnSpPr>
            <p:nvPr/>
          </p:nvCxnSpPr>
          <p:spPr bwMode="auto">
            <a:xfrm rot="5400000" flipH="1">
              <a:off x="492" y="3060"/>
              <a:ext cx="2496" cy="1944"/>
            </a:xfrm>
            <a:prstGeom prst="curvedConnector4">
              <a:avLst>
                <a:gd name="adj1" fmla="val -12690"/>
                <a:gd name="adj2" fmla="val 138222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8" name="Straight Arrow Connector 106">
              <a:extLst>
                <a:ext uri="{FF2B5EF4-FFF2-40B4-BE49-F238E27FC236}">
                  <a16:creationId xmlns:a16="http://schemas.microsoft.com/office/drawing/2014/main" id="{3E11977D-BB8F-42A5-99C0-702A24EAFA0A}"/>
                </a:ext>
              </a:extLst>
            </p:cNvPr>
            <p:cNvCxnSpPr>
              <a:cxnSpLocks noChangeShapeType="1"/>
              <a:stCxn id="8220" idx="1"/>
              <a:endCxn id="8205" idx="3"/>
            </p:cNvCxnSpPr>
            <p:nvPr/>
          </p:nvCxnSpPr>
          <p:spPr bwMode="auto">
            <a:xfrm rot="10800000" flipV="1">
              <a:off x="2016" y="4272"/>
              <a:ext cx="480" cy="2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29" name="Straight Arrow Connector 108">
              <a:extLst>
                <a:ext uri="{FF2B5EF4-FFF2-40B4-BE49-F238E27FC236}">
                  <a16:creationId xmlns:a16="http://schemas.microsoft.com/office/drawing/2014/main" id="{25351C67-0307-4955-B2E7-0A1AFE039284}"/>
                </a:ext>
              </a:extLst>
            </p:cNvPr>
            <p:cNvCxnSpPr>
              <a:cxnSpLocks noChangeShapeType="1"/>
              <a:stCxn id="8208" idx="3"/>
              <a:endCxn id="8205" idx="1"/>
            </p:cNvCxnSpPr>
            <p:nvPr/>
          </p:nvCxnSpPr>
          <p:spPr bwMode="auto">
            <a:xfrm>
              <a:off x="1392" y="4272"/>
              <a:ext cx="384" cy="2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8230" name="Straight Arrow Connector 117">
              <a:extLst>
                <a:ext uri="{FF2B5EF4-FFF2-40B4-BE49-F238E27FC236}">
                  <a16:creationId xmlns:a16="http://schemas.microsoft.com/office/drawing/2014/main" id="{A5EB9F37-DA85-45FF-8750-1C3CCE02B5B2}"/>
                </a:ext>
              </a:extLst>
            </p:cNvPr>
            <p:cNvCxnSpPr>
              <a:cxnSpLocks noChangeShapeType="1"/>
              <a:stCxn id="8205" idx="2"/>
              <a:endCxn id="8209" idx="0"/>
            </p:cNvCxnSpPr>
            <p:nvPr/>
          </p:nvCxnSpPr>
          <p:spPr bwMode="auto">
            <a:xfrm rot="16200000" flipH="1">
              <a:off x="1752" y="4800"/>
              <a:ext cx="288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8231" name="TextBox 119">
              <a:extLst>
                <a:ext uri="{FF2B5EF4-FFF2-40B4-BE49-F238E27FC236}">
                  <a16:creationId xmlns:a16="http://schemas.microsoft.com/office/drawing/2014/main" id="{5742F2C5-6FB1-403B-9157-47F4A40CE8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4224"/>
              <a:ext cx="315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phase</a:t>
              </a:r>
            </a:p>
          </p:txBody>
        </p:sp>
        <p:sp>
          <p:nvSpPr>
            <p:cNvPr id="8232" name="TextBox 120">
              <a:extLst>
                <a:ext uri="{FF2B5EF4-FFF2-40B4-BE49-F238E27FC236}">
                  <a16:creationId xmlns:a16="http://schemas.microsoft.com/office/drawing/2014/main" id="{3C98D8CC-1CFE-489F-B4F0-218B432DE2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1" y="4703"/>
              <a:ext cx="315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sound</a:t>
              </a:r>
            </a:p>
          </p:txBody>
        </p:sp>
        <p:sp>
          <p:nvSpPr>
            <p:cNvPr id="8233" name="TextBox 121">
              <a:extLst>
                <a:ext uri="{FF2B5EF4-FFF2-40B4-BE49-F238E27FC236}">
                  <a16:creationId xmlns:a16="http://schemas.microsoft.com/office/drawing/2014/main" id="{CC094EB2-64AD-41CF-A895-01F5EBFD24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304"/>
              <a:ext cx="594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R side-O</a:t>
              </a:r>
              <a:r>
                <a:rPr lang="en-US" altLang="en-US" sz="1400" baseline="-25000"/>
                <a:t>2</a:t>
              </a:r>
              <a:r>
                <a:rPr lang="en-US" altLang="en-US" sz="1400"/>
                <a:t> = </a:t>
              </a:r>
              <a:r>
                <a:rPr lang="en-US" altLang="en-US" sz="1400" u="sng"/>
                <a:t>F</a:t>
              </a:r>
            </a:p>
          </p:txBody>
        </p:sp>
        <p:sp>
          <p:nvSpPr>
            <p:cNvPr id="8234" name="TextBox 122">
              <a:extLst>
                <a:ext uri="{FF2B5EF4-FFF2-40B4-BE49-F238E27FC236}">
                  <a16:creationId xmlns:a16="http://schemas.microsoft.com/office/drawing/2014/main" id="{DC155BE2-CA06-4AF9-85AF-E0758FC08E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2304"/>
              <a:ext cx="594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L side-O</a:t>
              </a:r>
              <a:r>
                <a:rPr lang="en-US" altLang="en-US" sz="1400" baseline="-25000"/>
                <a:t>2</a:t>
              </a:r>
              <a:r>
                <a:rPr lang="en-US" altLang="en-US" sz="1400"/>
                <a:t> = </a:t>
              </a:r>
              <a:r>
                <a:rPr lang="en-US" altLang="en-US" sz="1400" u="sng"/>
                <a:t>G</a:t>
              </a:r>
            </a:p>
          </p:txBody>
        </p:sp>
        <p:sp>
          <p:nvSpPr>
            <p:cNvPr id="8235" name="TextBox 123">
              <a:extLst>
                <a:ext uri="{FF2B5EF4-FFF2-40B4-BE49-F238E27FC236}">
                  <a16:creationId xmlns:a16="http://schemas.microsoft.com/office/drawing/2014/main" id="{96FFFCD3-5FA5-4550-B086-9A7C4B107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3" y="2495"/>
              <a:ext cx="474" cy="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/>
                <a:t>Blood flow</a:t>
              </a:r>
            </a:p>
          </p:txBody>
        </p:sp>
        <p:sp>
          <p:nvSpPr>
            <p:cNvPr id="8236" name="Rectangle 125">
              <a:extLst>
                <a:ext uri="{FF2B5EF4-FFF2-40B4-BE49-F238E27FC236}">
                  <a16:creationId xmlns:a16="http://schemas.microsoft.com/office/drawing/2014/main" id="{4B30C097-F5C2-47E8-9FF7-9EEAE31FB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680"/>
              <a:ext cx="720" cy="336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Stroke volume</a:t>
              </a:r>
              <a:endParaRPr lang="en-US" altLang="en-US"/>
            </a:p>
          </p:txBody>
        </p:sp>
        <p:cxnSp>
          <p:nvCxnSpPr>
            <p:cNvPr id="8237" name="Straight Arrow Connector 127">
              <a:extLst>
                <a:ext uri="{FF2B5EF4-FFF2-40B4-BE49-F238E27FC236}">
                  <a16:creationId xmlns:a16="http://schemas.microsoft.com/office/drawing/2014/main" id="{FC784007-1963-4E2A-9D09-C837E947BAA3}"/>
                </a:ext>
              </a:extLst>
            </p:cNvPr>
            <p:cNvCxnSpPr>
              <a:cxnSpLocks noChangeShapeType="1"/>
              <a:stCxn id="8236" idx="2"/>
              <a:endCxn id="8238" idx="0"/>
            </p:cNvCxnSpPr>
            <p:nvPr/>
          </p:nvCxnSpPr>
          <p:spPr bwMode="auto">
            <a:xfrm rot="16200000" flipH="1">
              <a:off x="3720" y="2112"/>
              <a:ext cx="240" cy="4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8238" name="Rectangle 131">
              <a:extLst>
                <a:ext uri="{FF2B5EF4-FFF2-40B4-BE49-F238E27FC236}">
                  <a16:creationId xmlns:a16="http://schemas.microsoft.com/office/drawing/2014/main" id="{A813F54E-EA6C-47C8-9B30-BD9350A04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256"/>
              <a:ext cx="336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u="sng"/>
                <a:t>B</a:t>
              </a:r>
              <a:endParaRPr lang="en-US" altLang="en-US" u="sng"/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7.0&quot;&gt;&lt;object type=&quot;1&quot; unique_id=&quot;10001&quot;&gt;&lt;object type=&quot;2&quot; unique_id=&quot;10170&quot;&gt;&lt;object type=&quot;3&quot; unique_id=&quot;10171&quot;&gt;&lt;property id=&quot;20148&quot; value=&quot;5&quot;/&gt;&lt;property id=&quot;20300&quot; value=&quot;Slide 1&quot;/&gt;&lt;property id=&quot;20307&quot; value=&quot;317&quot;/&gt;&lt;/object&gt;&lt;object type=&quot;3&quot; unique_id=&quot;10172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73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74&quot;&gt;&lt;property id=&quot;20148&quot; value=&quot;5&quot;/&gt;&lt;property id=&quot;20300&quot; value=&quot;Slide 4 - &amp;quot;Circulatory system Word Bank&amp;quot;&quot;/&gt;&lt;property id=&quot;20307&quot; value=&quot;337&quot;/&gt;&lt;/object&gt;&lt;object type=&quot;3&quot; unique_id=&quot;10175&quot;&gt;&lt;property id=&quot;20148&quot; value=&quot;5&quot;/&gt;&lt;property id=&quot;20300&quot; value=&quot;Slide 5 - &amp;quot;Circulatory System&amp;quot;&quot;/&gt;&lt;property id=&quot;20307&quot; value=&quot;336&quot;/&gt;&lt;/object&gt;&lt;object type=&quot;3&quot; unique_id=&quot;10176&quot;&gt;&lt;property id=&quot;20148&quot; value=&quot;5&quot;/&gt;&lt;property id=&quot;20300&quot; value=&quot;Slide 6 - &amp;quot;Circulatory System Key&amp;quot;&quot;/&gt;&lt;property id=&quot;20307&quot; value=&quot;338&quot;/&gt;&lt;/object&gt;&lt;/object&gt;&lt;object type=&quot;8&quot; unique_id=&quot;1018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1135</TotalTime>
  <Words>221</Words>
  <Application>Microsoft Office PowerPoint</Application>
  <PresentationFormat>On-screen Show (4:3)</PresentationFormat>
  <Paragraphs>63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Circulatory System Word Bank</vt:lpstr>
      <vt:lpstr>Circulatory System</vt:lpstr>
      <vt:lpstr>Circulatory System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171</cp:revision>
  <dcterms:created xsi:type="dcterms:W3CDTF">2005-04-19T02:46:41Z</dcterms:created>
  <dcterms:modified xsi:type="dcterms:W3CDTF">2019-04-30T14:26:45Z</dcterms:modified>
</cp:coreProperties>
</file>