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2" r:id="rId2"/>
  </p:sldMasterIdLst>
  <p:notesMasterIdLst>
    <p:notesMasterId r:id="rId8"/>
  </p:notesMasterIdLst>
  <p:sldIdLst>
    <p:sldId id="317" r:id="rId3"/>
    <p:sldId id="333" r:id="rId4"/>
    <p:sldId id="330" r:id="rId5"/>
    <p:sldId id="335" r:id="rId6"/>
    <p:sldId id="334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3CA7295-FEDE-420A-8E44-AA7A92FC37B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CD59D3CC-0B3D-4770-BA4E-359DD4C010E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F32EE37D-8260-47B8-AED8-2DEEAF2E73E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2A1A8B1-31F4-4BCB-84BF-6510EB63F1F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13A091FB-9157-4145-89F4-EC3BB2606C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FEB7E177-ED94-4233-B7E4-C8A0EC22E9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3BCE75A-4B36-4AFB-8C64-61F28F86C0F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B9611686-227D-4D26-ADF9-922569F019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2B24A3-FD01-4817-A75E-77971FC6EB1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1A87844E-479D-4347-B20F-A03D109180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9D108C39-7529-4A9E-88BC-A0B6150C88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900BF48-0298-430B-9D99-F7B74F6871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9B308D9-5EC2-482C-95A2-00BA8A5B2D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1CDC4F6-4B6C-4FD9-AB17-2FC803F16D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FF2D5-8416-4BB7-B4B8-BFC3E2182C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631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6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8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BC42FE8-482F-4A76-99D9-CEDF47A81F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467DA45-C0DC-4DA1-B119-0F8104DC23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F3A4916-F840-4778-A9CB-EB0AD9F1D7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31898C-519E-432E-9D59-B9CA33081C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6889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F0511-CA98-4FF6-B22B-2AAB43528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8A2BA2-5322-4DBC-B361-7DE1FC9066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2135018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41288-E2A6-4206-8C44-179003B27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AB181-843E-4DC7-A4F1-EE2C2C2AA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2080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3ACAF-2B65-41A5-B629-AFDCB9C5C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027623-BC22-474A-A9A2-B7B0180E1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747247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93A81-302B-4FC7-9100-E09F1B458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05758-8ED5-40A7-BF8E-9298C5A588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17E8A8-0D35-47EA-84DF-542DAEC77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0727942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82D9E-BE6A-4A83-BE5D-2D9686A6B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C580A-92D6-4ED2-BF00-6933F7FFD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11E1EC-6002-4E7C-985E-0B4F42BD0E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F31BE1-E655-4734-A57D-1C2EC3C22D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74E235-2840-458D-B78C-F67A08D7BE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776260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4CDF5-949E-4AF4-B8CE-23D41247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385259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7038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CE25B-6727-442B-975D-EF914AD76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A2628-D508-40D2-9461-D8E9A4F4F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A859AC-C113-498E-8A74-6A4197EFFE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318683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3AEF8-B9A7-4BAC-AEAA-377DD039A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F2C6DF-28D1-47F0-BB76-1468281F22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C0EAC7-94E5-4EA0-BFAF-A53F8CC83E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72015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A0DFAA7-36A9-4BE9-8878-8EE4DBCEE6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A7EA623-A79A-4C45-B7AB-24AD70AC40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EF397C6-FC02-41D2-A4C2-CE481ADA9D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99F05D-5543-4F33-A867-301CCF4167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9067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EFEFA-9A06-4992-AD6F-DF3CA928B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F42E5F-C5A7-4737-8407-9474B1B9EA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312707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1A9A22-B3ED-4FCC-9248-9B5159C3AB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8CDE7B-5657-4868-8B98-643DAB5020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607664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5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121C258-38DD-4782-B75A-F5B9B698DA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92EBE12-74FC-4F42-BEF6-B07D56FB08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142C304-F0A0-443D-A083-D92BDAE49A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6BBEE1-952F-43C0-A3EE-5364E1A2A9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9835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CE7865-ECB0-4D65-AD42-B25F558FB0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6B0398-F2F4-4016-8BF3-35831843A3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9E88CD-3106-4E69-B3EB-21D7AD6CE7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8B57F1-FA2A-4770-AC2D-DBCFBEDA97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3550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4DF114A-5B0E-448D-9B70-2F3DEFB25B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40E01BE-EDCE-4471-A015-C5D2DCAFA0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70251BE-922D-4F42-90E7-9BB76AD864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5C38E8-4476-47B7-9AF7-DEE32B66CB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3227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4D025451-91C3-4769-94D1-54067B24D9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D2E43AB3-BE74-41AE-B60E-2163CD15F7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00AB92A-C2EB-467A-AC2E-3EF6BF0C7D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4BCDC7-4EA5-4000-A13A-E714C318A3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4917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18F94EF-AEEC-4828-B47E-9BF25473FB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94AD58B-6B99-4C09-B7BF-EB1178C4CA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BAB54BF-4A0F-439C-84A8-CD507E8D10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78EAD0-AFD1-4E26-BF65-24D7F11E8D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2122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BC4B68B-5C8E-4786-A4BA-5A781CBDD2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DEEF297-E436-488A-8C3D-D124DCF889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3927FD9-79BD-4D87-9C3E-A6F8F8EAFB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A9DF7F-CE6C-40E5-913B-B18224F0E0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2941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C88FBBF-6872-4DEB-B679-C720EE474D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E6C0DEF-D691-4D1E-AB8C-3FBAC66FC3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20C5A4F-57B4-4720-81BB-D0235E7134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4B9432-FA5F-4F85-B86E-85B611505E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9951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BF46090-6F5A-4E3A-B015-29E0ED9B51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23B3D72E-74B3-435E-80C0-16A1C3FDC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F033989-74EF-4B0B-8191-2AAFA7600E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5C7F4CD-8ECE-47B1-B831-65ABBA3352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A2CD34AB-D5F7-4AB3-BAFB-DBDD4E92AC6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942BEF14-B5CB-407B-BF7D-38603F43668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EB3372E7-4E67-413A-B3A6-AAD6D52BE7F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A539B3A-9BE5-466F-BD02-4EEB4AC8F4C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D3BF8415-384E-478A-AB85-444B1385B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9B4DF327-8C92-4D43-B835-32BC30E75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E1120F66-2414-40B2-8AA6-6594AE4EB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E7475A-B0A7-433E-B7AE-4F59FC36A1DD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B1A0D6-85E6-4675-9A89-87289897709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44C6B34B-2140-49FD-9AB9-E731687F42D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1500C3D1-418B-4009-9050-C8FEDAB9F42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7D0A0D78-6E10-4716-BEAF-7D1FCAFDFB5F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6F894424-28FD-459D-B6C6-693643442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8E3B144-BA6D-4936-89DE-A85DE4B83B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D406300D-EDBC-437D-8069-05076EE262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667DCA0-EFFF-48E4-B762-C19768483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9B087E-BECF-42E3-BC40-5E80766AF861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3E880C2B-C558-4BF0-98FA-009C375C6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11588"/>
            <a:ext cx="9144000" cy="53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/>
              <a:t>Cell Respiration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7B8A6B2-8134-470C-9BF6-17BBF9031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56C53B1-9BA3-4275-A82A-847E3EEA1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8A0FFBD-1824-425B-8B52-D8E82BE25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1B2F1D07-4426-4965-A332-03BD8B995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62">
            <a:extLst>
              <a:ext uri="{FF2B5EF4-FFF2-40B4-BE49-F238E27FC236}">
                <a16:creationId xmlns:a16="http://schemas.microsoft.com/office/drawing/2014/main" id="{612B95EC-69A6-42E7-8028-558030E45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2200" y="152400"/>
            <a:ext cx="2801938" cy="457200"/>
          </a:xfrm>
        </p:spPr>
        <p:txBody>
          <a:bodyPr/>
          <a:lstStyle/>
          <a:p>
            <a:r>
              <a:rPr lang="en-US" altLang="en-US" sz="2800"/>
              <a:t>Cell Respiration</a:t>
            </a:r>
          </a:p>
        </p:txBody>
      </p:sp>
      <p:grpSp>
        <p:nvGrpSpPr>
          <p:cNvPr id="6199" name="Group 55">
            <a:extLst>
              <a:ext uri="{FF2B5EF4-FFF2-40B4-BE49-F238E27FC236}">
                <a16:creationId xmlns:a16="http://schemas.microsoft.com/office/drawing/2014/main" id="{F2DF1130-198A-4ABE-8FAD-9C0A87386DCF}"/>
              </a:ext>
            </a:extLst>
          </p:cNvPr>
          <p:cNvGrpSpPr>
            <a:grpSpLocks/>
          </p:cNvGrpSpPr>
          <p:nvPr/>
        </p:nvGrpSpPr>
        <p:grpSpPr bwMode="auto">
          <a:xfrm>
            <a:off x="296757" y="152400"/>
            <a:ext cx="8694843" cy="6648450"/>
            <a:chOff x="-4" y="1344"/>
            <a:chExt cx="4324" cy="4368"/>
          </a:xfrm>
        </p:grpSpPr>
        <p:cxnSp>
          <p:nvCxnSpPr>
            <p:cNvPr id="6147" name="Straight Arrow Connector 64">
              <a:extLst>
                <a:ext uri="{FF2B5EF4-FFF2-40B4-BE49-F238E27FC236}">
                  <a16:creationId xmlns:a16="http://schemas.microsoft.com/office/drawing/2014/main" id="{5B4C20F3-2FDF-4A57-AE81-96673416BABA}"/>
                </a:ext>
              </a:extLst>
            </p:cNvPr>
            <p:cNvCxnSpPr>
              <a:cxnSpLocks noChangeShapeType="1"/>
              <a:stCxn id="6148" idx="2"/>
            </p:cNvCxnSpPr>
            <p:nvPr/>
          </p:nvCxnSpPr>
          <p:spPr bwMode="auto">
            <a:xfrm rot="5400000">
              <a:off x="1512" y="1656"/>
              <a:ext cx="336" cy="2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48" name="Rectangle 65">
              <a:extLst>
                <a:ext uri="{FF2B5EF4-FFF2-40B4-BE49-F238E27FC236}">
                  <a16:creationId xmlns:a16="http://schemas.microsoft.com/office/drawing/2014/main" id="{40ADE5B7-B9CC-47F3-A21D-9C5ED7096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1344"/>
              <a:ext cx="960" cy="144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Cell Respiration</a:t>
              </a:r>
            </a:p>
          </p:txBody>
        </p:sp>
        <p:sp>
          <p:nvSpPr>
            <p:cNvPr id="6149" name="Oval 68">
              <a:extLst>
                <a:ext uri="{FF2B5EF4-FFF2-40B4-BE49-F238E27FC236}">
                  <a16:creationId xmlns:a16="http://schemas.microsoft.com/office/drawing/2014/main" id="{30F30D5E-57ED-48E6-9926-9AABC78DF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" y="2962"/>
              <a:ext cx="768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 dirty="0"/>
                <a:t>Anaerobic respiration</a:t>
              </a:r>
            </a:p>
          </p:txBody>
        </p:sp>
        <p:sp>
          <p:nvSpPr>
            <p:cNvPr id="6150" name="Oval 69">
              <a:extLst>
                <a:ext uri="{FF2B5EF4-FFF2-40B4-BE49-F238E27FC236}">
                  <a16:creationId xmlns:a16="http://schemas.microsoft.com/office/drawing/2014/main" id="{7CF5EF66-7072-4C71-80CA-C8F474008C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824"/>
              <a:ext cx="864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Glucose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BD4184C-3CC1-4E8A-B8AF-22515752CD12}"/>
                </a:ext>
              </a:extLst>
            </p:cNvPr>
            <p:cNvSpPr/>
            <p:nvPr/>
          </p:nvSpPr>
          <p:spPr bwMode="auto">
            <a:xfrm>
              <a:off x="2976" y="3264"/>
              <a:ext cx="864" cy="288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Pyruvate oxidation</a:t>
              </a:r>
            </a:p>
          </p:txBody>
        </p:sp>
        <p:sp>
          <p:nvSpPr>
            <p:cNvPr id="6152" name="Oval 73">
              <a:extLst>
                <a:ext uri="{FF2B5EF4-FFF2-40B4-BE49-F238E27FC236}">
                  <a16:creationId xmlns:a16="http://schemas.microsoft.com/office/drawing/2014/main" id="{78BFA229-EB74-4BBE-A7BA-5EBE926C2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784"/>
              <a:ext cx="864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400" u="sng"/>
            </a:p>
          </p:txBody>
        </p:sp>
        <p:sp>
          <p:nvSpPr>
            <p:cNvPr id="6153" name="Oval 74">
              <a:extLst>
                <a:ext uri="{FF2B5EF4-FFF2-40B4-BE49-F238E27FC236}">
                  <a16:creationId xmlns:a16="http://schemas.microsoft.com/office/drawing/2014/main" id="{ED3BAF33-306F-4E46-9A9D-C4059FEDC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352"/>
              <a:ext cx="864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200" u="sng"/>
            </a:p>
          </p:txBody>
        </p:sp>
        <p:cxnSp>
          <p:nvCxnSpPr>
            <p:cNvPr id="6154" name="Straight Arrow Connector 76">
              <a:extLst>
                <a:ext uri="{FF2B5EF4-FFF2-40B4-BE49-F238E27FC236}">
                  <a16:creationId xmlns:a16="http://schemas.microsoft.com/office/drawing/2014/main" id="{EE769068-AA21-45D8-8BE5-271336ACDF33}"/>
                </a:ext>
              </a:extLst>
            </p:cNvPr>
            <p:cNvCxnSpPr>
              <a:cxnSpLocks noChangeShapeType="1"/>
              <a:stCxn id="6152" idx="2"/>
              <a:endCxn id="6149" idx="6"/>
            </p:cNvCxnSpPr>
            <p:nvPr/>
          </p:nvCxnSpPr>
          <p:spPr bwMode="auto">
            <a:xfrm flipH="1">
              <a:off x="764" y="2904"/>
              <a:ext cx="484" cy="202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5" name="Straight Arrow Connector 77">
              <a:extLst>
                <a:ext uri="{FF2B5EF4-FFF2-40B4-BE49-F238E27FC236}">
                  <a16:creationId xmlns:a16="http://schemas.microsoft.com/office/drawing/2014/main" id="{86AF433F-B8F8-48EC-BD2F-4859327B65FB}"/>
                </a:ext>
              </a:extLst>
            </p:cNvPr>
            <p:cNvCxnSpPr>
              <a:cxnSpLocks noChangeShapeType="1"/>
              <a:stCxn id="6150" idx="4"/>
              <a:endCxn id="6153" idx="0"/>
            </p:cNvCxnSpPr>
            <p:nvPr/>
          </p:nvCxnSpPr>
          <p:spPr bwMode="auto">
            <a:xfrm rot="5400000">
              <a:off x="1536" y="2208"/>
              <a:ext cx="288" cy="2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6" name="Straight Arrow Connector 80">
              <a:extLst>
                <a:ext uri="{FF2B5EF4-FFF2-40B4-BE49-F238E27FC236}">
                  <a16:creationId xmlns:a16="http://schemas.microsoft.com/office/drawing/2014/main" id="{D983DFE5-4466-4901-AF89-FDFCD77835A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1584" y="2688"/>
              <a:ext cx="192" cy="2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7" name="Straight Arrow Connector 83">
              <a:extLst>
                <a:ext uri="{FF2B5EF4-FFF2-40B4-BE49-F238E27FC236}">
                  <a16:creationId xmlns:a16="http://schemas.microsoft.com/office/drawing/2014/main" id="{11E51ECB-EE26-4073-B9B7-3EBDE868D840}"/>
                </a:ext>
              </a:extLst>
            </p:cNvPr>
            <p:cNvCxnSpPr>
              <a:cxnSpLocks noChangeShapeType="1"/>
              <a:endCxn id="73" idx="0"/>
            </p:cNvCxnSpPr>
            <p:nvPr/>
          </p:nvCxnSpPr>
          <p:spPr bwMode="auto">
            <a:xfrm rot="5400000">
              <a:off x="3337" y="3192"/>
              <a:ext cx="143" cy="1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8" name="Oval 88">
              <a:extLst>
                <a:ext uri="{FF2B5EF4-FFF2-40B4-BE49-F238E27FC236}">
                  <a16:creationId xmlns:a16="http://schemas.microsoft.com/office/drawing/2014/main" id="{399AB4B7-920A-4998-8AD6-A4F50EAFD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968"/>
              <a:ext cx="864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400" u="sng"/>
            </a:p>
          </p:txBody>
        </p:sp>
        <p:cxnSp>
          <p:nvCxnSpPr>
            <p:cNvPr id="6159" name="Straight Arrow Connector 89">
              <a:extLst>
                <a:ext uri="{FF2B5EF4-FFF2-40B4-BE49-F238E27FC236}">
                  <a16:creationId xmlns:a16="http://schemas.microsoft.com/office/drawing/2014/main" id="{D309E7B7-7B86-4ECB-A714-DF2DC7085C84}"/>
                </a:ext>
              </a:extLst>
            </p:cNvPr>
            <p:cNvCxnSpPr>
              <a:cxnSpLocks noChangeShapeType="1"/>
              <a:stCxn id="6153" idx="6"/>
              <a:endCxn id="6158" idx="2"/>
            </p:cNvCxnSpPr>
            <p:nvPr/>
          </p:nvCxnSpPr>
          <p:spPr bwMode="auto">
            <a:xfrm flipV="1">
              <a:off x="2112" y="2088"/>
              <a:ext cx="624" cy="384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0" name="Oval 93">
              <a:extLst>
                <a:ext uri="{FF2B5EF4-FFF2-40B4-BE49-F238E27FC236}">
                  <a16:creationId xmlns:a16="http://schemas.microsoft.com/office/drawing/2014/main" id="{499243ED-8484-471B-821D-202E899712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352"/>
              <a:ext cx="864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200" u="sng"/>
            </a:p>
          </p:txBody>
        </p:sp>
        <p:cxnSp>
          <p:nvCxnSpPr>
            <p:cNvPr id="6161" name="Straight Arrow Connector 94">
              <a:extLst>
                <a:ext uri="{FF2B5EF4-FFF2-40B4-BE49-F238E27FC236}">
                  <a16:creationId xmlns:a16="http://schemas.microsoft.com/office/drawing/2014/main" id="{C9514D0E-C670-414E-A59E-5FFD1E0485FB}"/>
                </a:ext>
              </a:extLst>
            </p:cNvPr>
            <p:cNvCxnSpPr>
              <a:cxnSpLocks noChangeShapeType="1"/>
              <a:stCxn id="6153" idx="6"/>
              <a:endCxn id="6160" idx="2"/>
            </p:cNvCxnSpPr>
            <p:nvPr/>
          </p:nvCxnSpPr>
          <p:spPr bwMode="auto">
            <a:xfrm>
              <a:off x="2112" y="2472"/>
              <a:ext cx="720" cy="1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2" name="Oval 101">
              <a:extLst>
                <a:ext uri="{FF2B5EF4-FFF2-40B4-BE49-F238E27FC236}">
                  <a16:creationId xmlns:a16="http://schemas.microsoft.com/office/drawing/2014/main" id="{7D116E12-B2C4-46AE-BF28-6EAB1B6A77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784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Aerobic respiration</a:t>
              </a:r>
            </a:p>
          </p:txBody>
        </p:sp>
        <p:cxnSp>
          <p:nvCxnSpPr>
            <p:cNvPr id="6163" name="Straight Arrow Connector 102">
              <a:extLst>
                <a:ext uri="{FF2B5EF4-FFF2-40B4-BE49-F238E27FC236}">
                  <a16:creationId xmlns:a16="http://schemas.microsoft.com/office/drawing/2014/main" id="{5680076B-D74F-443D-8C7E-8E3E63B54969}"/>
                </a:ext>
              </a:extLst>
            </p:cNvPr>
            <p:cNvCxnSpPr>
              <a:cxnSpLocks noChangeShapeType="1"/>
              <a:stCxn id="6152" idx="6"/>
              <a:endCxn id="6162" idx="2"/>
            </p:cNvCxnSpPr>
            <p:nvPr/>
          </p:nvCxnSpPr>
          <p:spPr bwMode="auto">
            <a:xfrm>
              <a:off x="2112" y="2904"/>
              <a:ext cx="864" cy="48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4" name="Oval 106">
              <a:extLst>
                <a:ext uri="{FF2B5EF4-FFF2-40B4-BE49-F238E27FC236}">
                  <a16:creationId xmlns:a16="http://schemas.microsoft.com/office/drawing/2014/main" id="{BD3231F0-715C-4E01-A91B-3902D9919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792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000" u="sng"/>
            </a:p>
          </p:txBody>
        </p:sp>
        <p:cxnSp>
          <p:nvCxnSpPr>
            <p:cNvPr id="6165" name="Straight Arrow Connector 107">
              <a:extLst>
                <a:ext uri="{FF2B5EF4-FFF2-40B4-BE49-F238E27FC236}">
                  <a16:creationId xmlns:a16="http://schemas.microsoft.com/office/drawing/2014/main" id="{1A3B4A92-0868-4D53-A7C4-E20808141209}"/>
                </a:ext>
              </a:extLst>
            </p:cNvPr>
            <p:cNvCxnSpPr>
              <a:cxnSpLocks noChangeShapeType="1"/>
              <a:stCxn id="73" idx="4"/>
              <a:endCxn id="6164" idx="0"/>
            </p:cNvCxnSpPr>
            <p:nvPr/>
          </p:nvCxnSpPr>
          <p:spPr bwMode="auto">
            <a:xfrm rot="5400000">
              <a:off x="3288" y="3672"/>
              <a:ext cx="240" cy="2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78CE4D8C-14C4-419C-B861-923FA0BE366A}"/>
                </a:ext>
              </a:extLst>
            </p:cNvPr>
            <p:cNvSpPr/>
            <p:nvPr/>
          </p:nvSpPr>
          <p:spPr bwMode="auto">
            <a:xfrm>
              <a:off x="1632" y="3456"/>
              <a:ext cx="864" cy="288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050" u="sng" dirty="0">
                <a:latin typeface="Arial" charset="0"/>
              </a:endParaRPr>
            </a:p>
          </p:txBody>
        </p:sp>
        <p:cxnSp>
          <p:nvCxnSpPr>
            <p:cNvPr id="6167" name="Straight Arrow Connector 111">
              <a:extLst>
                <a:ext uri="{FF2B5EF4-FFF2-40B4-BE49-F238E27FC236}">
                  <a16:creationId xmlns:a16="http://schemas.microsoft.com/office/drawing/2014/main" id="{54C9F9CB-52EB-4E7A-85F9-5FF75EE58A16}"/>
                </a:ext>
              </a:extLst>
            </p:cNvPr>
            <p:cNvCxnSpPr>
              <a:cxnSpLocks noChangeShapeType="1"/>
              <a:stCxn id="73" idx="2"/>
              <a:endCxn id="111" idx="6"/>
            </p:cNvCxnSpPr>
            <p:nvPr/>
          </p:nvCxnSpPr>
          <p:spPr bwMode="auto">
            <a:xfrm rot="10800000" flipV="1">
              <a:off x="2496" y="3408"/>
              <a:ext cx="480" cy="192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8" name="Straight Arrow Connector 113">
              <a:extLst>
                <a:ext uri="{FF2B5EF4-FFF2-40B4-BE49-F238E27FC236}">
                  <a16:creationId xmlns:a16="http://schemas.microsoft.com/office/drawing/2014/main" id="{055EF612-24AE-4891-8C4C-491E8ACA85B1}"/>
                </a:ext>
              </a:extLst>
            </p:cNvPr>
            <p:cNvCxnSpPr>
              <a:cxnSpLocks noChangeShapeType="1"/>
              <a:stCxn id="6164" idx="2"/>
              <a:endCxn id="111" idx="6"/>
            </p:cNvCxnSpPr>
            <p:nvPr/>
          </p:nvCxnSpPr>
          <p:spPr bwMode="auto">
            <a:xfrm rot="10800000">
              <a:off x="2496" y="3600"/>
              <a:ext cx="480" cy="36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E018FC2E-2FEE-41CC-9EBD-A2B29413994F}"/>
                </a:ext>
              </a:extLst>
            </p:cNvPr>
            <p:cNvSpPr/>
            <p:nvPr/>
          </p:nvSpPr>
          <p:spPr bwMode="auto">
            <a:xfrm>
              <a:off x="1440" y="4752"/>
              <a:ext cx="864" cy="336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Electron Transport</a:t>
              </a:r>
            </a:p>
          </p:txBody>
        </p:sp>
        <p:cxnSp>
          <p:nvCxnSpPr>
            <p:cNvPr id="6170" name="Straight Arrow Connector 117">
              <a:extLst>
                <a:ext uri="{FF2B5EF4-FFF2-40B4-BE49-F238E27FC236}">
                  <a16:creationId xmlns:a16="http://schemas.microsoft.com/office/drawing/2014/main" id="{AAD4DAF1-BBD7-4C19-8ECD-8A4CACC847AF}"/>
                </a:ext>
              </a:extLst>
            </p:cNvPr>
            <p:cNvCxnSpPr>
              <a:cxnSpLocks noChangeShapeType="1"/>
              <a:stCxn id="117" idx="0"/>
              <a:endCxn id="111" idx="4"/>
            </p:cNvCxnSpPr>
            <p:nvPr/>
          </p:nvCxnSpPr>
          <p:spPr bwMode="auto">
            <a:xfrm rot="5400000" flipH="1" flipV="1">
              <a:off x="1464" y="4152"/>
              <a:ext cx="1008" cy="192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1" name="Oval 120">
              <a:extLst>
                <a:ext uri="{FF2B5EF4-FFF2-40B4-BE49-F238E27FC236}">
                  <a16:creationId xmlns:a16="http://schemas.microsoft.com/office/drawing/2014/main" id="{AB305130-94FA-44ED-8901-7C17AF376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4416"/>
              <a:ext cx="480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900" u="sng"/>
            </a:p>
          </p:txBody>
        </p:sp>
        <p:cxnSp>
          <p:nvCxnSpPr>
            <p:cNvPr id="6172" name="Straight Arrow Connector 121">
              <a:extLst>
                <a:ext uri="{FF2B5EF4-FFF2-40B4-BE49-F238E27FC236}">
                  <a16:creationId xmlns:a16="http://schemas.microsoft.com/office/drawing/2014/main" id="{FD778099-74DE-4A6C-A6A8-49DC7A943644}"/>
                </a:ext>
              </a:extLst>
            </p:cNvPr>
            <p:cNvCxnSpPr>
              <a:cxnSpLocks noChangeShapeType="1"/>
              <a:stCxn id="6171" idx="4"/>
              <a:endCxn id="117" idx="7"/>
            </p:cNvCxnSpPr>
            <p:nvPr/>
          </p:nvCxnSpPr>
          <p:spPr bwMode="auto">
            <a:xfrm rot="5400000">
              <a:off x="2528" y="4353"/>
              <a:ext cx="97" cy="799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3" name="Straight Arrow Connector 122">
              <a:extLst>
                <a:ext uri="{FF2B5EF4-FFF2-40B4-BE49-F238E27FC236}">
                  <a16:creationId xmlns:a16="http://schemas.microsoft.com/office/drawing/2014/main" id="{E037DA33-E134-4A08-AEBD-25A3F851E0B6}"/>
                </a:ext>
              </a:extLst>
            </p:cNvPr>
            <p:cNvCxnSpPr>
              <a:cxnSpLocks noChangeShapeType="1"/>
              <a:stCxn id="6164" idx="4"/>
              <a:endCxn id="6171" idx="0"/>
            </p:cNvCxnSpPr>
            <p:nvPr/>
          </p:nvCxnSpPr>
          <p:spPr bwMode="auto">
            <a:xfrm rot="5400000">
              <a:off x="3048" y="4056"/>
              <a:ext cx="288" cy="432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4" name="Oval 131">
              <a:extLst>
                <a:ext uri="{FF2B5EF4-FFF2-40B4-BE49-F238E27FC236}">
                  <a16:creationId xmlns:a16="http://schemas.microsoft.com/office/drawing/2014/main" id="{259B5D1D-AC26-4B08-9E51-B64406691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4416"/>
              <a:ext cx="48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900" u="sng" baseline="-25000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0215BFD0-27F6-4A0E-918E-B5D2CA6D2332}"/>
                </a:ext>
              </a:extLst>
            </p:cNvPr>
            <p:cNvSpPr/>
            <p:nvPr/>
          </p:nvSpPr>
          <p:spPr bwMode="auto">
            <a:xfrm>
              <a:off x="3840" y="4416"/>
              <a:ext cx="480" cy="289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2 ATP</a:t>
              </a:r>
            </a:p>
          </p:txBody>
        </p:sp>
        <p:cxnSp>
          <p:nvCxnSpPr>
            <p:cNvPr id="6176" name="Straight Arrow Connector 136">
              <a:extLst>
                <a:ext uri="{FF2B5EF4-FFF2-40B4-BE49-F238E27FC236}">
                  <a16:creationId xmlns:a16="http://schemas.microsoft.com/office/drawing/2014/main" id="{60324831-0FBF-4197-B751-87D8A1E50A43}"/>
                </a:ext>
              </a:extLst>
            </p:cNvPr>
            <p:cNvCxnSpPr>
              <a:cxnSpLocks noChangeShapeType="1"/>
              <a:stCxn id="6174" idx="4"/>
              <a:endCxn id="117" idx="7"/>
            </p:cNvCxnSpPr>
            <p:nvPr/>
          </p:nvCxnSpPr>
          <p:spPr bwMode="auto">
            <a:xfrm rot="5400000">
              <a:off x="2816" y="4113"/>
              <a:ext cx="49" cy="1327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7" name="Straight Arrow Connector 139">
              <a:extLst>
                <a:ext uri="{FF2B5EF4-FFF2-40B4-BE49-F238E27FC236}">
                  <a16:creationId xmlns:a16="http://schemas.microsoft.com/office/drawing/2014/main" id="{EE4C8E0A-7229-41B8-93FA-5F5E25D1B1EA}"/>
                </a:ext>
              </a:extLst>
            </p:cNvPr>
            <p:cNvCxnSpPr>
              <a:cxnSpLocks noChangeShapeType="1"/>
              <a:stCxn id="6164" idx="4"/>
              <a:endCxn id="6174" idx="0"/>
            </p:cNvCxnSpPr>
            <p:nvPr/>
          </p:nvCxnSpPr>
          <p:spPr bwMode="auto">
            <a:xfrm rot="16200000" flipH="1">
              <a:off x="3312" y="4224"/>
              <a:ext cx="288" cy="96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8" name="Straight Arrow Connector 142">
              <a:extLst>
                <a:ext uri="{FF2B5EF4-FFF2-40B4-BE49-F238E27FC236}">
                  <a16:creationId xmlns:a16="http://schemas.microsoft.com/office/drawing/2014/main" id="{B16F5B5D-C79C-43B5-BB10-C0FC631C6F70}"/>
                </a:ext>
              </a:extLst>
            </p:cNvPr>
            <p:cNvCxnSpPr>
              <a:cxnSpLocks noChangeShapeType="1"/>
              <a:stCxn id="6164" idx="4"/>
              <a:endCxn id="133" idx="1"/>
            </p:cNvCxnSpPr>
            <p:nvPr/>
          </p:nvCxnSpPr>
          <p:spPr bwMode="auto">
            <a:xfrm rot="16200000" flipH="1">
              <a:off x="3494" y="4042"/>
              <a:ext cx="330" cy="502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9" name="Oval 174">
              <a:extLst>
                <a:ext uri="{FF2B5EF4-FFF2-40B4-BE49-F238E27FC236}">
                  <a16:creationId xmlns:a16="http://schemas.microsoft.com/office/drawing/2014/main" id="{C7539AC8-93B5-4045-9EF5-554BC5F181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5424"/>
              <a:ext cx="480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900"/>
                <a:t>Water</a:t>
              </a:r>
            </a:p>
          </p:txBody>
        </p:sp>
        <p:cxnSp>
          <p:nvCxnSpPr>
            <p:cNvPr id="6180" name="Straight Arrow Connector 175">
              <a:extLst>
                <a:ext uri="{FF2B5EF4-FFF2-40B4-BE49-F238E27FC236}">
                  <a16:creationId xmlns:a16="http://schemas.microsoft.com/office/drawing/2014/main" id="{C64C333F-FC91-442F-B737-1BA9C122F2B5}"/>
                </a:ext>
              </a:extLst>
            </p:cNvPr>
            <p:cNvCxnSpPr>
              <a:cxnSpLocks noChangeShapeType="1"/>
              <a:stCxn id="117" idx="4"/>
              <a:endCxn id="6179" idx="0"/>
            </p:cNvCxnSpPr>
            <p:nvPr/>
          </p:nvCxnSpPr>
          <p:spPr bwMode="auto">
            <a:xfrm rot="5400000">
              <a:off x="1560" y="5112"/>
              <a:ext cx="336" cy="288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1" name="Oval 176">
              <a:extLst>
                <a:ext uri="{FF2B5EF4-FFF2-40B4-BE49-F238E27FC236}">
                  <a16:creationId xmlns:a16="http://schemas.microsoft.com/office/drawing/2014/main" id="{8E51C255-5A87-489E-B70B-B95D2302B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5376"/>
              <a:ext cx="48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900" u="sng" baseline="-25000"/>
            </a:p>
          </p:txBody>
        </p:sp>
        <p:cxnSp>
          <p:nvCxnSpPr>
            <p:cNvPr id="6182" name="Straight Arrow Connector 177">
              <a:extLst>
                <a:ext uri="{FF2B5EF4-FFF2-40B4-BE49-F238E27FC236}">
                  <a16:creationId xmlns:a16="http://schemas.microsoft.com/office/drawing/2014/main" id="{1D67EB5D-3C6F-468D-AAAD-D02C34FF0031}"/>
                </a:ext>
              </a:extLst>
            </p:cNvPr>
            <p:cNvCxnSpPr>
              <a:cxnSpLocks noChangeShapeType="1"/>
              <a:stCxn id="117" idx="4"/>
              <a:endCxn id="6181" idx="0"/>
            </p:cNvCxnSpPr>
            <p:nvPr/>
          </p:nvCxnSpPr>
          <p:spPr bwMode="auto">
            <a:xfrm rot="16200000" flipH="1">
              <a:off x="1848" y="5112"/>
              <a:ext cx="288" cy="24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3" name="TextBox 189">
              <a:extLst>
                <a:ext uri="{FF2B5EF4-FFF2-40B4-BE49-F238E27FC236}">
                  <a16:creationId xmlns:a16="http://schemas.microsoft.com/office/drawing/2014/main" id="{29F5A1A4-D53A-4350-B4A1-6DA8022AD7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2112"/>
              <a:ext cx="28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enters</a:t>
              </a:r>
            </a:p>
          </p:txBody>
        </p:sp>
        <p:sp>
          <p:nvSpPr>
            <p:cNvPr id="6184" name="TextBox 194">
              <a:extLst>
                <a:ext uri="{FF2B5EF4-FFF2-40B4-BE49-F238E27FC236}">
                  <a16:creationId xmlns:a16="http://schemas.microsoft.com/office/drawing/2014/main" id="{7EFA7677-5747-4DE0-BD0A-FF875181BD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1680"/>
              <a:ext cx="447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Begins with</a:t>
              </a:r>
            </a:p>
          </p:txBody>
        </p:sp>
        <p:sp>
          <p:nvSpPr>
            <p:cNvPr id="6185" name="TextBox 195">
              <a:extLst>
                <a:ext uri="{FF2B5EF4-FFF2-40B4-BE49-F238E27FC236}">
                  <a16:creationId xmlns:a16="http://schemas.microsoft.com/office/drawing/2014/main" id="{1BE52249-FB5D-4119-B6B2-9ADDD55FE3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" y="2592"/>
              <a:ext cx="628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Broken down into</a:t>
              </a:r>
            </a:p>
          </p:txBody>
        </p:sp>
        <p:sp>
          <p:nvSpPr>
            <p:cNvPr id="6186" name="TextBox 198">
              <a:extLst>
                <a:ext uri="{FF2B5EF4-FFF2-40B4-BE49-F238E27FC236}">
                  <a16:creationId xmlns:a16="http://schemas.microsoft.com/office/drawing/2014/main" id="{A32F66EF-70C7-4468-A0C3-F6D1D0A0F4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3024"/>
              <a:ext cx="28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enters</a:t>
              </a:r>
            </a:p>
          </p:txBody>
        </p:sp>
        <p:sp>
          <p:nvSpPr>
            <p:cNvPr id="6187" name="TextBox 199">
              <a:extLst>
                <a:ext uri="{FF2B5EF4-FFF2-40B4-BE49-F238E27FC236}">
                  <a16:creationId xmlns:a16="http://schemas.microsoft.com/office/drawing/2014/main" id="{52BF57F8-F091-4E1D-A4D8-1557DAA377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6" y="2928"/>
              <a:ext cx="285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enters</a:t>
              </a:r>
            </a:p>
          </p:txBody>
        </p:sp>
        <p:sp>
          <p:nvSpPr>
            <p:cNvPr id="6188" name="TextBox 200">
              <a:extLst>
                <a:ext uri="{FF2B5EF4-FFF2-40B4-BE49-F238E27FC236}">
                  <a16:creationId xmlns:a16="http://schemas.microsoft.com/office/drawing/2014/main" id="{8F76FE94-7637-4B22-9C17-DE228E22C5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2112"/>
              <a:ext cx="35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Net gain</a:t>
              </a:r>
            </a:p>
          </p:txBody>
        </p:sp>
        <p:sp>
          <p:nvSpPr>
            <p:cNvPr id="6189" name="TextBox 201">
              <a:extLst>
                <a:ext uri="{FF2B5EF4-FFF2-40B4-BE49-F238E27FC236}">
                  <a16:creationId xmlns:a16="http://schemas.microsoft.com/office/drawing/2014/main" id="{45FFBF93-DA15-47FD-A221-0AD5D297C0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2449"/>
              <a:ext cx="38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Occurs in</a:t>
              </a:r>
            </a:p>
          </p:txBody>
        </p:sp>
        <p:sp>
          <p:nvSpPr>
            <p:cNvPr id="6190" name="TextBox 202">
              <a:extLst>
                <a:ext uri="{FF2B5EF4-FFF2-40B4-BE49-F238E27FC236}">
                  <a16:creationId xmlns:a16="http://schemas.microsoft.com/office/drawing/2014/main" id="{B046C575-F4AF-403B-92A0-6EDE3A4FC3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3984"/>
              <a:ext cx="385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Occurs in</a:t>
              </a:r>
            </a:p>
          </p:txBody>
        </p:sp>
        <p:sp>
          <p:nvSpPr>
            <p:cNvPr id="6191" name="TextBox 203">
              <a:extLst>
                <a:ext uri="{FF2B5EF4-FFF2-40B4-BE49-F238E27FC236}">
                  <a16:creationId xmlns:a16="http://schemas.microsoft.com/office/drawing/2014/main" id="{5CB58CAE-36A8-4ED3-B9E3-587133D83B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680719">
              <a:off x="2457" y="3321"/>
              <a:ext cx="49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Occurs in</a:t>
              </a:r>
            </a:p>
          </p:txBody>
        </p:sp>
        <p:sp>
          <p:nvSpPr>
            <p:cNvPr id="6192" name="TextBox 204">
              <a:extLst>
                <a:ext uri="{FF2B5EF4-FFF2-40B4-BE49-F238E27FC236}">
                  <a16:creationId xmlns:a16="http://schemas.microsoft.com/office/drawing/2014/main" id="{4CEBF05B-6F86-4C0A-9D3D-DED2DEDE9D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283859">
              <a:off x="2497" y="3780"/>
              <a:ext cx="49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Occurs in</a:t>
              </a:r>
            </a:p>
          </p:txBody>
        </p:sp>
        <p:sp>
          <p:nvSpPr>
            <p:cNvPr id="6193" name="TextBox 205">
              <a:extLst>
                <a:ext uri="{FF2B5EF4-FFF2-40B4-BE49-F238E27FC236}">
                  <a16:creationId xmlns:a16="http://schemas.microsoft.com/office/drawing/2014/main" id="{24DC0DDA-244F-4E30-9931-1E9A263096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0" y="4779"/>
              <a:ext cx="28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enters</a:t>
              </a:r>
            </a:p>
          </p:txBody>
        </p:sp>
        <p:sp>
          <p:nvSpPr>
            <p:cNvPr id="6194" name="TextBox 206">
              <a:extLst>
                <a:ext uri="{FF2B5EF4-FFF2-40B4-BE49-F238E27FC236}">
                  <a16:creationId xmlns:a16="http://schemas.microsoft.com/office/drawing/2014/main" id="{026C4D72-A157-4B80-A7BF-5B9E996578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4176"/>
              <a:ext cx="27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yields</a:t>
              </a:r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EA814FB5-631A-42D3-8BA7-1D466699EA0C}"/>
                </a:ext>
              </a:extLst>
            </p:cNvPr>
            <p:cNvSpPr/>
            <p:nvPr/>
          </p:nvSpPr>
          <p:spPr bwMode="auto">
            <a:xfrm>
              <a:off x="0" y="3600"/>
              <a:ext cx="768" cy="24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050" u="sng" dirty="0">
                <a:latin typeface="Arial" charset="0"/>
              </a:endParaRPr>
            </a:p>
          </p:txBody>
        </p:sp>
        <p:cxnSp>
          <p:nvCxnSpPr>
            <p:cNvPr id="6196" name="Straight Arrow Connector 208">
              <a:extLst>
                <a:ext uri="{FF2B5EF4-FFF2-40B4-BE49-F238E27FC236}">
                  <a16:creationId xmlns:a16="http://schemas.microsoft.com/office/drawing/2014/main" id="{6BAE5DE7-A7C8-4A76-88AF-48ADCD336BCC}"/>
                </a:ext>
              </a:extLst>
            </p:cNvPr>
            <p:cNvCxnSpPr>
              <a:cxnSpLocks noChangeShapeType="1"/>
              <a:stCxn id="6149" idx="4"/>
              <a:endCxn id="208" idx="0"/>
            </p:cNvCxnSpPr>
            <p:nvPr/>
          </p:nvCxnSpPr>
          <p:spPr bwMode="auto">
            <a:xfrm>
              <a:off x="380" y="3250"/>
              <a:ext cx="4" cy="35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97" name="TextBox 52">
            <a:extLst>
              <a:ext uri="{FF2B5EF4-FFF2-40B4-BE49-F238E27FC236}">
                <a16:creationId xmlns:a16="http://schemas.microsoft.com/office/drawing/2014/main" id="{A3CAA5C9-363B-4206-8BE8-F34D4096D7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319588"/>
            <a:ext cx="2514600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AutoNum type="alphaLcPeriod"/>
            </a:pPr>
            <a:r>
              <a:rPr lang="en-US" altLang="en-US" sz="1400"/>
              <a:t>2ATP</a:t>
            </a:r>
          </a:p>
          <a:p>
            <a:pPr>
              <a:buFontTx/>
              <a:buAutoNum type="alphaLcPeriod"/>
            </a:pPr>
            <a:r>
              <a:rPr lang="en-US" altLang="en-US" sz="1400"/>
              <a:t>Mitochondria</a:t>
            </a:r>
          </a:p>
          <a:p>
            <a:pPr>
              <a:buFontTx/>
              <a:buAutoNum type="alphaLcPeriod"/>
            </a:pPr>
            <a:r>
              <a:rPr lang="en-US" altLang="en-US" sz="1400"/>
              <a:t>Lactic acid</a:t>
            </a:r>
          </a:p>
          <a:p>
            <a:pPr>
              <a:buFontTx/>
              <a:buAutoNum type="alphaLcPeriod"/>
            </a:pPr>
            <a:r>
              <a:rPr lang="en-US" altLang="en-US" sz="1400"/>
              <a:t>Krebs/citric acid cycle</a:t>
            </a:r>
          </a:p>
          <a:p>
            <a:pPr>
              <a:buFontTx/>
              <a:buAutoNum type="alphaLcPeriod"/>
            </a:pPr>
            <a:r>
              <a:rPr lang="en-US" altLang="en-US" sz="1400"/>
              <a:t>Pyruvate</a:t>
            </a:r>
          </a:p>
          <a:p>
            <a:pPr>
              <a:buFontTx/>
              <a:buAutoNum type="alphaLcPeriod"/>
            </a:pPr>
            <a:r>
              <a:rPr lang="en-US" altLang="en-US" sz="1400"/>
              <a:t>cytoplasm</a:t>
            </a:r>
          </a:p>
          <a:p>
            <a:pPr>
              <a:buFontTx/>
              <a:buAutoNum type="alphaLcPeriod"/>
            </a:pPr>
            <a:r>
              <a:rPr lang="en-US" altLang="en-US" sz="1400"/>
              <a:t>~36ATP</a:t>
            </a:r>
          </a:p>
          <a:p>
            <a:pPr>
              <a:buFontTx/>
              <a:buAutoNum type="alphaLcPeriod"/>
            </a:pPr>
            <a:r>
              <a:rPr lang="en-US" altLang="en-US" sz="1400"/>
              <a:t>6NADH</a:t>
            </a:r>
          </a:p>
          <a:p>
            <a:pPr>
              <a:buFontTx/>
              <a:buAutoNum type="alphaLcPeriod"/>
            </a:pPr>
            <a:r>
              <a:rPr lang="en-US" altLang="en-US" sz="1400"/>
              <a:t>2FADH</a:t>
            </a:r>
            <a:r>
              <a:rPr lang="en-US" altLang="en-US" sz="1400" baseline="-25000"/>
              <a:t>2</a:t>
            </a:r>
            <a:r>
              <a:rPr lang="en-US" altLang="en-US" sz="1400"/>
              <a:t> </a:t>
            </a:r>
          </a:p>
          <a:p>
            <a:pPr>
              <a:buFontTx/>
              <a:buAutoNum type="alphaLcPeriod"/>
            </a:pPr>
            <a:r>
              <a:rPr lang="en-US" altLang="en-US" sz="1400"/>
              <a:t> glycolysis</a:t>
            </a:r>
            <a:endParaRPr lang="en-US" altLang="en-US" sz="1400" baseline="-25000"/>
          </a:p>
          <a:p>
            <a:pPr>
              <a:buFontTx/>
              <a:buAutoNum type="alphaLcPeriod"/>
            </a:pPr>
            <a:endParaRPr lang="en-US" altLang="en-US" sz="1400" baseline="-25000"/>
          </a:p>
          <a:p>
            <a:pPr>
              <a:buFontTx/>
              <a:buAutoNum type="alphaLcPeriod"/>
            </a:pPr>
            <a:endParaRPr lang="en-US" altLang="en-US" sz="1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2">
            <a:extLst>
              <a:ext uri="{FF2B5EF4-FFF2-40B4-BE49-F238E27FC236}">
                <a16:creationId xmlns:a16="http://schemas.microsoft.com/office/drawing/2014/main" id="{E85D0EC7-6DFD-43E5-8B41-FF3F1325A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63" y="0"/>
            <a:ext cx="2954337" cy="817563"/>
          </a:xfrm>
        </p:spPr>
        <p:txBody>
          <a:bodyPr/>
          <a:lstStyle/>
          <a:p>
            <a:r>
              <a:rPr lang="en-US" altLang="en-US" sz="2400"/>
              <a:t>Cell Respiration Key</a:t>
            </a:r>
          </a:p>
        </p:txBody>
      </p:sp>
      <p:grpSp>
        <p:nvGrpSpPr>
          <p:cNvPr id="7222" name="Group 54">
            <a:extLst>
              <a:ext uri="{FF2B5EF4-FFF2-40B4-BE49-F238E27FC236}">
                <a16:creationId xmlns:a16="http://schemas.microsoft.com/office/drawing/2014/main" id="{83DC7098-CF08-45B1-B55A-737D497DB28F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228600"/>
            <a:ext cx="8382000" cy="6572250"/>
            <a:chOff x="0" y="1344"/>
            <a:chExt cx="4320" cy="4368"/>
          </a:xfrm>
        </p:grpSpPr>
        <p:cxnSp>
          <p:nvCxnSpPr>
            <p:cNvPr id="7171" name="Straight Arrow Connector 64">
              <a:extLst>
                <a:ext uri="{FF2B5EF4-FFF2-40B4-BE49-F238E27FC236}">
                  <a16:creationId xmlns:a16="http://schemas.microsoft.com/office/drawing/2014/main" id="{0D422916-6F17-4168-89BA-91B16547965F}"/>
                </a:ext>
              </a:extLst>
            </p:cNvPr>
            <p:cNvCxnSpPr>
              <a:cxnSpLocks noChangeShapeType="1"/>
              <a:stCxn id="7172" idx="2"/>
            </p:cNvCxnSpPr>
            <p:nvPr/>
          </p:nvCxnSpPr>
          <p:spPr bwMode="auto">
            <a:xfrm rot="5400000">
              <a:off x="1512" y="1656"/>
              <a:ext cx="336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2" name="Rectangle 65">
              <a:extLst>
                <a:ext uri="{FF2B5EF4-FFF2-40B4-BE49-F238E27FC236}">
                  <a16:creationId xmlns:a16="http://schemas.microsoft.com/office/drawing/2014/main" id="{94AC0BC0-8B02-4375-B602-398012879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1344"/>
              <a:ext cx="960" cy="14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Cell Respiration</a:t>
              </a:r>
            </a:p>
          </p:txBody>
        </p:sp>
        <p:sp>
          <p:nvSpPr>
            <p:cNvPr id="7173" name="Oval 68">
              <a:extLst>
                <a:ext uri="{FF2B5EF4-FFF2-40B4-BE49-F238E27FC236}">
                  <a16:creationId xmlns:a16="http://schemas.microsoft.com/office/drawing/2014/main" id="{E18EB1DA-DC71-4786-BE47-5CA9C421EF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976"/>
              <a:ext cx="768" cy="288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/>
                <a:t>Anaerobic respiration</a:t>
              </a:r>
            </a:p>
          </p:txBody>
        </p:sp>
        <p:sp>
          <p:nvSpPr>
            <p:cNvPr id="7174" name="Oval 69">
              <a:extLst>
                <a:ext uri="{FF2B5EF4-FFF2-40B4-BE49-F238E27FC236}">
                  <a16:creationId xmlns:a16="http://schemas.microsoft.com/office/drawing/2014/main" id="{1EA8C834-60E2-49B2-A71C-23975F8AB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824"/>
              <a:ext cx="864" cy="2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Glucose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2363542-365C-45F2-B6C6-6D8C9CA92C7B}"/>
                </a:ext>
              </a:extLst>
            </p:cNvPr>
            <p:cNvSpPr/>
            <p:nvPr/>
          </p:nvSpPr>
          <p:spPr bwMode="auto">
            <a:xfrm>
              <a:off x="2976" y="3264"/>
              <a:ext cx="864" cy="288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 err="1">
                  <a:latin typeface="Arial" charset="0"/>
                </a:rPr>
                <a:t>Pyruvate</a:t>
              </a:r>
              <a:r>
                <a:rPr lang="en-US" sz="1050" dirty="0">
                  <a:latin typeface="Arial" charset="0"/>
                </a:rPr>
                <a:t> oxidation</a:t>
              </a:r>
            </a:p>
          </p:txBody>
        </p:sp>
        <p:sp>
          <p:nvSpPr>
            <p:cNvPr id="7176" name="Oval 73">
              <a:extLst>
                <a:ext uri="{FF2B5EF4-FFF2-40B4-BE49-F238E27FC236}">
                  <a16:creationId xmlns:a16="http://schemas.microsoft.com/office/drawing/2014/main" id="{5BA2F1DD-BE6C-4505-BB4A-EBFF92F28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784"/>
              <a:ext cx="864" cy="2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/>
                <a:t>E</a:t>
              </a:r>
            </a:p>
          </p:txBody>
        </p:sp>
        <p:sp>
          <p:nvSpPr>
            <p:cNvPr id="7177" name="Oval 74">
              <a:extLst>
                <a:ext uri="{FF2B5EF4-FFF2-40B4-BE49-F238E27FC236}">
                  <a16:creationId xmlns:a16="http://schemas.microsoft.com/office/drawing/2014/main" id="{472AF1D8-CA0D-47FF-8213-CBA0B95E3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352"/>
              <a:ext cx="864" cy="2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u="sng"/>
                <a:t>J</a:t>
              </a:r>
            </a:p>
          </p:txBody>
        </p:sp>
        <p:cxnSp>
          <p:nvCxnSpPr>
            <p:cNvPr id="7178" name="Straight Arrow Connector 76">
              <a:extLst>
                <a:ext uri="{FF2B5EF4-FFF2-40B4-BE49-F238E27FC236}">
                  <a16:creationId xmlns:a16="http://schemas.microsoft.com/office/drawing/2014/main" id="{CD3F28B6-1306-4C4C-AFEE-8F4A1F8F1820}"/>
                </a:ext>
              </a:extLst>
            </p:cNvPr>
            <p:cNvCxnSpPr>
              <a:cxnSpLocks noChangeShapeType="1"/>
              <a:stCxn id="7176" idx="2"/>
              <a:endCxn id="7173" idx="6"/>
            </p:cNvCxnSpPr>
            <p:nvPr/>
          </p:nvCxnSpPr>
          <p:spPr bwMode="auto">
            <a:xfrm rot="10800000" flipV="1">
              <a:off x="768" y="2904"/>
              <a:ext cx="480" cy="21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9" name="Straight Arrow Connector 77">
              <a:extLst>
                <a:ext uri="{FF2B5EF4-FFF2-40B4-BE49-F238E27FC236}">
                  <a16:creationId xmlns:a16="http://schemas.microsoft.com/office/drawing/2014/main" id="{B9D1944C-2664-43C5-AC58-5BC8A66817C8}"/>
                </a:ext>
              </a:extLst>
            </p:cNvPr>
            <p:cNvCxnSpPr>
              <a:cxnSpLocks noChangeShapeType="1"/>
              <a:stCxn id="7174" idx="4"/>
              <a:endCxn id="7177" idx="0"/>
            </p:cNvCxnSpPr>
            <p:nvPr/>
          </p:nvCxnSpPr>
          <p:spPr bwMode="auto">
            <a:xfrm rot="5400000">
              <a:off x="1536" y="2208"/>
              <a:ext cx="288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0" name="Straight Arrow Connector 80">
              <a:extLst>
                <a:ext uri="{FF2B5EF4-FFF2-40B4-BE49-F238E27FC236}">
                  <a16:creationId xmlns:a16="http://schemas.microsoft.com/office/drawing/2014/main" id="{226122AE-5F64-4E97-A839-11A792D2E88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1584" y="2688"/>
              <a:ext cx="192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Straight Arrow Connector 83">
              <a:extLst>
                <a:ext uri="{FF2B5EF4-FFF2-40B4-BE49-F238E27FC236}">
                  <a16:creationId xmlns:a16="http://schemas.microsoft.com/office/drawing/2014/main" id="{4267CB52-2B6F-4A03-ADC7-05B12B72AEE7}"/>
                </a:ext>
              </a:extLst>
            </p:cNvPr>
            <p:cNvCxnSpPr>
              <a:cxnSpLocks noChangeShapeType="1"/>
              <a:endCxn id="73" idx="0"/>
            </p:cNvCxnSpPr>
            <p:nvPr/>
          </p:nvCxnSpPr>
          <p:spPr bwMode="auto">
            <a:xfrm rot="5400000">
              <a:off x="3337" y="3192"/>
              <a:ext cx="143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2" name="Oval 88">
              <a:extLst>
                <a:ext uri="{FF2B5EF4-FFF2-40B4-BE49-F238E27FC236}">
                  <a16:creationId xmlns:a16="http://schemas.microsoft.com/office/drawing/2014/main" id="{30A08805-05FF-4766-8357-29DAC6EA5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968"/>
              <a:ext cx="864" cy="2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/>
                <a:t>A</a:t>
              </a:r>
            </a:p>
          </p:txBody>
        </p:sp>
        <p:cxnSp>
          <p:nvCxnSpPr>
            <p:cNvPr id="7183" name="Straight Arrow Connector 89">
              <a:extLst>
                <a:ext uri="{FF2B5EF4-FFF2-40B4-BE49-F238E27FC236}">
                  <a16:creationId xmlns:a16="http://schemas.microsoft.com/office/drawing/2014/main" id="{240DF2BD-9CE6-4090-B9ED-D269494F67D2}"/>
                </a:ext>
              </a:extLst>
            </p:cNvPr>
            <p:cNvCxnSpPr>
              <a:cxnSpLocks noChangeShapeType="1"/>
              <a:stCxn id="7177" idx="6"/>
              <a:endCxn id="7182" idx="2"/>
            </p:cNvCxnSpPr>
            <p:nvPr/>
          </p:nvCxnSpPr>
          <p:spPr bwMode="auto">
            <a:xfrm flipV="1">
              <a:off x="2112" y="2088"/>
              <a:ext cx="624" cy="38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4" name="Oval 93">
              <a:extLst>
                <a:ext uri="{FF2B5EF4-FFF2-40B4-BE49-F238E27FC236}">
                  <a16:creationId xmlns:a16="http://schemas.microsoft.com/office/drawing/2014/main" id="{A2DB9995-82C4-4682-A208-DB85CA2C1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352"/>
              <a:ext cx="864" cy="24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u="sng"/>
                <a:t>F</a:t>
              </a:r>
            </a:p>
          </p:txBody>
        </p:sp>
        <p:cxnSp>
          <p:nvCxnSpPr>
            <p:cNvPr id="7185" name="Straight Arrow Connector 94">
              <a:extLst>
                <a:ext uri="{FF2B5EF4-FFF2-40B4-BE49-F238E27FC236}">
                  <a16:creationId xmlns:a16="http://schemas.microsoft.com/office/drawing/2014/main" id="{10A70EEC-2FA5-4470-BC4D-284E74566AB5}"/>
                </a:ext>
              </a:extLst>
            </p:cNvPr>
            <p:cNvCxnSpPr>
              <a:cxnSpLocks noChangeShapeType="1"/>
              <a:stCxn id="7177" idx="6"/>
              <a:endCxn id="7184" idx="2"/>
            </p:cNvCxnSpPr>
            <p:nvPr/>
          </p:nvCxnSpPr>
          <p:spPr bwMode="auto">
            <a:xfrm>
              <a:off x="2112" y="2472"/>
              <a:ext cx="720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6" name="Oval 101">
              <a:extLst>
                <a:ext uri="{FF2B5EF4-FFF2-40B4-BE49-F238E27FC236}">
                  <a16:creationId xmlns:a16="http://schemas.microsoft.com/office/drawing/2014/main" id="{81CEE097-1AA2-4166-AE73-B87F787724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784"/>
              <a:ext cx="864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Aerobic respiration</a:t>
              </a:r>
            </a:p>
          </p:txBody>
        </p:sp>
        <p:cxnSp>
          <p:nvCxnSpPr>
            <p:cNvPr id="7187" name="Straight Arrow Connector 102">
              <a:extLst>
                <a:ext uri="{FF2B5EF4-FFF2-40B4-BE49-F238E27FC236}">
                  <a16:creationId xmlns:a16="http://schemas.microsoft.com/office/drawing/2014/main" id="{5DBA0305-8DBB-4211-B7B6-2CBB95CA3AA5}"/>
                </a:ext>
              </a:extLst>
            </p:cNvPr>
            <p:cNvCxnSpPr>
              <a:cxnSpLocks noChangeShapeType="1"/>
              <a:stCxn id="7176" idx="6"/>
              <a:endCxn id="7186" idx="2"/>
            </p:cNvCxnSpPr>
            <p:nvPr/>
          </p:nvCxnSpPr>
          <p:spPr bwMode="auto">
            <a:xfrm>
              <a:off x="2112" y="2904"/>
              <a:ext cx="864" cy="4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8" name="Oval 106">
              <a:extLst>
                <a:ext uri="{FF2B5EF4-FFF2-40B4-BE49-F238E27FC236}">
                  <a16:creationId xmlns:a16="http://schemas.microsoft.com/office/drawing/2014/main" id="{71417359-8C54-46DB-8E93-4E0EE9378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792"/>
              <a:ext cx="864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 u="sng"/>
                <a:t>D</a:t>
              </a:r>
            </a:p>
          </p:txBody>
        </p:sp>
        <p:cxnSp>
          <p:nvCxnSpPr>
            <p:cNvPr id="7189" name="Straight Arrow Connector 107">
              <a:extLst>
                <a:ext uri="{FF2B5EF4-FFF2-40B4-BE49-F238E27FC236}">
                  <a16:creationId xmlns:a16="http://schemas.microsoft.com/office/drawing/2014/main" id="{09A61F8C-DCD6-4F33-A469-6DD001189B56}"/>
                </a:ext>
              </a:extLst>
            </p:cNvPr>
            <p:cNvCxnSpPr>
              <a:cxnSpLocks noChangeShapeType="1"/>
              <a:stCxn id="73" idx="4"/>
              <a:endCxn id="7188" idx="0"/>
            </p:cNvCxnSpPr>
            <p:nvPr/>
          </p:nvCxnSpPr>
          <p:spPr bwMode="auto">
            <a:xfrm rot="5400000">
              <a:off x="3288" y="3672"/>
              <a:ext cx="240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65962BBC-A310-40CB-8C9E-4CF6F0E56181}"/>
                </a:ext>
              </a:extLst>
            </p:cNvPr>
            <p:cNvSpPr/>
            <p:nvPr/>
          </p:nvSpPr>
          <p:spPr bwMode="auto">
            <a:xfrm>
              <a:off x="1632" y="3456"/>
              <a:ext cx="864" cy="288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u="sng" dirty="0">
                  <a:latin typeface="Arial" charset="0"/>
                </a:rPr>
                <a:t>B</a:t>
              </a:r>
            </a:p>
          </p:txBody>
        </p:sp>
        <p:cxnSp>
          <p:nvCxnSpPr>
            <p:cNvPr id="7191" name="Straight Arrow Connector 111">
              <a:extLst>
                <a:ext uri="{FF2B5EF4-FFF2-40B4-BE49-F238E27FC236}">
                  <a16:creationId xmlns:a16="http://schemas.microsoft.com/office/drawing/2014/main" id="{0F9E9AB1-7F51-46BE-B151-ADF8EA2F1AE0}"/>
                </a:ext>
              </a:extLst>
            </p:cNvPr>
            <p:cNvCxnSpPr>
              <a:cxnSpLocks noChangeShapeType="1"/>
              <a:stCxn id="73" idx="2"/>
              <a:endCxn id="111" idx="6"/>
            </p:cNvCxnSpPr>
            <p:nvPr/>
          </p:nvCxnSpPr>
          <p:spPr bwMode="auto">
            <a:xfrm rot="10800000" flipV="1">
              <a:off x="2496" y="3408"/>
              <a:ext cx="480" cy="19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2" name="Straight Arrow Connector 113">
              <a:extLst>
                <a:ext uri="{FF2B5EF4-FFF2-40B4-BE49-F238E27FC236}">
                  <a16:creationId xmlns:a16="http://schemas.microsoft.com/office/drawing/2014/main" id="{077CCD0C-ABD9-40C5-878B-D8F5280537DA}"/>
                </a:ext>
              </a:extLst>
            </p:cNvPr>
            <p:cNvCxnSpPr>
              <a:cxnSpLocks noChangeShapeType="1"/>
              <a:stCxn id="7188" idx="2"/>
              <a:endCxn id="111" idx="6"/>
            </p:cNvCxnSpPr>
            <p:nvPr/>
          </p:nvCxnSpPr>
          <p:spPr bwMode="auto">
            <a:xfrm rot="10800000">
              <a:off x="2496" y="3600"/>
              <a:ext cx="480" cy="36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C3313CB6-0E76-4158-9D94-3A14547FCC21}"/>
                </a:ext>
              </a:extLst>
            </p:cNvPr>
            <p:cNvSpPr/>
            <p:nvPr/>
          </p:nvSpPr>
          <p:spPr bwMode="auto">
            <a:xfrm>
              <a:off x="1440" y="4752"/>
              <a:ext cx="864" cy="337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Electron Transport</a:t>
              </a:r>
            </a:p>
          </p:txBody>
        </p:sp>
        <p:cxnSp>
          <p:nvCxnSpPr>
            <p:cNvPr id="7194" name="Straight Arrow Connector 117">
              <a:extLst>
                <a:ext uri="{FF2B5EF4-FFF2-40B4-BE49-F238E27FC236}">
                  <a16:creationId xmlns:a16="http://schemas.microsoft.com/office/drawing/2014/main" id="{C92FD053-0A81-465D-9429-FEC73EF181AC}"/>
                </a:ext>
              </a:extLst>
            </p:cNvPr>
            <p:cNvCxnSpPr>
              <a:cxnSpLocks noChangeShapeType="1"/>
              <a:stCxn id="117" idx="0"/>
              <a:endCxn id="111" idx="4"/>
            </p:cNvCxnSpPr>
            <p:nvPr/>
          </p:nvCxnSpPr>
          <p:spPr bwMode="auto">
            <a:xfrm rot="5400000" flipH="1" flipV="1">
              <a:off x="1464" y="4152"/>
              <a:ext cx="1008" cy="19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5" name="Oval 120">
              <a:extLst>
                <a:ext uri="{FF2B5EF4-FFF2-40B4-BE49-F238E27FC236}">
                  <a16:creationId xmlns:a16="http://schemas.microsoft.com/office/drawing/2014/main" id="{4B4E1AB8-CA67-4969-A296-1F243F879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4416"/>
              <a:ext cx="480" cy="288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900" u="sng"/>
                <a:t>H</a:t>
              </a:r>
            </a:p>
          </p:txBody>
        </p:sp>
        <p:cxnSp>
          <p:nvCxnSpPr>
            <p:cNvPr id="7196" name="Straight Arrow Connector 121">
              <a:extLst>
                <a:ext uri="{FF2B5EF4-FFF2-40B4-BE49-F238E27FC236}">
                  <a16:creationId xmlns:a16="http://schemas.microsoft.com/office/drawing/2014/main" id="{95AA0002-D118-41B4-85A6-56D7F972A356}"/>
                </a:ext>
              </a:extLst>
            </p:cNvPr>
            <p:cNvCxnSpPr>
              <a:cxnSpLocks noChangeShapeType="1"/>
              <a:stCxn id="7195" idx="4"/>
              <a:endCxn id="117" idx="7"/>
            </p:cNvCxnSpPr>
            <p:nvPr/>
          </p:nvCxnSpPr>
          <p:spPr bwMode="auto">
            <a:xfrm rot="5400000">
              <a:off x="2528" y="4353"/>
              <a:ext cx="97" cy="799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7" name="Straight Arrow Connector 122">
              <a:extLst>
                <a:ext uri="{FF2B5EF4-FFF2-40B4-BE49-F238E27FC236}">
                  <a16:creationId xmlns:a16="http://schemas.microsoft.com/office/drawing/2014/main" id="{ED4C79D2-70F6-4DC7-AC21-B03257A9134C}"/>
                </a:ext>
              </a:extLst>
            </p:cNvPr>
            <p:cNvCxnSpPr>
              <a:cxnSpLocks noChangeShapeType="1"/>
              <a:stCxn id="7188" idx="4"/>
              <a:endCxn id="7195" idx="0"/>
            </p:cNvCxnSpPr>
            <p:nvPr/>
          </p:nvCxnSpPr>
          <p:spPr bwMode="auto">
            <a:xfrm rot="5400000">
              <a:off x="3048" y="4056"/>
              <a:ext cx="288" cy="43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8" name="Oval 131">
              <a:extLst>
                <a:ext uri="{FF2B5EF4-FFF2-40B4-BE49-F238E27FC236}">
                  <a16:creationId xmlns:a16="http://schemas.microsoft.com/office/drawing/2014/main" id="{32A13898-91F2-44F5-ACF0-F7CB45B05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441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900" u="sng"/>
                <a:t>I</a:t>
              </a:r>
              <a:endParaRPr lang="en-US" altLang="en-US" sz="900" u="sng" baseline="-25000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2F73CA84-4D44-42EE-84CC-41D531687E6E}"/>
                </a:ext>
              </a:extLst>
            </p:cNvPr>
            <p:cNvSpPr/>
            <p:nvPr/>
          </p:nvSpPr>
          <p:spPr bwMode="auto">
            <a:xfrm>
              <a:off x="3840" y="4416"/>
              <a:ext cx="480" cy="24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2 ATP</a:t>
              </a:r>
            </a:p>
          </p:txBody>
        </p:sp>
        <p:cxnSp>
          <p:nvCxnSpPr>
            <p:cNvPr id="7200" name="Straight Arrow Connector 136">
              <a:extLst>
                <a:ext uri="{FF2B5EF4-FFF2-40B4-BE49-F238E27FC236}">
                  <a16:creationId xmlns:a16="http://schemas.microsoft.com/office/drawing/2014/main" id="{220AADCC-EBC9-4089-8901-9A8A4754EAA3}"/>
                </a:ext>
              </a:extLst>
            </p:cNvPr>
            <p:cNvCxnSpPr>
              <a:cxnSpLocks noChangeShapeType="1"/>
              <a:stCxn id="7198" idx="4"/>
              <a:endCxn id="117" idx="7"/>
            </p:cNvCxnSpPr>
            <p:nvPr/>
          </p:nvCxnSpPr>
          <p:spPr bwMode="auto">
            <a:xfrm rot="5400000">
              <a:off x="2816" y="4113"/>
              <a:ext cx="49" cy="1327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1" name="Straight Arrow Connector 139">
              <a:extLst>
                <a:ext uri="{FF2B5EF4-FFF2-40B4-BE49-F238E27FC236}">
                  <a16:creationId xmlns:a16="http://schemas.microsoft.com/office/drawing/2014/main" id="{915F721A-2911-461C-B5B2-75DD7C09CE96}"/>
                </a:ext>
              </a:extLst>
            </p:cNvPr>
            <p:cNvCxnSpPr>
              <a:cxnSpLocks noChangeShapeType="1"/>
              <a:stCxn id="7188" idx="4"/>
              <a:endCxn id="7198" idx="0"/>
            </p:cNvCxnSpPr>
            <p:nvPr/>
          </p:nvCxnSpPr>
          <p:spPr bwMode="auto">
            <a:xfrm rot="16200000" flipH="1">
              <a:off x="3312" y="4224"/>
              <a:ext cx="288" cy="9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2" name="Straight Arrow Connector 142">
              <a:extLst>
                <a:ext uri="{FF2B5EF4-FFF2-40B4-BE49-F238E27FC236}">
                  <a16:creationId xmlns:a16="http://schemas.microsoft.com/office/drawing/2014/main" id="{FE52E083-C1F4-46B3-8784-9E0439D5A0E0}"/>
                </a:ext>
              </a:extLst>
            </p:cNvPr>
            <p:cNvCxnSpPr>
              <a:cxnSpLocks noChangeShapeType="1"/>
              <a:stCxn id="7188" idx="4"/>
              <a:endCxn id="133" idx="1"/>
            </p:cNvCxnSpPr>
            <p:nvPr/>
          </p:nvCxnSpPr>
          <p:spPr bwMode="auto">
            <a:xfrm rot="16200000" flipH="1">
              <a:off x="3497" y="4039"/>
              <a:ext cx="323" cy="50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3" name="Oval 174">
              <a:extLst>
                <a:ext uri="{FF2B5EF4-FFF2-40B4-BE49-F238E27FC236}">
                  <a16:creationId xmlns:a16="http://schemas.microsoft.com/office/drawing/2014/main" id="{2548153C-0387-404D-9409-8EB0F287CD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5424"/>
              <a:ext cx="480" cy="288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900"/>
                <a:t>Water</a:t>
              </a:r>
            </a:p>
          </p:txBody>
        </p:sp>
        <p:cxnSp>
          <p:nvCxnSpPr>
            <p:cNvPr id="7204" name="Straight Arrow Connector 175">
              <a:extLst>
                <a:ext uri="{FF2B5EF4-FFF2-40B4-BE49-F238E27FC236}">
                  <a16:creationId xmlns:a16="http://schemas.microsoft.com/office/drawing/2014/main" id="{FC97A9F3-C0DB-442B-A55C-BD9F316E1905}"/>
                </a:ext>
              </a:extLst>
            </p:cNvPr>
            <p:cNvCxnSpPr>
              <a:cxnSpLocks noChangeShapeType="1"/>
              <a:stCxn id="117" idx="4"/>
              <a:endCxn id="7203" idx="0"/>
            </p:cNvCxnSpPr>
            <p:nvPr/>
          </p:nvCxnSpPr>
          <p:spPr bwMode="auto">
            <a:xfrm rot="5400000">
              <a:off x="1560" y="5112"/>
              <a:ext cx="336" cy="2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5" name="Oval 176">
              <a:extLst>
                <a:ext uri="{FF2B5EF4-FFF2-40B4-BE49-F238E27FC236}">
                  <a16:creationId xmlns:a16="http://schemas.microsoft.com/office/drawing/2014/main" id="{96C08D14-603E-486F-9F08-AC0E70521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537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900" u="sng"/>
                <a:t>G</a:t>
              </a:r>
              <a:endParaRPr lang="en-US" altLang="en-US" sz="900" u="sng" baseline="-25000"/>
            </a:p>
          </p:txBody>
        </p:sp>
        <p:cxnSp>
          <p:nvCxnSpPr>
            <p:cNvPr id="7206" name="Straight Arrow Connector 177">
              <a:extLst>
                <a:ext uri="{FF2B5EF4-FFF2-40B4-BE49-F238E27FC236}">
                  <a16:creationId xmlns:a16="http://schemas.microsoft.com/office/drawing/2014/main" id="{B7EBE674-E56B-4D0F-A2B8-94798AC57C7E}"/>
                </a:ext>
              </a:extLst>
            </p:cNvPr>
            <p:cNvCxnSpPr>
              <a:cxnSpLocks noChangeShapeType="1"/>
              <a:stCxn id="117" idx="4"/>
              <a:endCxn id="7205" idx="0"/>
            </p:cNvCxnSpPr>
            <p:nvPr/>
          </p:nvCxnSpPr>
          <p:spPr bwMode="auto">
            <a:xfrm rot="16200000" flipH="1">
              <a:off x="1848" y="5112"/>
              <a:ext cx="288" cy="24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7" name="TextBox 189">
              <a:extLst>
                <a:ext uri="{FF2B5EF4-FFF2-40B4-BE49-F238E27FC236}">
                  <a16:creationId xmlns:a16="http://schemas.microsoft.com/office/drawing/2014/main" id="{8C51E0BC-2356-47E4-A916-D37F9989E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2112"/>
              <a:ext cx="29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enters</a:t>
              </a:r>
            </a:p>
          </p:txBody>
        </p:sp>
        <p:sp>
          <p:nvSpPr>
            <p:cNvPr id="7208" name="TextBox 194">
              <a:extLst>
                <a:ext uri="{FF2B5EF4-FFF2-40B4-BE49-F238E27FC236}">
                  <a16:creationId xmlns:a16="http://schemas.microsoft.com/office/drawing/2014/main" id="{7976E19B-16C9-4B1F-B19F-75C6A11E9A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1680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Begins with</a:t>
              </a:r>
            </a:p>
          </p:txBody>
        </p:sp>
        <p:sp>
          <p:nvSpPr>
            <p:cNvPr id="7209" name="TextBox 195">
              <a:extLst>
                <a:ext uri="{FF2B5EF4-FFF2-40B4-BE49-F238E27FC236}">
                  <a16:creationId xmlns:a16="http://schemas.microsoft.com/office/drawing/2014/main" id="{7FB580DD-77DA-4673-9189-448F7C7BB5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592"/>
              <a:ext cx="927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Glucose broken down into</a:t>
              </a:r>
            </a:p>
          </p:txBody>
        </p:sp>
        <p:sp>
          <p:nvSpPr>
            <p:cNvPr id="7210" name="TextBox 198">
              <a:extLst>
                <a:ext uri="{FF2B5EF4-FFF2-40B4-BE49-F238E27FC236}">
                  <a16:creationId xmlns:a16="http://schemas.microsoft.com/office/drawing/2014/main" id="{F30C7088-3F4D-427C-A050-3809B6D663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3024"/>
              <a:ext cx="29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enters</a:t>
              </a:r>
            </a:p>
          </p:txBody>
        </p:sp>
        <p:sp>
          <p:nvSpPr>
            <p:cNvPr id="7211" name="TextBox 199">
              <a:extLst>
                <a:ext uri="{FF2B5EF4-FFF2-40B4-BE49-F238E27FC236}">
                  <a16:creationId xmlns:a16="http://schemas.microsoft.com/office/drawing/2014/main" id="{A759EE6F-BE2C-4CC4-9DDB-5F85A6AF4E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6" y="2928"/>
              <a:ext cx="29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enters</a:t>
              </a:r>
            </a:p>
          </p:txBody>
        </p:sp>
        <p:sp>
          <p:nvSpPr>
            <p:cNvPr id="7212" name="TextBox 200">
              <a:extLst>
                <a:ext uri="{FF2B5EF4-FFF2-40B4-BE49-F238E27FC236}">
                  <a16:creationId xmlns:a16="http://schemas.microsoft.com/office/drawing/2014/main" id="{931C9CE9-4F8C-4091-AA3D-4231C64722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438314">
              <a:off x="2224" y="2083"/>
              <a:ext cx="363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Net gain</a:t>
              </a:r>
            </a:p>
          </p:txBody>
        </p:sp>
        <p:sp>
          <p:nvSpPr>
            <p:cNvPr id="7213" name="TextBox 201">
              <a:extLst>
                <a:ext uri="{FF2B5EF4-FFF2-40B4-BE49-F238E27FC236}">
                  <a16:creationId xmlns:a16="http://schemas.microsoft.com/office/drawing/2014/main" id="{C13C9615-E1D4-4218-B056-981EC2AB5C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2448"/>
              <a:ext cx="39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Occurs in</a:t>
              </a:r>
            </a:p>
          </p:txBody>
        </p:sp>
        <p:sp>
          <p:nvSpPr>
            <p:cNvPr id="7214" name="TextBox 202">
              <a:extLst>
                <a:ext uri="{FF2B5EF4-FFF2-40B4-BE49-F238E27FC236}">
                  <a16:creationId xmlns:a16="http://schemas.microsoft.com/office/drawing/2014/main" id="{FE796329-0BAC-4746-8CF6-04D44BD7FC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3984"/>
              <a:ext cx="399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Occurs in</a:t>
              </a:r>
            </a:p>
          </p:txBody>
        </p:sp>
        <p:sp>
          <p:nvSpPr>
            <p:cNvPr id="7215" name="TextBox 203">
              <a:extLst>
                <a:ext uri="{FF2B5EF4-FFF2-40B4-BE49-F238E27FC236}">
                  <a16:creationId xmlns:a16="http://schemas.microsoft.com/office/drawing/2014/main" id="{FB7922EC-D0DF-47B9-8398-8C22192F1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680719">
              <a:off x="2458" y="3321"/>
              <a:ext cx="49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Occurs in</a:t>
              </a:r>
            </a:p>
          </p:txBody>
        </p:sp>
        <p:sp>
          <p:nvSpPr>
            <p:cNvPr id="7216" name="TextBox 204">
              <a:extLst>
                <a:ext uri="{FF2B5EF4-FFF2-40B4-BE49-F238E27FC236}">
                  <a16:creationId xmlns:a16="http://schemas.microsoft.com/office/drawing/2014/main" id="{F6973C81-88F9-46EE-B551-878C76B532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283859">
              <a:off x="2496" y="3780"/>
              <a:ext cx="49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Occurs in</a:t>
              </a:r>
            </a:p>
          </p:txBody>
        </p:sp>
        <p:sp>
          <p:nvSpPr>
            <p:cNvPr id="7217" name="TextBox 205">
              <a:extLst>
                <a:ext uri="{FF2B5EF4-FFF2-40B4-BE49-F238E27FC236}">
                  <a16:creationId xmlns:a16="http://schemas.microsoft.com/office/drawing/2014/main" id="{9FF2712C-1C7B-4678-8237-C095F15CEB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0" y="4779"/>
              <a:ext cx="29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enters</a:t>
              </a:r>
            </a:p>
          </p:txBody>
        </p:sp>
        <p:sp>
          <p:nvSpPr>
            <p:cNvPr id="7218" name="TextBox 206">
              <a:extLst>
                <a:ext uri="{FF2B5EF4-FFF2-40B4-BE49-F238E27FC236}">
                  <a16:creationId xmlns:a16="http://schemas.microsoft.com/office/drawing/2014/main" id="{60CF8C58-119F-4911-BAA8-928EFEF8AB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4176"/>
              <a:ext cx="28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>yields</a:t>
              </a:r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7B09E020-9B33-466D-844C-77468E3D437E}"/>
                </a:ext>
              </a:extLst>
            </p:cNvPr>
            <p:cNvSpPr/>
            <p:nvPr/>
          </p:nvSpPr>
          <p:spPr bwMode="auto">
            <a:xfrm>
              <a:off x="0" y="3600"/>
              <a:ext cx="768" cy="241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u="sng" dirty="0">
                  <a:latin typeface="Arial" charset="0"/>
                </a:rPr>
                <a:t>C</a:t>
              </a:r>
            </a:p>
          </p:txBody>
        </p:sp>
        <p:cxnSp>
          <p:nvCxnSpPr>
            <p:cNvPr id="7220" name="Straight Arrow Connector 208">
              <a:extLst>
                <a:ext uri="{FF2B5EF4-FFF2-40B4-BE49-F238E27FC236}">
                  <a16:creationId xmlns:a16="http://schemas.microsoft.com/office/drawing/2014/main" id="{A4B570A5-A058-46FF-A0B8-B0ECE0E49C0B}"/>
                </a:ext>
              </a:extLst>
            </p:cNvPr>
            <p:cNvCxnSpPr>
              <a:cxnSpLocks noChangeShapeType="1"/>
              <a:stCxn id="7173" idx="4"/>
              <a:endCxn id="208" idx="0"/>
            </p:cNvCxnSpPr>
            <p:nvPr/>
          </p:nvCxnSpPr>
          <p:spPr bwMode="auto">
            <a:xfrm rot="5400000">
              <a:off x="216" y="3432"/>
              <a:ext cx="336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2&quot; unique_id=&quot;10374&quot;&gt;&lt;object type=&quot;3&quot; unique_id=&quot;10375&quot;&gt;&lt;property id=&quot;20148&quot; value=&quot;5&quot;/&gt;&lt;property id=&quot;20300&quot; value=&quot;Slide 1&quot;/&gt;&lt;property id=&quot;20307&quot; value=&quot;317&quot;/&gt;&lt;/object&gt;&lt;object type=&quot;3&quot; unique_id=&quot;10376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7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78&quot;&gt;&lt;property id=&quot;20148&quot; value=&quot;5&quot;/&gt;&lt;property id=&quot;20300&quot; value=&quot;Slide 4 - &amp;quot;Cell Respiration&amp;quot;&quot;/&gt;&lt;property id=&quot;20307&quot; value=&quot;335&quot;/&gt;&lt;/object&gt;&lt;object type=&quot;3&quot; unique_id=&quot;10379&quot;&gt;&lt;property id=&quot;20148&quot; value=&quot;5&quot;/&gt;&lt;property id=&quot;20300&quot; value=&quot;Slide 5 - &amp;quot;Cell Respiration Key&amp;quot;&quot;/&gt;&lt;property id=&quot;20307&quot; value=&quot;334&quot;/&gt;&lt;/object&gt;&lt;/object&gt;&lt;object type=&quot;8&quot; unique_id=&quot;1038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975</TotalTime>
  <Words>208</Words>
  <Application>Microsoft Office PowerPoint</Application>
  <PresentationFormat>On-screen Show (4:3)</PresentationFormat>
  <Paragraphs>71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Courier New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Properties</vt:lpstr>
      <vt:lpstr>Cell Respiration</vt:lpstr>
      <vt:lpstr>Cell Respiration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173</cp:revision>
  <dcterms:created xsi:type="dcterms:W3CDTF">2005-04-19T02:46:41Z</dcterms:created>
  <dcterms:modified xsi:type="dcterms:W3CDTF">2019-04-25T21:05:37Z</dcterms:modified>
</cp:coreProperties>
</file>