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30" r:id="rId2"/>
  </p:sldMasterIdLst>
  <p:notesMasterIdLst>
    <p:notesMasterId r:id="rId8"/>
  </p:notesMasterIdLst>
  <p:sldIdLst>
    <p:sldId id="317" r:id="rId3"/>
    <p:sldId id="333" r:id="rId4"/>
    <p:sldId id="330" r:id="rId5"/>
    <p:sldId id="334" r:id="rId6"/>
    <p:sldId id="335" r:id="rId7"/>
  </p:sldIdLst>
  <p:sldSz cx="9144000" cy="6858000" type="screen4x3"/>
  <p:notesSz cx="9144000" cy="6858000"/>
  <p:custDataLst>
    <p:tags r:id="rId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7" autoAdjust="0"/>
    <p:restoredTop sz="93077" autoAdjust="0"/>
  </p:normalViewPr>
  <p:slideViewPr>
    <p:cSldViewPr>
      <p:cViewPr varScale="1">
        <p:scale>
          <a:sx n="85" d="100"/>
          <a:sy n="85" d="100"/>
        </p:scale>
        <p:origin x="132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B0AA8D6A-7994-453C-8C06-58D66AB03D6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08D414F9-F73B-411D-B178-D73475FD6D5D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47D50A89-D584-421C-9051-A5AA0926063A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2857500" y="514350"/>
            <a:ext cx="3429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E6C70CAE-4D72-4F37-A86B-755FF7B80A8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07BC53EF-4A65-45B2-98EC-AE287133FAA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6FFC02CC-FFE4-4446-A690-D86DD8BFC70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94914F98-EF7B-4D4E-8E22-E58176B80F1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60F743D7-5F5E-41F6-8D7C-D39D2BE7354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3A61F74-6FB8-4581-99A8-8478F1654734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1CDD59C6-A138-4949-802A-3B4D6666681B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00FEFAD9-0175-479F-99AC-566010173D0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B3FC1D46-39CB-4111-8708-DFEAFF91F96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60C406AB-B437-4B8A-A78D-85DA4879A2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45F048E4-D9CA-437F-8392-CC000E614A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529F11E-BDF1-4B8F-AFE6-D7214408F08F}" type="slidenum">
              <a:rPr lang="en-US" altLang="en-US" sz="120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9B1B8668-95F7-406D-896A-FD9AE1D56FF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C4538327-BC85-41C3-A799-793CCAC4F4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CC4774C8-ECF8-453F-BCA3-DF01D2CC54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D305B12-CD56-4FEC-9AE6-BC98D8192FC2}" type="slidenum">
              <a:rPr lang="en-US" altLang="en-US" sz="120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16E4BCCD-6F90-429F-8DA5-EA75605C1E3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E2004BD8-90AC-4E8A-8677-CCD5E328722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7B77A01E-6B55-4694-83C9-C8D5072E816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5995D0D-C602-4463-A1B0-073468018C0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61398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18485" y="129117"/>
            <a:ext cx="1439465" cy="799888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897" y="129117"/>
            <a:ext cx="4205288" cy="799888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E28CAC9B-978F-4A05-99D5-9C6290053C3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955AE4C7-E036-4DEB-AACA-E9F6D71734B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C8A9E9C9-0C0F-4EEC-9D70-1328EAC37DF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418C77-5325-4F17-B15F-D206F796A16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393191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E88263-E903-416E-A974-5CF9725F63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CED13D-8AC7-4E1F-ABD2-6C679ACCA8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631127314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88BF43-FC6A-474F-83E1-2E1FB686AC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426C09-23A2-4447-A56C-C0DDB13602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67859048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94054E-1D45-416F-8C64-94D13E5FCC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95C30F-41BF-4601-9CDC-8C10573DA8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47698441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5ABD3E-B39E-48A6-9C65-7E061BBC77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C53642-30DD-4362-B05D-585EC81C3E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810D70-4087-4E1E-9F08-DC892BDC47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5276462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10AB9B-015F-4224-915D-CC9E9E56D9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52A401-008A-4E4E-9810-92A51BA5E6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B24218-CC46-4BED-A6B0-65D2B5D9F2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B4894A5-69F1-4154-BBEE-CA871490D2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D484D83-A874-4E48-A8F6-ABF39DA4A58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05134237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A7D19E-982B-4363-A126-124BA65510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82489017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5137850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514327-190E-4F24-85CD-16F1071F45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228BCB-D51E-4ABD-A51D-B7F88EA77D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548C1B-EF37-42FD-A5D5-2FC40F4800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11607793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037DC0-9297-45CD-8D00-D393159CFF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B83E6A4-147F-473A-A95E-A335F73A25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A1C118-FBB1-4AC4-95E2-9257ACCA48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4776173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D07E6E8B-7D56-46DD-99B3-7CA9CC38AC2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AF716E31-44DB-416A-BA3B-A19FF390BD1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A5808E13-6C13-4821-BF89-90D4B0169AD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417EC7-0415-4C4F-9D15-278519576FF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52558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FB3712-2934-4E4E-B2C3-C4E3D89B35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C356C8E-1216-45E7-A491-69A591E5A8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17419272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1E65193-4BC1-4212-A6D9-62FD7429EE6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9B96ABB-C08E-4EDD-90A6-143240BA52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60245276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1994" y="2641600"/>
            <a:ext cx="2815829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2123" y="2641600"/>
            <a:ext cx="2815828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E4B77B18-4636-47FE-A7C3-8F39FB0415B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ACC9607D-C2FB-415E-AEC3-90D9306FBEB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11FEB287-4E7C-4B30-8954-78720856CDA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88E4DC-2CD6-4E5B-91CC-8B34D6B6302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57663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765A725-C2ED-449A-997B-A5BEB241BD2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73C1A07-052B-4503-92B8-46087305B33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60C8660-C63B-43F3-979F-5C59E353AE1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6E1EC8-336C-4E1C-957C-1B29026C3B2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81738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FACC1570-2A30-4DAF-BF4D-82089261CFA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084CD8DE-FF0E-4B6A-9439-BD447AB3B41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FD87F7CC-7DAD-4351-997B-CECC1F460A6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011BAD7-2354-4891-9136-DCB6B4B5ED1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774539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7EA366E2-7D7A-4DEB-8D16-E723B4BADE5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AD5FC4C6-10D1-458B-B9F1-FA760E20C4A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C3202532-D43F-4451-9F9B-6BEA270C513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97DF0E-5960-49F3-9A3E-A53F262D5D0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63002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034760D9-2006-48D8-8943-E482501944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62E04E02-CD35-47CD-927A-C03A3A210F2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7579097F-F0D0-4163-A570-56294E96621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B3FC78-F7E9-4E0F-B061-D41E1893A7F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228468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C1BD07B9-1BFE-4281-AEB7-1E801F9E98D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53DE701-E0AD-426E-8349-345009E46C3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432F69A3-EEC9-4D63-9B78-8092DDC4389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29858B-E002-4780-A7F3-0CD5904E07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617011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9627B839-CF73-40F3-A234-22F8F38CB5B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FA2CA3F1-D3C8-4154-885B-CDA587073AE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E1CD698D-03A8-4EBB-9F00-D1523DDD479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44C541-B1A4-40A3-8CAF-6E24606B29B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363546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6D66F828-D61B-4A6B-82A5-2A1BD4408D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5AF5ECC8-2280-461F-B0E8-86B2441949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5DD2A9A7-87B9-4C4F-9CFD-0670E29A6C0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01CAF46A-05F9-43D5-B699-9C0650F24C9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50913" y="1981200"/>
            <a:ext cx="76596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BF516DD0-6E7F-4CF0-8527-8C3E830C797D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E366C5C3-0AEC-491B-A244-ED9DAD81875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F75C7BAD-27BF-4B3E-99A7-647DE680C82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7F1F3EA4-998D-46D6-BA39-0502AD0FBF5C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8801330C-B269-4786-8839-E43C582C5B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40CDB7F0-4558-4EF6-A176-529DB5BC7C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1" r:id="rId1"/>
    <p:sldLayoutId id="2147483832" r:id="rId2"/>
    <p:sldLayoutId id="2147483833" r:id="rId3"/>
    <p:sldLayoutId id="2147483834" r:id="rId4"/>
    <p:sldLayoutId id="2147483835" r:id="rId5"/>
    <p:sldLayoutId id="2147483836" r:id="rId6"/>
    <p:sldLayoutId id="2147483837" r:id="rId7"/>
    <p:sldLayoutId id="2147483838" r:id="rId8"/>
    <p:sldLayoutId id="2147483839" r:id="rId9"/>
    <p:sldLayoutId id="2147483840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0BCCC7BA-5A43-4D60-9F8D-13106F84B8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42FE2EC-30EF-4E66-9820-D53C83D115F2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33F4B5A-AA50-4CB4-9B30-96E931D3A129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5605" name="Picture 3" descr="MHE-red-RGB-email-logo.png">
            <a:extLst>
              <a:ext uri="{FF2B5EF4-FFF2-40B4-BE49-F238E27FC236}">
                <a16:creationId xmlns:a16="http://schemas.microsoft.com/office/drawing/2014/main" id="{0DDF7241-E319-403E-828C-D589FA3071DC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C09ECF08-C7AB-43BA-BF01-BA6925E3A6A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0520CF23-7C90-4B66-8167-3E82F3F9A213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34354E1C-4260-4790-80DF-E5FAB38F26E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E7C80256-EEA8-40EF-BE99-88C92899C87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58EAE7A7-F627-4334-9056-532716F1A5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0" y="6527800"/>
            <a:ext cx="5656263" cy="41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sz="1000" dirty="0"/>
              <a:t>.</a:t>
            </a:r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CE4584FA-D896-4BF4-AB3E-40A3055C4F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3581400"/>
            <a:ext cx="56388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b="1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8A207BB-539B-42BB-A2E6-D9543379C17B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/>
            <a:r>
              <a:rPr lang="en-US" altLang="en-US" sz="5400">
                <a:solidFill>
                  <a:schemeClr val="tx1"/>
                </a:solidFill>
              </a:rPr>
              <a:t>Concept Map</a:t>
            </a:r>
            <a:endParaRPr lang="en-US" altLang="en-US" sz="3600">
              <a:solidFill>
                <a:schemeClr val="tx1"/>
              </a:solidFill>
            </a:endParaRP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42DFB467-F984-462D-AADD-A28B18180B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3600" dirty="0"/>
              <a:t>Cell Cycle and Mitosis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AC3B7BB0-2D35-47DF-8F59-2596C39775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A1F8CBE8-E704-4CBF-A257-31C086781A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Concept maps can show how students apply knowledge. Concept maps can show students understandings and misconceptions when they explain the organization and relationship of content matter.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40CE2015-5578-462A-AAB5-BC45FCE36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176FA6EA-9BF5-4C20-8A78-085C1C64B9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can be converted into different formats by going to the “Office Button”, clicking publish and choosing your desired format. You can also copy and paste them into a new format.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are editable by manipulating the shapes and text.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CA789151-20B3-43B3-80B1-EB347A44E56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7158038" cy="652463"/>
          </a:xfrm>
        </p:spPr>
        <p:txBody>
          <a:bodyPr/>
          <a:lstStyle/>
          <a:p>
            <a:r>
              <a:rPr lang="en-US" altLang="en-US" sz="3200"/>
              <a:t>Cell cycle and Mitosis</a:t>
            </a:r>
          </a:p>
        </p:txBody>
      </p:sp>
      <p:sp>
        <p:nvSpPr>
          <p:cNvPr id="6157" name="TextBox 99">
            <a:extLst>
              <a:ext uri="{FF2B5EF4-FFF2-40B4-BE49-F238E27FC236}">
                <a16:creationId xmlns:a16="http://schemas.microsoft.com/office/drawing/2014/main" id="{D2AAD2BB-4541-4DB3-A814-A4A5DB87E3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6400" y="5257800"/>
            <a:ext cx="3048000" cy="187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Mitosis	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Telophase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Cleavage furrow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Anaphase	  	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Interphase	  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Cell plate</a:t>
            </a:r>
            <a:r>
              <a:rPr lang="en-US" altLang="en-US" sz="13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lvl="1"/>
            <a:endParaRPr lang="en-US" altLang="en-US" sz="13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altLang="en-US" sz="13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189" name="Group 45">
            <a:extLst>
              <a:ext uri="{FF2B5EF4-FFF2-40B4-BE49-F238E27FC236}">
                <a16:creationId xmlns:a16="http://schemas.microsoft.com/office/drawing/2014/main" id="{5732CF3B-7009-4555-A886-B796C7F9EC84}"/>
              </a:ext>
            </a:extLst>
          </p:cNvPr>
          <p:cNvGrpSpPr>
            <a:grpSpLocks/>
          </p:cNvGrpSpPr>
          <p:nvPr/>
        </p:nvGrpSpPr>
        <p:grpSpPr bwMode="auto">
          <a:xfrm>
            <a:off x="203200" y="609600"/>
            <a:ext cx="8737600" cy="5048250"/>
            <a:chOff x="96" y="1296"/>
            <a:chExt cx="4128" cy="3456"/>
          </a:xfrm>
        </p:grpSpPr>
        <p:sp>
          <p:nvSpPr>
            <p:cNvPr id="6147" name="Oval 3">
              <a:extLst>
                <a:ext uri="{FF2B5EF4-FFF2-40B4-BE49-F238E27FC236}">
                  <a16:creationId xmlns:a16="http://schemas.microsoft.com/office/drawing/2014/main" id="{ECFE58C0-74C6-43C9-8D97-9E18537C52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8" y="2736"/>
              <a:ext cx="1056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48" name="Oval 5">
              <a:extLst>
                <a:ext uri="{FF2B5EF4-FFF2-40B4-BE49-F238E27FC236}">
                  <a16:creationId xmlns:a16="http://schemas.microsoft.com/office/drawing/2014/main" id="{69E30683-C211-4F41-ABB7-1A63C5B8DE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" y="1728"/>
              <a:ext cx="960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49" name="Oval 8">
              <a:extLst>
                <a:ext uri="{FF2B5EF4-FFF2-40B4-BE49-F238E27FC236}">
                  <a16:creationId xmlns:a16="http://schemas.microsoft.com/office/drawing/2014/main" id="{BAC0F5D4-EC8C-436F-AB96-0F5FB65DC2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8" y="2976"/>
              <a:ext cx="864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50" name="Oval 11">
              <a:extLst>
                <a:ext uri="{FF2B5EF4-FFF2-40B4-BE49-F238E27FC236}">
                  <a16:creationId xmlns:a16="http://schemas.microsoft.com/office/drawing/2014/main" id="{09D1F395-031B-480F-86A0-6A41468331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6" y="3840"/>
              <a:ext cx="768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6151" name="Straight Connector 32">
              <a:extLst>
                <a:ext uri="{FF2B5EF4-FFF2-40B4-BE49-F238E27FC236}">
                  <a16:creationId xmlns:a16="http://schemas.microsoft.com/office/drawing/2014/main" id="{58D350C8-9791-4F34-B44A-094F066BAEC4}"/>
                </a:ext>
              </a:extLst>
            </p:cNvPr>
            <p:cNvCxnSpPr>
              <a:cxnSpLocks noChangeShapeType="1"/>
              <a:stCxn id="6150" idx="0"/>
              <a:endCxn id="6149" idx="4"/>
            </p:cNvCxnSpPr>
            <p:nvPr/>
          </p:nvCxnSpPr>
          <p:spPr bwMode="auto">
            <a:xfrm rot="16200000" flipV="1">
              <a:off x="3528" y="3528"/>
              <a:ext cx="384" cy="24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6152" name="TextBox 48">
              <a:extLst>
                <a:ext uri="{FF2B5EF4-FFF2-40B4-BE49-F238E27FC236}">
                  <a16:creationId xmlns:a16="http://schemas.microsoft.com/office/drawing/2014/main" id="{D785A572-AECD-4C06-B4D7-6490A2935A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76" y="2881"/>
              <a:ext cx="912" cy="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Cell Cycle</a:t>
              </a:r>
            </a:p>
          </p:txBody>
        </p:sp>
        <p:sp>
          <p:nvSpPr>
            <p:cNvPr id="6153" name="TextBox 54">
              <a:extLst>
                <a:ext uri="{FF2B5EF4-FFF2-40B4-BE49-F238E27FC236}">
                  <a16:creationId xmlns:a16="http://schemas.microsoft.com/office/drawing/2014/main" id="{1ED3E66A-1F39-4E51-8AFB-643D2FE6DD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2" y="3888"/>
              <a:ext cx="624" cy="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Animal cell</a:t>
              </a:r>
            </a:p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</a:t>
              </a:r>
            </a:p>
          </p:txBody>
        </p:sp>
        <p:sp>
          <p:nvSpPr>
            <p:cNvPr id="6154" name="Oval 88">
              <a:extLst>
                <a:ext uri="{FF2B5EF4-FFF2-40B4-BE49-F238E27FC236}">
                  <a16:creationId xmlns:a16="http://schemas.microsoft.com/office/drawing/2014/main" id="{29334806-6E0B-4EF5-8126-70D6CE3C8B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8" y="3936"/>
              <a:ext cx="960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6155" name="Straight Connector 89">
              <a:extLst>
                <a:ext uri="{FF2B5EF4-FFF2-40B4-BE49-F238E27FC236}">
                  <a16:creationId xmlns:a16="http://schemas.microsoft.com/office/drawing/2014/main" id="{1A68E34A-D0F7-4AD0-9001-0005D92218FE}"/>
                </a:ext>
              </a:extLst>
            </p:cNvPr>
            <p:cNvCxnSpPr>
              <a:cxnSpLocks noChangeShapeType="1"/>
              <a:stCxn id="6154" idx="0"/>
              <a:endCxn id="6147" idx="4"/>
            </p:cNvCxnSpPr>
            <p:nvPr/>
          </p:nvCxnSpPr>
          <p:spPr bwMode="auto">
            <a:xfrm rot="5400000" flipH="1" flipV="1">
              <a:off x="1896" y="3576"/>
              <a:ext cx="672" cy="4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6156" name="TextBox 93">
              <a:extLst>
                <a:ext uri="{FF2B5EF4-FFF2-40B4-BE49-F238E27FC236}">
                  <a16:creationId xmlns:a16="http://schemas.microsoft.com/office/drawing/2014/main" id="{5E58F08E-EC5E-450D-8965-3039C45E21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6" y="3577"/>
              <a:ext cx="1056" cy="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</a:t>
              </a:r>
              <a:r>
                <a:rPr lang="en-US" altLang="en-US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DNA replication</a:t>
              </a:r>
            </a:p>
            <a:p>
              <a:r>
                <a:rPr lang="en-US" altLang="en-US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______ </a:t>
              </a:r>
            </a:p>
          </p:txBody>
        </p:sp>
        <p:sp>
          <p:nvSpPr>
            <p:cNvPr id="6158" name="Oval 304">
              <a:extLst>
                <a:ext uri="{FF2B5EF4-FFF2-40B4-BE49-F238E27FC236}">
                  <a16:creationId xmlns:a16="http://schemas.microsoft.com/office/drawing/2014/main" id="{A5488C9B-1F0D-4A0B-9E56-58E5F24214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4" y="4128"/>
              <a:ext cx="720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59" name="TextBox 308">
              <a:extLst>
                <a:ext uri="{FF2B5EF4-FFF2-40B4-BE49-F238E27FC236}">
                  <a16:creationId xmlns:a16="http://schemas.microsoft.com/office/drawing/2014/main" id="{3A9C31E4-C4B7-4163-ABC8-4FEFF29B8FB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08" y="4201"/>
              <a:ext cx="816" cy="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Plant cell</a:t>
              </a:r>
            </a:p>
            <a:p>
              <a:r>
                <a:rPr lang="en-US" altLang="en-US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_____</a:t>
              </a:r>
            </a:p>
          </p:txBody>
        </p:sp>
        <p:cxnSp>
          <p:nvCxnSpPr>
            <p:cNvPr id="6160" name="Straight Connector 309">
              <a:extLst>
                <a:ext uri="{FF2B5EF4-FFF2-40B4-BE49-F238E27FC236}">
                  <a16:creationId xmlns:a16="http://schemas.microsoft.com/office/drawing/2014/main" id="{4605FA45-1780-446B-BD6A-BF4D109105AD}"/>
                </a:ext>
              </a:extLst>
            </p:cNvPr>
            <p:cNvCxnSpPr>
              <a:cxnSpLocks noChangeShapeType="1"/>
              <a:stCxn id="6149" idx="4"/>
              <a:endCxn id="6158" idx="0"/>
            </p:cNvCxnSpPr>
            <p:nvPr/>
          </p:nvCxnSpPr>
          <p:spPr bwMode="auto">
            <a:xfrm rot="5400000">
              <a:off x="3036" y="3564"/>
              <a:ext cx="672" cy="45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6161" name="TextBox 373">
              <a:extLst>
                <a:ext uri="{FF2B5EF4-FFF2-40B4-BE49-F238E27FC236}">
                  <a16:creationId xmlns:a16="http://schemas.microsoft.com/office/drawing/2014/main" id="{B907F9E5-92ED-4D72-9219-D3DF4203D2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12" y="2985"/>
              <a:ext cx="720" cy="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Division of the</a:t>
              </a:r>
            </a:p>
            <a:p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cytoplasm</a:t>
              </a:r>
            </a:p>
            <a:p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______</a:t>
              </a:r>
            </a:p>
          </p:txBody>
        </p:sp>
        <p:cxnSp>
          <p:nvCxnSpPr>
            <p:cNvPr id="6162" name="Straight Connector 404">
              <a:extLst>
                <a:ext uri="{FF2B5EF4-FFF2-40B4-BE49-F238E27FC236}">
                  <a16:creationId xmlns:a16="http://schemas.microsoft.com/office/drawing/2014/main" id="{F136CE8D-C838-4A70-BA05-0BE2999C2FF5}"/>
                </a:ext>
              </a:extLst>
            </p:cNvPr>
            <p:cNvCxnSpPr>
              <a:cxnSpLocks noChangeShapeType="1"/>
              <a:stCxn id="6147" idx="6"/>
              <a:endCxn id="6149" idx="2"/>
            </p:cNvCxnSpPr>
            <p:nvPr/>
          </p:nvCxnSpPr>
          <p:spPr bwMode="auto">
            <a:xfrm>
              <a:off x="2784" y="3000"/>
              <a:ext cx="384" cy="21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6163" name="Oval 407">
              <a:extLst>
                <a:ext uri="{FF2B5EF4-FFF2-40B4-BE49-F238E27FC236}">
                  <a16:creationId xmlns:a16="http://schemas.microsoft.com/office/drawing/2014/main" id="{BD4B3F42-9FF9-4161-A7CF-81E4278E14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2" y="3456"/>
              <a:ext cx="960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64" name="TextBox 411">
              <a:extLst>
                <a:ext uri="{FF2B5EF4-FFF2-40B4-BE49-F238E27FC236}">
                  <a16:creationId xmlns:a16="http://schemas.microsoft.com/office/drawing/2014/main" id="{C7BD60EC-3E6D-4C4C-9B7D-69A7BC20E1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95" y="4066"/>
              <a:ext cx="1056" cy="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US" altLang="en-US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Primary growth stage</a:t>
              </a:r>
            </a:p>
            <a:p>
              <a:r>
                <a:rPr lang="en-US" altLang="en-US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______ </a:t>
              </a:r>
            </a:p>
          </p:txBody>
        </p:sp>
        <p:cxnSp>
          <p:nvCxnSpPr>
            <p:cNvPr id="6165" name="Straight Connector 414">
              <a:extLst>
                <a:ext uri="{FF2B5EF4-FFF2-40B4-BE49-F238E27FC236}">
                  <a16:creationId xmlns:a16="http://schemas.microsoft.com/office/drawing/2014/main" id="{E8B3093E-D334-4F56-A65B-99F217D27976}"/>
                </a:ext>
              </a:extLst>
            </p:cNvPr>
            <p:cNvCxnSpPr>
              <a:cxnSpLocks noChangeShapeType="1"/>
              <a:stCxn id="6163" idx="7"/>
              <a:endCxn id="6147" idx="3"/>
            </p:cNvCxnSpPr>
            <p:nvPr/>
          </p:nvCxnSpPr>
          <p:spPr bwMode="auto">
            <a:xfrm rot="5400000" flipH="1" flipV="1">
              <a:off x="1514" y="3164"/>
              <a:ext cx="346" cy="39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6166" name="Oval 433">
              <a:extLst>
                <a:ext uri="{FF2B5EF4-FFF2-40B4-BE49-F238E27FC236}">
                  <a16:creationId xmlns:a16="http://schemas.microsoft.com/office/drawing/2014/main" id="{713D971F-95D9-434E-86F7-B8E229C073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" y="2736"/>
              <a:ext cx="960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437" name="TextBox 436">
              <a:extLst>
                <a:ext uri="{FF2B5EF4-FFF2-40B4-BE49-F238E27FC236}">
                  <a16:creationId xmlns:a16="http://schemas.microsoft.com/office/drawing/2014/main" id="{FB62F5D8-34B4-4C3F-B43A-E56F04F1720B}"/>
                </a:ext>
              </a:extLst>
            </p:cNvPr>
            <p:cNvSpPr txBox="1"/>
            <p:nvPr/>
          </p:nvSpPr>
          <p:spPr>
            <a:xfrm>
              <a:off x="336" y="2792"/>
              <a:ext cx="1008" cy="3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    </a:t>
              </a: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Additional growth &amp;</a:t>
              </a:r>
            </a:p>
            <a:p>
              <a:pPr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   Organelle Replication</a:t>
              </a:r>
            </a:p>
            <a:p>
              <a:pPr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                 ______ </a:t>
              </a:r>
            </a:p>
          </p:txBody>
        </p:sp>
        <p:cxnSp>
          <p:nvCxnSpPr>
            <p:cNvPr id="6168" name="Straight Connector 437">
              <a:extLst>
                <a:ext uri="{FF2B5EF4-FFF2-40B4-BE49-F238E27FC236}">
                  <a16:creationId xmlns:a16="http://schemas.microsoft.com/office/drawing/2014/main" id="{8937AAF6-CD6B-446D-AFAA-C20E06DC5764}"/>
                </a:ext>
              </a:extLst>
            </p:cNvPr>
            <p:cNvCxnSpPr>
              <a:cxnSpLocks noChangeShapeType="1"/>
              <a:stCxn id="6166" idx="6"/>
              <a:endCxn id="6147" idx="2"/>
            </p:cNvCxnSpPr>
            <p:nvPr/>
          </p:nvCxnSpPr>
          <p:spPr bwMode="auto">
            <a:xfrm>
              <a:off x="1200" y="3000"/>
              <a:ext cx="528" cy="1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6169" name="Oval 443">
              <a:extLst>
                <a:ext uri="{FF2B5EF4-FFF2-40B4-BE49-F238E27FC236}">
                  <a16:creationId xmlns:a16="http://schemas.microsoft.com/office/drawing/2014/main" id="{76A7FBD3-A2E4-4173-B753-5776632131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" y="4320"/>
              <a:ext cx="720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70" name="TextBox 444">
              <a:extLst>
                <a:ext uri="{FF2B5EF4-FFF2-40B4-BE49-F238E27FC236}">
                  <a16:creationId xmlns:a16="http://schemas.microsoft.com/office/drawing/2014/main" id="{955387B1-4C5D-4BEA-9568-BC3040D547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" y="4464"/>
              <a:ext cx="720" cy="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__________</a:t>
              </a:r>
            </a:p>
          </p:txBody>
        </p:sp>
        <p:cxnSp>
          <p:nvCxnSpPr>
            <p:cNvPr id="6171" name="Straight Connector 445">
              <a:extLst>
                <a:ext uri="{FF2B5EF4-FFF2-40B4-BE49-F238E27FC236}">
                  <a16:creationId xmlns:a16="http://schemas.microsoft.com/office/drawing/2014/main" id="{F83ED614-16CE-42A7-B220-90657A0338AA}"/>
                </a:ext>
              </a:extLst>
            </p:cNvPr>
            <p:cNvCxnSpPr>
              <a:cxnSpLocks noChangeShapeType="1"/>
              <a:stCxn id="6154" idx="2"/>
              <a:endCxn id="6169" idx="7"/>
            </p:cNvCxnSpPr>
            <p:nvPr/>
          </p:nvCxnSpPr>
          <p:spPr bwMode="auto">
            <a:xfrm rot="10800000" flipV="1">
              <a:off x="711" y="4200"/>
              <a:ext cx="1017" cy="183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172" name="Straight Connector 449">
              <a:extLst>
                <a:ext uri="{FF2B5EF4-FFF2-40B4-BE49-F238E27FC236}">
                  <a16:creationId xmlns:a16="http://schemas.microsoft.com/office/drawing/2014/main" id="{C4B25ED8-7BDB-4142-ADA5-AB4A99FA6BD2}"/>
                </a:ext>
              </a:extLst>
            </p:cNvPr>
            <p:cNvCxnSpPr>
              <a:cxnSpLocks noChangeShapeType="1"/>
              <a:stCxn id="6163" idx="3"/>
              <a:endCxn id="6169" idx="7"/>
            </p:cNvCxnSpPr>
            <p:nvPr/>
          </p:nvCxnSpPr>
          <p:spPr bwMode="auto">
            <a:xfrm rot="5400000">
              <a:off x="524" y="4094"/>
              <a:ext cx="476" cy="10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173" name="Straight Connector 453">
              <a:extLst>
                <a:ext uri="{FF2B5EF4-FFF2-40B4-BE49-F238E27FC236}">
                  <a16:creationId xmlns:a16="http://schemas.microsoft.com/office/drawing/2014/main" id="{64D974A5-A4DC-42F6-BB3C-64844444CCE3}"/>
                </a:ext>
              </a:extLst>
            </p:cNvPr>
            <p:cNvCxnSpPr>
              <a:cxnSpLocks noChangeShapeType="1"/>
              <a:stCxn id="6166" idx="3"/>
              <a:endCxn id="6169" idx="7"/>
            </p:cNvCxnSpPr>
            <p:nvPr/>
          </p:nvCxnSpPr>
          <p:spPr bwMode="auto">
            <a:xfrm rot="16200000" flipH="1">
              <a:off x="-52" y="3620"/>
              <a:ext cx="1196" cy="33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6174" name="TextBox 462">
              <a:extLst>
                <a:ext uri="{FF2B5EF4-FFF2-40B4-BE49-F238E27FC236}">
                  <a16:creationId xmlns:a16="http://schemas.microsoft.com/office/drawing/2014/main" id="{050A1DAB-6570-4B60-9B40-7B9098B6D1B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8" y="1872"/>
              <a:ext cx="1056" cy="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Division of the nucleus</a:t>
              </a:r>
            </a:p>
            <a:p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______ </a:t>
              </a:r>
            </a:p>
          </p:txBody>
        </p:sp>
        <p:cxnSp>
          <p:nvCxnSpPr>
            <p:cNvPr id="6175" name="Straight Connector 467">
              <a:extLst>
                <a:ext uri="{FF2B5EF4-FFF2-40B4-BE49-F238E27FC236}">
                  <a16:creationId xmlns:a16="http://schemas.microsoft.com/office/drawing/2014/main" id="{7C0CE6E8-544C-41F4-AFA6-BA0FC733D750}"/>
                </a:ext>
              </a:extLst>
            </p:cNvPr>
            <p:cNvCxnSpPr>
              <a:cxnSpLocks noChangeShapeType="1"/>
              <a:stCxn id="6148" idx="6"/>
              <a:endCxn id="6182" idx="3"/>
            </p:cNvCxnSpPr>
            <p:nvPr/>
          </p:nvCxnSpPr>
          <p:spPr bwMode="auto">
            <a:xfrm flipV="1">
              <a:off x="1296" y="1665"/>
              <a:ext cx="471" cy="327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176" name="Straight Connector 468">
              <a:extLst>
                <a:ext uri="{FF2B5EF4-FFF2-40B4-BE49-F238E27FC236}">
                  <a16:creationId xmlns:a16="http://schemas.microsoft.com/office/drawing/2014/main" id="{8014B528-560C-4D63-B353-B37CD8EC3CDB}"/>
                </a:ext>
              </a:extLst>
            </p:cNvPr>
            <p:cNvCxnSpPr>
              <a:cxnSpLocks noChangeShapeType="1"/>
              <a:stCxn id="6148" idx="6"/>
              <a:endCxn id="6180" idx="2"/>
            </p:cNvCxnSpPr>
            <p:nvPr/>
          </p:nvCxnSpPr>
          <p:spPr bwMode="auto">
            <a:xfrm flipV="1">
              <a:off x="1296" y="1656"/>
              <a:ext cx="1680" cy="33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177" name="Straight Connector 469">
              <a:extLst>
                <a:ext uri="{FF2B5EF4-FFF2-40B4-BE49-F238E27FC236}">
                  <a16:creationId xmlns:a16="http://schemas.microsoft.com/office/drawing/2014/main" id="{B8191783-F90C-4728-8860-C06550B276C7}"/>
                </a:ext>
              </a:extLst>
            </p:cNvPr>
            <p:cNvCxnSpPr>
              <a:cxnSpLocks noChangeShapeType="1"/>
              <a:stCxn id="6148" idx="6"/>
              <a:endCxn id="6181" idx="2"/>
            </p:cNvCxnSpPr>
            <p:nvPr/>
          </p:nvCxnSpPr>
          <p:spPr bwMode="auto">
            <a:xfrm>
              <a:off x="1296" y="1992"/>
              <a:ext cx="1824" cy="14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178" name="Straight Connector 470">
              <a:extLst>
                <a:ext uri="{FF2B5EF4-FFF2-40B4-BE49-F238E27FC236}">
                  <a16:creationId xmlns:a16="http://schemas.microsoft.com/office/drawing/2014/main" id="{3602316B-EB23-4C60-97F6-D9557E6432AC}"/>
                </a:ext>
              </a:extLst>
            </p:cNvPr>
            <p:cNvCxnSpPr>
              <a:cxnSpLocks noChangeShapeType="1"/>
              <a:stCxn id="6148" idx="6"/>
              <a:endCxn id="6183" idx="1"/>
            </p:cNvCxnSpPr>
            <p:nvPr/>
          </p:nvCxnSpPr>
          <p:spPr bwMode="auto">
            <a:xfrm>
              <a:off x="1296" y="1992"/>
              <a:ext cx="1602" cy="471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179" name="Straight Connector 478">
              <a:extLst>
                <a:ext uri="{FF2B5EF4-FFF2-40B4-BE49-F238E27FC236}">
                  <a16:creationId xmlns:a16="http://schemas.microsoft.com/office/drawing/2014/main" id="{258CD3D9-9D7B-497C-8654-43FF9F00BCD8}"/>
                </a:ext>
              </a:extLst>
            </p:cNvPr>
            <p:cNvCxnSpPr>
              <a:cxnSpLocks noChangeShapeType="1"/>
              <a:stCxn id="6148" idx="5"/>
              <a:endCxn id="6147" idx="1"/>
            </p:cNvCxnSpPr>
            <p:nvPr/>
          </p:nvCxnSpPr>
          <p:spPr bwMode="auto">
            <a:xfrm rot="16200000" flipH="1">
              <a:off x="1202" y="2132"/>
              <a:ext cx="634" cy="72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6180" name="Oval 481">
              <a:extLst>
                <a:ext uri="{FF2B5EF4-FFF2-40B4-BE49-F238E27FC236}">
                  <a16:creationId xmlns:a16="http://schemas.microsoft.com/office/drawing/2014/main" id="{C357CE22-1DCE-4127-AEE8-65B454CE61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6" y="1440"/>
              <a:ext cx="1104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81" name="Oval 487">
              <a:extLst>
                <a:ext uri="{FF2B5EF4-FFF2-40B4-BE49-F238E27FC236}">
                  <a16:creationId xmlns:a16="http://schemas.microsoft.com/office/drawing/2014/main" id="{971BF723-4297-4ADC-B566-94D62ED377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0" y="1920"/>
              <a:ext cx="1008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82" name="Oval 489">
              <a:extLst>
                <a:ext uri="{FF2B5EF4-FFF2-40B4-BE49-F238E27FC236}">
                  <a16:creationId xmlns:a16="http://schemas.microsoft.com/office/drawing/2014/main" id="{044ECEBB-52F9-45F4-A904-93F3630BCA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4" y="1296"/>
              <a:ext cx="1248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83" name="Oval 493">
              <a:extLst>
                <a:ext uri="{FF2B5EF4-FFF2-40B4-BE49-F238E27FC236}">
                  <a16:creationId xmlns:a16="http://schemas.microsoft.com/office/drawing/2014/main" id="{055F9014-77E4-4943-97B1-142155A82A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6" y="2400"/>
              <a:ext cx="1104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84" name="TextBox 501">
              <a:extLst>
                <a:ext uri="{FF2B5EF4-FFF2-40B4-BE49-F238E27FC236}">
                  <a16:creationId xmlns:a16="http://schemas.microsoft.com/office/drawing/2014/main" id="{046C67DB-A691-4AB4-9393-0135B37ACA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2" y="1344"/>
              <a:ext cx="1056" cy="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Package sister chromatids</a:t>
              </a:r>
            </a:p>
            <a:p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______ </a:t>
              </a:r>
            </a:p>
          </p:txBody>
        </p:sp>
        <p:sp>
          <p:nvSpPr>
            <p:cNvPr id="6185" name="TextBox 504">
              <a:extLst>
                <a:ext uri="{FF2B5EF4-FFF2-40B4-BE49-F238E27FC236}">
                  <a16:creationId xmlns:a16="http://schemas.microsoft.com/office/drawing/2014/main" id="{27A54B39-7B64-441B-B8F2-9172CD3D98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24" y="1536"/>
              <a:ext cx="1056" cy="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Sister Chromatids align</a:t>
              </a:r>
            </a:p>
            <a:p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______ </a:t>
              </a:r>
            </a:p>
          </p:txBody>
        </p:sp>
        <p:sp>
          <p:nvSpPr>
            <p:cNvPr id="508" name="TextBox 507">
              <a:extLst>
                <a:ext uri="{FF2B5EF4-FFF2-40B4-BE49-F238E27FC236}">
                  <a16:creationId xmlns:a16="http://schemas.microsoft.com/office/drawing/2014/main" id="{39ECAB86-9984-413E-85F1-29FF9FAE1929}"/>
                </a:ext>
              </a:extLst>
            </p:cNvPr>
            <p:cNvSpPr txBox="1"/>
            <p:nvPr/>
          </p:nvSpPr>
          <p:spPr>
            <a:xfrm>
              <a:off x="3120" y="2017"/>
              <a:ext cx="1056" cy="28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Sister Chromatids separate</a:t>
              </a:r>
            </a:p>
            <a:p>
              <a:pPr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               ______ </a:t>
              </a:r>
            </a:p>
          </p:txBody>
        </p:sp>
        <p:sp>
          <p:nvSpPr>
            <p:cNvPr id="514" name="TextBox 513">
              <a:extLst>
                <a:ext uri="{FF2B5EF4-FFF2-40B4-BE49-F238E27FC236}">
                  <a16:creationId xmlns:a16="http://schemas.microsoft.com/office/drawing/2014/main" id="{242D929B-CA10-4B05-8D89-C6404AC5733B}"/>
                </a:ext>
              </a:extLst>
            </p:cNvPr>
            <p:cNvSpPr txBox="1"/>
            <p:nvPr/>
          </p:nvSpPr>
          <p:spPr>
            <a:xfrm>
              <a:off x="2832" y="2496"/>
              <a:ext cx="1056" cy="28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Form daughter nuclei</a:t>
              </a:r>
            </a:p>
            <a:p>
              <a:pPr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               ______ </a:t>
              </a:r>
            </a:p>
          </p:txBody>
        </p:sp>
      </p:grpSp>
      <p:sp>
        <p:nvSpPr>
          <p:cNvPr id="6190" name="TextBox 99">
            <a:extLst>
              <a:ext uri="{FF2B5EF4-FFF2-40B4-BE49-F238E27FC236}">
                <a16:creationId xmlns:a16="http://schemas.microsoft.com/office/drawing/2014/main" id="{8007317E-BD24-429D-8ED4-13C062A7B0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91000" y="5419725"/>
            <a:ext cx="2209800" cy="167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>
              <a:buFontTx/>
              <a:buAutoNum type="alphaLcPeriod" startAt="7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Prophase</a:t>
            </a:r>
          </a:p>
          <a:p>
            <a:pPr lvl="1">
              <a:buFontTx/>
              <a:buAutoNum type="alphaLcPeriod" startAt="7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Cytokinesis</a:t>
            </a:r>
          </a:p>
          <a:p>
            <a:pPr lvl="1">
              <a:buFontTx/>
              <a:buAutoNum type="alphaLcPeriod" startAt="7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Metaphase</a:t>
            </a:r>
          </a:p>
          <a:p>
            <a:pPr lvl="1">
              <a:buFontTx/>
              <a:buAutoNum type="alphaLcPeriod" startAt="7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G2	</a:t>
            </a:r>
          </a:p>
          <a:p>
            <a:pPr lvl="1">
              <a:buFontTx/>
              <a:buAutoNum type="alphaLcPeriod" startAt="7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G1</a:t>
            </a:r>
          </a:p>
          <a:p>
            <a:pPr lvl="1">
              <a:buFontTx/>
              <a:buAutoNum type="alphaLcPeriod" startAt="7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S                       </a:t>
            </a:r>
          </a:p>
          <a:p>
            <a:pPr lvl="1">
              <a:buFontTx/>
              <a:buAutoNum type="alphaLcPeriod" startAt="7"/>
            </a:pPr>
            <a:endParaRPr lang="en-US" altLang="en-US" sz="13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Tx/>
              <a:buAutoNum type="alphaLcPeriod" startAt="7"/>
            </a:pPr>
            <a:endParaRPr lang="en-US" altLang="en-US" sz="13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13" name="Group 45">
            <a:extLst>
              <a:ext uri="{FF2B5EF4-FFF2-40B4-BE49-F238E27FC236}">
                <a16:creationId xmlns:a16="http://schemas.microsoft.com/office/drawing/2014/main" id="{DC36B979-8E2C-4692-8EEB-E989D1D2F9E2}"/>
              </a:ext>
            </a:extLst>
          </p:cNvPr>
          <p:cNvGrpSpPr>
            <a:grpSpLocks/>
          </p:cNvGrpSpPr>
          <p:nvPr/>
        </p:nvGrpSpPr>
        <p:grpSpPr bwMode="auto">
          <a:xfrm>
            <a:off x="203200" y="590550"/>
            <a:ext cx="8737600" cy="5124450"/>
            <a:chOff x="96" y="1296"/>
            <a:chExt cx="4128" cy="3456"/>
          </a:xfrm>
        </p:grpSpPr>
        <p:sp>
          <p:nvSpPr>
            <p:cNvPr id="7171" name="Oval 3">
              <a:extLst>
                <a:ext uri="{FF2B5EF4-FFF2-40B4-BE49-F238E27FC236}">
                  <a16:creationId xmlns:a16="http://schemas.microsoft.com/office/drawing/2014/main" id="{F08D62D0-3D40-4DCD-AEDB-7622995A74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8" y="2736"/>
              <a:ext cx="1056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72" name="Oval 5">
              <a:extLst>
                <a:ext uri="{FF2B5EF4-FFF2-40B4-BE49-F238E27FC236}">
                  <a16:creationId xmlns:a16="http://schemas.microsoft.com/office/drawing/2014/main" id="{6D7983E1-5713-445B-A79E-99385D293A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" y="1728"/>
              <a:ext cx="960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73" name="Oval 8">
              <a:extLst>
                <a:ext uri="{FF2B5EF4-FFF2-40B4-BE49-F238E27FC236}">
                  <a16:creationId xmlns:a16="http://schemas.microsoft.com/office/drawing/2014/main" id="{39DA29B7-F3EE-48DC-BDA9-99442E2472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8" y="2976"/>
              <a:ext cx="864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74" name="Oval 11">
              <a:extLst>
                <a:ext uri="{FF2B5EF4-FFF2-40B4-BE49-F238E27FC236}">
                  <a16:creationId xmlns:a16="http://schemas.microsoft.com/office/drawing/2014/main" id="{DE3C67E8-E968-4F6B-9CF1-FB9C3F90D4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6" y="3840"/>
              <a:ext cx="768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7175" name="Straight Connector 32">
              <a:extLst>
                <a:ext uri="{FF2B5EF4-FFF2-40B4-BE49-F238E27FC236}">
                  <a16:creationId xmlns:a16="http://schemas.microsoft.com/office/drawing/2014/main" id="{09CCDD7C-C033-477F-BA45-5D43A70FB429}"/>
                </a:ext>
              </a:extLst>
            </p:cNvPr>
            <p:cNvCxnSpPr>
              <a:cxnSpLocks noChangeShapeType="1"/>
              <a:stCxn id="7174" idx="0"/>
              <a:endCxn id="7173" idx="4"/>
            </p:cNvCxnSpPr>
            <p:nvPr/>
          </p:nvCxnSpPr>
          <p:spPr bwMode="auto">
            <a:xfrm rot="16200000" flipV="1">
              <a:off x="3528" y="3528"/>
              <a:ext cx="384" cy="24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7176" name="TextBox 48">
              <a:extLst>
                <a:ext uri="{FF2B5EF4-FFF2-40B4-BE49-F238E27FC236}">
                  <a16:creationId xmlns:a16="http://schemas.microsoft.com/office/drawing/2014/main" id="{45017477-A842-421A-B413-6CDA79AEA5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76" y="2881"/>
              <a:ext cx="912" cy="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Cell Cycle</a:t>
              </a:r>
            </a:p>
          </p:txBody>
        </p:sp>
        <p:sp>
          <p:nvSpPr>
            <p:cNvPr id="7177" name="TextBox 54">
              <a:extLst>
                <a:ext uri="{FF2B5EF4-FFF2-40B4-BE49-F238E27FC236}">
                  <a16:creationId xmlns:a16="http://schemas.microsoft.com/office/drawing/2014/main" id="{12039C90-F184-4E50-8C99-975EB80BF21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2" y="3888"/>
              <a:ext cx="624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Animal cell</a:t>
              </a:r>
            </a:p>
            <a:p>
              <a:pPr algn="ctr"/>
              <a:r>
                <a:rPr lang="en-US" altLang="en-US" sz="11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7178" name="Oval 88">
              <a:extLst>
                <a:ext uri="{FF2B5EF4-FFF2-40B4-BE49-F238E27FC236}">
                  <a16:creationId xmlns:a16="http://schemas.microsoft.com/office/drawing/2014/main" id="{B61B5ADF-CBAD-4B11-B90C-93873DE781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8" y="3936"/>
              <a:ext cx="960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7179" name="Straight Connector 89">
              <a:extLst>
                <a:ext uri="{FF2B5EF4-FFF2-40B4-BE49-F238E27FC236}">
                  <a16:creationId xmlns:a16="http://schemas.microsoft.com/office/drawing/2014/main" id="{147C089F-1DC0-43E4-BD91-48B593FAC813}"/>
                </a:ext>
              </a:extLst>
            </p:cNvPr>
            <p:cNvCxnSpPr>
              <a:cxnSpLocks noChangeShapeType="1"/>
              <a:stCxn id="7178" idx="0"/>
              <a:endCxn id="7171" idx="4"/>
            </p:cNvCxnSpPr>
            <p:nvPr/>
          </p:nvCxnSpPr>
          <p:spPr bwMode="auto">
            <a:xfrm rot="5400000" flipH="1" flipV="1">
              <a:off x="1896" y="3576"/>
              <a:ext cx="672" cy="4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7180" name="TextBox 93">
              <a:extLst>
                <a:ext uri="{FF2B5EF4-FFF2-40B4-BE49-F238E27FC236}">
                  <a16:creationId xmlns:a16="http://schemas.microsoft.com/office/drawing/2014/main" id="{0BA5EE1C-8988-4E51-B4F9-F92063B3A8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8" y="3594"/>
              <a:ext cx="1056" cy="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</a:t>
              </a:r>
              <a:r>
                <a:rPr lang="en-US" altLang="en-US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DNA replication</a:t>
              </a:r>
            </a:p>
            <a:p>
              <a:r>
                <a:rPr lang="en-US" altLang="en-US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  </a:t>
              </a:r>
              <a:r>
                <a:rPr lang="en-US" altLang="en-US" sz="1100" u="sn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</a:p>
          </p:txBody>
        </p:sp>
        <p:sp>
          <p:nvSpPr>
            <p:cNvPr id="7182" name="Oval 304">
              <a:extLst>
                <a:ext uri="{FF2B5EF4-FFF2-40B4-BE49-F238E27FC236}">
                  <a16:creationId xmlns:a16="http://schemas.microsoft.com/office/drawing/2014/main" id="{5C31B0FB-5F20-42FC-9884-82212A75FA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4" y="4128"/>
              <a:ext cx="720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83" name="TextBox 308">
              <a:extLst>
                <a:ext uri="{FF2B5EF4-FFF2-40B4-BE49-F238E27FC236}">
                  <a16:creationId xmlns:a16="http://schemas.microsoft.com/office/drawing/2014/main" id="{01F1F8CC-EDA3-4970-AE0D-8785BBCEAD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32" y="4207"/>
              <a:ext cx="816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Plant cell</a:t>
              </a:r>
            </a:p>
            <a:p>
              <a:r>
                <a:rPr lang="en-US" altLang="en-US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</a:t>
              </a:r>
              <a:r>
                <a:rPr lang="en-US" altLang="en-US" sz="1100" u="sn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</a:p>
          </p:txBody>
        </p:sp>
        <p:cxnSp>
          <p:nvCxnSpPr>
            <p:cNvPr id="7184" name="Straight Connector 309">
              <a:extLst>
                <a:ext uri="{FF2B5EF4-FFF2-40B4-BE49-F238E27FC236}">
                  <a16:creationId xmlns:a16="http://schemas.microsoft.com/office/drawing/2014/main" id="{B64536C1-53A0-4112-A276-865EA5D9A3A4}"/>
                </a:ext>
              </a:extLst>
            </p:cNvPr>
            <p:cNvCxnSpPr>
              <a:cxnSpLocks noChangeShapeType="1"/>
              <a:stCxn id="7173" idx="4"/>
              <a:endCxn id="7182" idx="0"/>
            </p:cNvCxnSpPr>
            <p:nvPr/>
          </p:nvCxnSpPr>
          <p:spPr bwMode="auto">
            <a:xfrm rot="5400000">
              <a:off x="3036" y="3564"/>
              <a:ext cx="672" cy="45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7185" name="TextBox 373">
              <a:extLst>
                <a:ext uri="{FF2B5EF4-FFF2-40B4-BE49-F238E27FC236}">
                  <a16:creationId xmlns:a16="http://schemas.microsoft.com/office/drawing/2014/main" id="{5286EA7E-BB4A-4CC6-98E2-ABFD20B51A4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25" y="3034"/>
              <a:ext cx="720" cy="4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Division of the</a:t>
              </a:r>
            </a:p>
            <a:p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cytoplasm</a:t>
              </a:r>
            </a:p>
            <a:p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</a:t>
              </a:r>
              <a:r>
                <a:rPr lang="en-US" altLang="en-US" sz="1200" u="sn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</a:p>
          </p:txBody>
        </p:sp>
        <p:cxnSp>
          <p:nvCxnSpPr>
            <p:cNvPr id="7186" name="Straight Connector 404">
              <a:extLst>
                <a:ext uri="{FF2B5EF4-FFF2-40B4-BE49-F238E27FC236}">
                  <a16:creationId xmlns:a16="http://schemas.microsoft.com/office/drawing/2014/main" id="{2F0C5120-CB56-45B8-A926-701EDB58A38B}"/>
                </a:ext>
              </a:extLst>
            </p:cNvPr>
            <p:cNvCxnSpPr>
              <a:cxnSpLocks noChangeShapeType="1"/>
              <a:stCxn id="7171" idx="6"/>
              <a:endCxn id="7173" idx="2"/>
            </p:cNvCxnSpPr>
            <p:nvPr/>
          </p:nvCxnSpPr>
          <p:spPr bwMode="auto">
            <a:xfrm>
              <a:off x="2784" y="3000"/>
              <a:ext cx="384" cy="21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7187" name="Oval 407">
              <a:extLst>
                <a:ext uri="{FF2B5EF4-FFF2-40B4-BE49-F238E27FC236}">
                  <a16:creationId xmlns:a16="http://schemas.microsoft.com/office/drawing/2014/main" id="{7695F1EB-F84D-4D83-95C1-F754E29937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2" y="3456"/>
              <a:ext cx="960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88" name="TextBox 411">
              <a:extLst>
                <a:ext uri="{FF2B5EF4-FFF2-40B4-BE49-F238E27FC236}">
                  <a16:creationId xmlns:a16="http://schemas.microsoft.com/office/drawing/2014/main" id="{C4886CB2-F654-4B33-87B7-7EB662240E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8" y="4080"/>
              <a:ext cx="1056" cy="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Primary growth stage</a:t>
              </a:r>
            </a:p>
            <a:p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 </a:t>
              </a:r>
              <a:r>
                <a:rPr lang="en-US" altLang="en-US" sz="11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</p:txBody>
        </p:sp>
        <p:cxnSp>
          <p:nvCxnSpPr>
            <p:cNvPr id="7189" name="Straight Connector 414">
              <a:extLst>
                <a:ext uri="{FF2B5EF4-FFF2-40B4-BE49-F238E27FC236}">
                  <a16:creationId xmlns:a16="http://schemas.microsoft.com/office/drawing/2014/main" id="{77E1ABBA-B6E2-402A-A26F-A7C7F37800E6}"/>
                </a:ext>
              </a:extLst>
            </p:cNvPr>
            <p:cNvCxnSpPr>
              <a:cxnSpLocks noChangeShapeType="1"/>
              <a:stCxn id="7187" idx="7"/>
              <a:endCxn id="7171" idx="3"/>
            </p:cNvCxnSpPr>
            <p:nvPr/>
          </p:nvCxnSpPr>
          <p:spPr bwMode="auto">
            <a:xfrm rot="5400000" flipH="1" flipV="1">
              <a:off x="1514" y="3164"/>
              <a:ext cx="346" cy="39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7190" name="Oval 433">
              <a:extLst>
                <a:ext uri="{FF2B5EF4-FFF2-40B4-BE49-F238E27FC236}">
                  <a16:creationId xmlns:a16="http://schemas.microsoft.com/office/drawing/2014/main" id="{EE08A3CA-8D93-418D-B099-6218FCD962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" y="2736"/>
              <a:ext cx="960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437" name="TextBox 436">
              <a:extLst>
                <a:ext uri="{FF2B5EF4-FFF2-40B4-BE49-F238E27FC236}">
                  <a16:creationId xmlns:a16="http://schemas.microsoft.com/office/drawing/2014/main" id="{579D584A-3D07-4273-AB12-FF3029A414FD}"/>
                </a:ext>
              </a:extLst>
            </p:cNvPr>
            <p:cNvSpPr txBox="1"/>
            <p:nvPr/>
          </p:nvSpPr>
          <p:spPr>
            <a:xfrm>
              <a:off x="342" y="2824"/>
              <a:ext cx="1008" cy="38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    </a:t>
              </a: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Additional growth &amp;</a:t>
              </a:r>
            </a:p>
            <a:p>
              <a:pPr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   Organelle Replication</a:t>
              </a:r>
            </a:p>
            <a:p>
              <a:pPr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                    </a:t>
              </a:r>
              <a:r>
                <a:rPr lang="en-US" sz="1050" u="sng" dirty="0">
                  <a:latin typeface="Times New Roman" pitchFamily="18" charset="0"/>
                  <a:cs typeface="Times New Roman" pitchFamily="18" charset="0"/>
                </a:rPr>
                <a:t> J</a:t>
              </a:r>
            </a:p>
          </p:txBody>
        </p:sp>
        <p:cxnSp>
          <p:nvCxnSpPr>
            <p:cNvPr id="7192" name="Straight Connector 437">
              <a:extLst>
                <a:ext uri="{FF2B5EF4-FFF2-40B4-BE49-F238E27FC236}">
                  <a16:creationId xmlns:a16="http://schemas.microsoft.com/office/drawing/2014/main" id="{A70B61EB-241C-409B-9B91-9E0580E67799}"/>
                </a:ext>
              </a:extLst>
            </p:cNvPr>
            <p:cNvCxnSpPr>
              <a:cxnSpLocks noChangeShapeType="1"/>
              <a:stCxn id="7190" idx="6"/>
              <a:endCxn id="7171" idx="2"/>
            </p:cNvCxnSpPr>
            <p:nvPr/>
          </p:nvCxnSpPr>
          <p:spPr bwMode="auto">
            <a:xfrm>
              <a:off x="1200" y="3000"/>
              <a:ext cx="528" cy="1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7193" name="Oval 443">
              <a:extLst>
                <a:ext uri="{FF2B5EF4-FFF2-40B4-BE49-F238E27FC236}">
                  <a16:creationId xmlns:a16="http://schemas.microsoft.com/office/drawing/2014/main" id="{007AEAF9-25CB-43FE-80C3-E42329D531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" y="4320"/>
              <a:ext cx="720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94" name="TextBox 444">
              <a:extLst>
                <a:ext uri="{FF2B5EF4-FFF2-40B4-BE49-F238E27FC236}">
                  <a16:creationId xmlns:a16="http://schemas.microsoft.com/office/drawing/2014/main" id="{62F27DFF-7A13-41EF-B8A8-638CC4CAE2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" y="4464"/>
              <a:ext cx="720" cy="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</a:t>
              </a:r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</a:p>
          </p:txBody>
        </p:sp>
        <p:cxnSp>
          <p:nvCxnSpPr>
            <p:cNvPr id="7195" name="Straight Connector 445">
              <a:extLst>
                <a:ext uri="{FF2B5EF4-FFF2-40B4-BE49-F238E27FC236}">
                  <a16:creationId xmlns:a16="http://schemas.microsoft.com/office/drawing/2014/main" id="{E411B182-9381-487C-B3A8-839E9F287BBD}"/>
                </a:ext>
              </a:extLst>
            </p:cNvPr>
            <p:cNvCxnSpPr>
              <a:cxnSpLocks noChangeShapeType="1"/>
              <a:stCxn id="7178" idx="2"/>
              <a:endCxn id="7193" idx="7"/>
            </p:cNvCxnSpPr>
            <p:nvPr/>
          </p:nvCxnSpPr>
          <p:spPr bwMode="auto">
            <a:xfrm rot="10800000" flipV="1">
              <a:off x="711" y="4200"/>
              <a:ext cx="1017" cy="183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196" name="Straight Connector 449">
              <a:extLst>
                <a:ext uri="{FF2B5EF4-FFF2-40B4-BE49-F238E27FC236}">
                  <a16:creationId xmlns:a16="http://schemas.microsoft.com/office/drawing/2014/main" id="{0DFD767E-7671-4576-BA62-10ECEE8FFBB0}"/>
                </a:ext>
              </a:extLst>
            </p:cNvPr>
            <p:cNvCxnSpPr>
              <a:cxnSpLocks noChangeShapeType="1"/>
              <a:stCxn id="7187" idx="3"/>
              <a:endCxn id="7193" idx="7"/>
            </p:cNvCxnSpPr>
            <p:nvPr/>
          </p:nvCxnSpPr>
          <p:spPr bwMode="auto">
            <a:xfrm rot="5400000">
              <a:off x="524" y="4094"/>
              <a:ext cx="476" cy="10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197" name="Straight Connector 453">
              <a:extLst>
                <a:ext uri="{FF2B5EF4-FFF2-40B4-BE49-F238E27FC236}">
                  <a16:creationId xmlns:a16="http://schemas.microsoft.com/office/drawing/2014/main" id="{3001A730-84B7-480E-8291-1C69903DDAF5}"/>
                </a:ext>
              </a:extLst>
            </p:cNvPr>
            <p:cNvCxnSpPr>
              <a:cxnSpLocks noChangeShapeType="1"/>
              <a:stCxn id="7190" idx="3"/>
              <a:endCxn id="7193" idx="7"/>
            </p:cNvCxnSpPr>
            <p:nvPr/>
          </p:nvCxnSpPr>
          <p:spPr bwMode="auto">
            <a:xfrm rot="16200000" flipH="1">
              <a:off x="-52" y="3620"/>
              <a:ext cx="1196" cy="33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7198" name="TextBox 462">
              <a:extLst>
                <a:ext uri="{FF2B5EF4-FFF2-40B4-BE49-F238E27FC236}">
                  <a16:creationId xmlns:a16="http://schemas.microsoft.com/office/drawing/2014/main" id="{5A7ACD9C-3594-4587-B9E6-FCCB3EFE8D1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8" y="1872"/>
              <a:ext cx="1056" cy="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Division of the nucleus</a:t>
              </a:r>
            </a:p>
            <a:p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  </a:t>
              </a:r>
              <a:r>
                <a:rPr lang="en-US" altLang="en-US" sz="11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</p:txBody>
        </p:sp>
        <p:cxnSp>
          <p:nvCxnSpPr>
            <p:cNvPr id="7199" name="Straight Connector 467">
              <a:extLst>
                <a:ext uri="{FF2B5EF4-FFF2-40B4-BE49-F238E27FC236}">
                  <a16:creationId xmlns:a16="http://schemas.microsoft.com/office/drawing/2014/main" id="{609CC4D3-2303-42A5-A164-8102C6530BE8}"/>
                </a:ext>
              </a:extLst>
            </p:cNvPr>
            <p:cNvCxnSpPr>
              <a:cxnSpLocks noChangeShapeType="1"/>
              <a:stCxn id="7172" idx="6"/>
              <a:endCxn id="7206" idx="3"/>
            </p:cNvCxnSpPr>
            <p:nvPr/>
          </p:nvCxnSpPr>
          <p:spPr bwMode="auto">
            <a:xfrm flipV="1">
              <a:off x="1296" y="1665"/>
              <a:ext cx="471" cy="327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200" name="Straight Connector 468">
              <a:extLst>
                <a:ext uri="{FF2B5EF4-FFF2-40B4-BE49-F238E27FC236}">
                  <a16:creationId xmlns:a16="http://schemas.microsoft.com/office/drawing/2014/main" id="{26397FD7-F7E3-49CB-901D-734D885CD46A}"/>
                </a:ext>
              </a:extLst>
            </p:cNvPr>
            <p:cNvCxnSpPr>
              <a:cxnSpLocks noChangeShapeType="1"/>
              <a:stCxn id="7172" idx="6"/>
              <a:endCxn id="7204" idx="2"/>
            </p:cNvCxnSpPr>
            <p:nvPr/>
          </p:nvCxnSpPr>
          <p:spPr bwMode="auto">
            <a:xfrm flipV="1">
              <a:off x="1296" y="1656"/>
              <a:ext cx="1680" cy="33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201" name="Straight Connector 469">
              <a:extLst>
                <a:ext uri="{FF2B5EF4-FFF2-40B4-BE49-F238E27FC236}">
                  <a16:creationId xmlns:a16="http://schemas.microsoft.com/office/drawing/2014/main" id="{7CB49363-B53B-47D0-961E-6CB4D7F12F47}"/>
                </a:ext>
              </a:extLst>
            </p:cNvPr>
            <p:cNvCxnSpPr>
              <a:cxnSpLocks noChangeShapeType="1"/>
              <a:stCxn id="7172" idx="6"/>
              <a:endCxn id="7205" idx="2"/>
            </p:cNvCxnSpPr>
            <p:nvPr/>
          </p:nvCxnSpPr>
          <p:spPr bwMode="auto">
            <a:xfrm>
              <a:off x="1296" y="1992"/>
              <a:ext cx="1824" cy="14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202" name="Straight Connector 470">
              <a:extLst>
                <a:ext uri="{FF2B5EF4-FFF2-40B4-BE49-F238E27FC236}">
                  <a16:creationId xmlns:a16="http://schemas.microsoft.com/office/drawing/2014/main" id="{E2A625E2-2A3C-4BD8-9CCF-62B1FECEB5C0}"/>
                </a:ext>
              </a:extLst>
            </p:cNvPr>
            <p:cNvCxnSpPr>
              <a:cxnSpLocks noChangeShapeType="1"/>
              <a:stCxn id="7172" idx="6"/>
              <a:endCxn id="7207" idx="1"/>
            </p:cNvCxnSpPr>
            <p:nvPr/>
          </p:nvCxnSpPr>
          <p:spPr bwMode="auto">
            <a:xfrm>
              <a:off x="1296" y="1992"/>
              <a:ext cx="1602" cy="471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203" name="Straight Connector 478">
              <a:extLst>
                <a:ext uri="{FF2B5EF4-FFF2-40B4-BE49-F238E27FC236}">
                  <a16:creationId xmlns:a16="http://schemas.microsoft.com/office/drawing/2014/main" id="{DEA9A5D5-F4BF-4B04-A917-BCE97451A445}"/>
                </a:ext>
              </a:extLst>
            </p:cNvPr>
            <p:cNvCxnSpPr>
              <a:cxnSpLocks noChangeShapeType="1"/>
              <a:stCxn id="7172" idx="5"/>
              <a:endCxn id="7171" idx="1"/>
            </p:cNvCxnSpPr>
            <p:nvPr/>
          </p:nvCxnSpPr>
          <p:spPr bwMode="auto">
            <a:xfrm rot="16200000" flipH="1">
              <a:off x="1202" y="2132"/>
              <a:ext cx="634" cy="72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7204" name="Oval 481">
              <a:extLst>
                <a:ext uri="{FF2B5EF4-FFF2-40B4-BE49-F238E27FC236}">
                  <a16:creationId xmlns:a16="http://schemas.microsoft.com/office/drawing/2014/main" id="{50C1D29B-FB72-455A-B5B4-FDC050D77F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6" y="1440"/>
              <a:ext cx="1104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205" name="Oval 487">
              <a:extLst>
                <a:ext uri="{FF2B5EF4-FFF2-40B4-BE49-F238E27FC236}">
                  <a16:creationId xmlns:a16="http://schemas.microsoft.com/office/drawing/2014/main" id="{5106D65E-FBF6-40D1-93FB-412D507678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0" y="1920"/>
              <a:ext cx="1008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206" name="Oval 489">
              <a:extLst>
                <a:ext uri="{FF2B5EF4-FFF2-40B4-BE49-F238E27FC236}">
                  <a16:creationId xmlns:a16="http://schemas.microsoft.com/office/drawing/2014/main" id="{BFBFBB43-0654-429D-AAB6-F45F9B5F4B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4" y="1296"/>
              <a:ext cx="1248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207" name="Oval 493">
              <a:extLst>
                <a:ext uri="{FF2B5EF4-FFF2-40B4-BE49-F238E27FC236}">
                  <a16:creationId xmlns:a16="http://schemas.microsoft.com/office/drawing/2014/main" id="{E22A36D4-C184-4D4B-8EAD-47F2AA92DF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6" y="2400"/>
              <a:ext cx="1104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208" name="TextBox 501">
              <a:extLst>
                <a:ext uri="{FF2B5EF4-FFF2-40B4-BE49-F238E27FC236}">
                  <a16:creationId xmlns:a16="http://schemas.microsoft.com/office/drawing/2014/main" id="{B9B6E959-79E1-4B58-BFDE-378AE764BD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2" y="1344"/>
              <a:ext cx="1056" cy="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Package sister chromatids</a:t>
              </a:r>
            </a:p>
            <a:p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   </a:t>
              </a:r>
              <a:r>
                <a:rPr lang="en-US" altLang="en-US" sz="11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7209" name="TextBox 504">
              <a:extLst>
                <a:ext uri="{FF2B5EF4-FFF2-40B4-BE49-F238E27FC236}">
                  <a16:creationId xmlns:a16="http://schemas.microsoft.com/office/drawing/2014/main" id="{0B28FAFE-9E5F-4D17-A526-0EB7829D58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24" y="1536"/>
              <a:ext cx="1056" cy="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Sister Chromatids align</a:t>
              </a:r>
            </a:p>
            <a:p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    </a:t>
              </a:r>
              <a:r>
                <a:rPr lang="en-US" altLang="en-US" sz="11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</a:p>
          </p:txBody>
        </p:sp>
        <p:sp>
          <p:nvSpPr>
            <p:cNvPr id="508" name="TextBox 507">
              <a:extLst>
                <a:ext uri="{FF2B5EF4-FFF2-40B4-BE49-F238E27FC236}">
                  <a16:creationId xmlns:a16="http://schemas.microsoft.com/office/drawing/2014/main" id="{3855AF72-C85B-499F-ACB8-CE609C0F309E}"/>
                </a:ext>
              </a:extLst>
            </p:cNvPr>
            <p:cNvSpPr txBox="1"/>
            <p:nvPr/>
          </p:nvSpPr>
          <p:spPr>
            <a:xfrm>
              <a:off x="3120" y="2017"/>
              <a:ext cx="1056" cy="27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Sister Chromatids separate</a:t>
              </a:r>
            </a:p>
            <a:p>
              <a:pPr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                    </a:t>
              </a:r>
              <a:r>
                <a:rPr lang="en-US" sz="1050" u="sng" dirty="0">
                  <a:latin typeface="Times New Roman" pitchFamily="18" charset="0"/>
                  <a:cs typeface="Times New Roman" pitchFamily="18" charset="0"/>
                </a:rPr>
                <a:t>D</a:t>
              </a:r>
            </a:p>
          </p:txBody>
        </p:sp>
        <p:sp>
          <p:nvSpPr>
            <p:cNvPr id="514" name="TextBox 513">
              <a:extLst>
                <a:ext uri="{FF2B5EF4-FFF2-40B4-BE49-F238E27FC236}">
                  <a16:creationId xmlns:a16="http://schemas.microsoft.com/office/drawing/2014/main" id="{4C3F2770-277F-4DAB-963E-7FB95DB43C6B}"/>
                </a:ext>
              </a:extLst>
            </p:cNvPr>
            <p:cNvSpPr txBox="1"/>
            <p:nvPr/>
          </p:nvSpPr>
          <p:spPr>
            <a:xfrm>
              <a:off x="2832" y="2496"/>
              <a:ext cx="1056" cy="27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Form daughter nuclei</a:t>
              </a:r>
            </a:p>
            <a:p>
              <a:pPr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                   </a:t>
              </a:r>
              <a:r>
                <a:rPr lang="en-US" sz="1050" u="sng" dirty="0">
                  <a:latin typeface="Times New Roman" pitchFamily="18" charset="0"/>
                  <a:cs typeface="Times New Roman" pitchFamily="18" charset="0"/>
                </a:rPr>
                <a:t>B</a:t>
              </a: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 </a:t>
              </a:r>
            </a:p>
          </p:txBody>
        </p:sp>
      </p:grpSp>
      <p:sp>
        <p:nvSpPr>
          <p:cNvPr id="7214" name="Title 1">
            <a:extLst>
              <a:ext uri="{FF2B5EF4-FFF2-40B4-BE49-F238E27FC236}">
                <a16:creationId xmlns:a16="http://schemas.microsoft.com/office/drawing/2014/main" id="{5BFE85D8-3673-4444-A31D-43A76ABE03F0}"/>
              </a:ext>
            </a:extLst>
          </p:cNvPr>
          <p:cNvSpPr>
            <a:spLocks/>
          </p:cNvSpPr>
          <p:nvPr/>
        </p:nvSpPr>
        <p:spPr bwMode="auto">
          <a:xfrm>
            <a:off x="0" y="0"/>
            <a:ext cx="7158038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3200"/>
              <a:t>Cell cycle and Mitosis Key</a:t>
            </a:r>
          </a:p>
        </p:txBody>
      </p:sp>
      <p:sp>
        <p:nvSpPr>
          <p:cNvPr id="7215" name="TextBox 99">
            <a:extLst>
              <a:ext uri="{FF2B5EF4-FFF2-40B4-BE49-F238E27FC236}">
                <a16:creationId xmlns:a16="http://schemas.microsoft.com/office/drawing/2014/main" id="{484B51D3-FA64-4C1D-A1BD-D5453AA359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6400" y="5257800"/>
            <a:ext cx="3048000" cy="187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Mitosis	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Telophase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Cleavage furrow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Anaphase	  	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Interphase	  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Cell plate</a:t>
            </a:r>
            <a:r>
              <a:rPr lang="en-US" altLang="en-US" sz="13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lvl="1"/>
            <a:endParaRPr lang="en-US" altLang="en-US" sz="13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altLang="en-US" sz="13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216" name="TextBox 99">
            <a:extLst>
              <a:ext uri="{FF2B5EF4-FFF2-40B4-BE49-F238E27FC236}">
                <a16:creationId xmlns:a16="http://schemas.microsoft.com/office/drawing/2014/main" id="{7FA98F9D-D2E0-4C54-9DE4-CDA5BCF061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91000" y="5419725"/>
            <a:ext cx="2209800" cy="167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>
              <a:buFontTx/>
              <a:buAutoNum type="alphaLcPeriod" startAt="7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Prophase</a:t>
            </a:r>
          </a:p>
          <a:p>
            <a:pPr lvl="1">
              <a:buFontTx/>
              <a:buAutoNum type="alphaLcPeriod" startAt="7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Cytokinesis</a:t>
            </a:r>
          </a:p>
          <a:p>
            <a:pPr lvl="1">
              <a:buFontTx/>
              <a:buAutoNum type="alphaLcPeriod" startAt="7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Metaphase</a:t>
            </a:r>
          </a:p>
          <a:p>
            <a:pPr lvl="1">
              <a:buFontTx/>
              <a:buAutoNum type="alphaLcPeriod" startAt="7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G2	</a:t>
            </a:r>
          </a:p>
          <a:p>
            <a:pPr lvl="1">
              <a:buFontTx/>
              <a:buAutoNum type="alphaLcPeriod" startAt="7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G1</a:t>
            </a:r>
          </a:p>
          <a:p>
            <a:pPr lvl="1">
              <a:buFontTx/>
              <a:buAutoNum type="alphaLcPeriod" startAt="7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S                       </a:t>
            </a:r>
          </a:p>
          <a:p>
            <a:pPr lvl="1">
              <a:buFontTx/>
              <a:buAutoNum type="alphaLcPeriod" startAt="7"/>
            </a:pPr>
            <a:endParaRPr lang="en-US" altLang="en-US" sz="13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Tx/>
              <a:buAutoNum type="alphaLcPeriod" startAt="7"/>
            </a:pPr>
            <a:endParaRPr lang="en-US" altLang="en-US" sz="13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27"/>
  <p:tag name="MMPROD_UIDATA" val="&lt;database version=&quot;7.0&quot;&gt;&lt;object type=&quot;1&quot; unique_id=&quot;10001&quot;&gt;&lt;object type=&quot;2&quot; unique_id=&quot;10282&quot;&gt;&lt;object type=&quot;3&quot; unique_id=&quot;10283&quot;&gt;&lt;property id=&quot;20148&quot; value=&quot;5&quot;/&gt;&lt;property id=&quot;20300&quot; value=&quot;Slide 1&quot;/&gt;&lt;property id=&quot;20307&quot; value=&quot;317&quot;/&gt;&lt;/object&gt;&lt;object type=&quot;3&quot; unique_id=&quot;10284&quot;&gt;&lt;property id=&quot;20148&quot; value=&quot;5&quot;/&gt;&lt;property id=&quot;20300&quot; value=&quot;Slide 2 - &amp;quot;Assessment&amp;quot;&quot;/&gt;&lt;property id=&quot;20307&quot; value=&quot;333&quot;/&gt;&lt;/object&gt;&lt;object type=&quot;3&quot; unique_id=&quot;10285&quot;&gt;&lt;property id=&quot;20148&quot; value=&quot;5&quot;/&gt;&lt;property id=&quot;20300&quot; value=&quot;Slide 3 - &amp;quot;Properties&amp;quot;&quot;/&gt;&lt;property id=&quot;20307&quot; value=&quot;330&quot;/&gt;&lt;/object&gt;&lt;object type=&quot;3&quot; unique_id=&quot;10286&quot;&gt;&lt;property id=&quot;20148&quot; value=&quot;5&quot;/&gt;&lt;property id=&quot;20300&quot; value=&quot;Slide 4 - &amp;quot;Cell cycle and Mitosis&amp;quot;&quot;/&gt;&lt;property id=&quot;20307&quot; value=&quot;334&quot;/&gt;&lt;/object&gt;&lt;object type=&quot;3&quot; unique_id=&quot;10287&quot;&gt;&lt;property id=&quot;20148&quot; value=&quot;5&quot;/&gt;&lt;property id=&quot;20300&quot; value=&quot;Slide 5&quot;/&gt;&lt;property id=&quot;20307&quot; value=&quot;335&quot;/&gt;&lt;/object&gt;&lt;/object&gt;&lt;object type=&quot;8&quot; unique_id=&quot;10294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1200</TotalTime>
  <Words>270</Words>
  <Application>Microsoft Office PowerPoint</Application>
  <PresentationFormat>On-screen Show (4:3)</PresentationFormat>
  <Paragraphs>92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Wingdings</vt:lpstr>
      <vt:lpstr>ヒラギノ角ゴ Pro W3</vt:lpstr>
      <vt:lpstr>Symbol</vt:lpstr>
      <vt:lpstr>Tahoma</vt:lpstr>
      <vt:lpstr>Times New Roman</vt:lpstr>
      <vt:lpstr>Courier New</vt:lpstr>
      <vt:lpstr>Axis</vt:lpstr>
      <vt:lpstr>1_MHSGITemplate</vt:lpstr>
      <vt:lpstr>PowerPoint Presentation</vt:lpstr>
      <vt:lpstr>Assessment</vt:lpstr>
      <vt:lpstr>Properties</vt:lpstr>
      <vt:lpstr>Cell cycle and Mitosis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185</cp:revision>
  <dcterms:created xsi:type="dcterms:W3CDTF">2005-04-19T02:46:41Z</dcterms:created>
  <dcterms:modified xsi:type="dcterms:W3CDTF">2019-04-25T21:53:14Z</dcterms:modified>
</cp:coreProperties>
</file>