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54" r:id="rId2"/>
  </p:sldMasterIdLst>
  <p:notesMasterIdLst>
    <p:notesMasterId r:id="rId8"/>
  </p:notesMasterIdLst>
  <p:sldIdLst>
    <p:sldId id="317" r:id="rId3"/>
    <p:sldId id="334" r:id="rId4"/>
    <p:sldId id="330" r:id="rId5"/>
    <p:sldId id="336" r:id="rId6"/>
    <p:sldId id="335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2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90908182-94C5-485D-B5EC-53556253C5A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13DA90CE-B3C4-4EFD-9894-06C5AB68DBD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67C0AC01-3D97-41D9-B971-14471E2DC5F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03F196D8-E693-41C9-9CCD-DE79332C6B7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A5A80B09-40ED-4AFA-B008-D45DD7480E1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BD5316DE-A9A3-41DE-98C8-2BABCF197DF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F3EDB8-D77D-484E-B3CE-EF2C3813CA2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5750E8EA-A3BA-4D38-9577-D625C12451F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66B77E9-792E-4AA3-94F6-FB55A5E0186A}" type="slidenum">
              <a:rPr lang="en-US" altLang="en-US" sz="1200"/>
              <a:pPr eaLnBrk="1" hangingPunct="1"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17F99CB7-06EA-450F-B9F5-BF602D9240E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C73B98C7-F76F-4B38-980F-7F6DC7A0A9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904EA1B-7F2C-4CC7-885C-3668A6EC32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101F07A-1FD0-4D83-81A9-9CA9425008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DE2A7E8-2F88-4A48-ABD2-E80C859A7B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740744-336C-49E7-AFCF-E431C7F4BD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6067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4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1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1083657-BE46-44A6-A24C-C8421FB63E6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3C07B16-31F1-4F07-9B56-ED03BBD89AE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4AEAC23-4653-4482-9D23-BE404904F0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68FEA5-FB03-4D02-A186-FE70A2BBD15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0475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7D6CA-FFAF-4214-B04A-0FBEE4D364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223C48-940A-4FD4-8936-EB5EBF0B4B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7785111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ED9CF-D469-45DE-8E41-F4EEA3B34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15E9D5-8798-4EDF-82B7-76206988F2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6151993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07E91-A139-45E2-90C0-9FDCA7F8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B0B122-10C2-4715-9250-1CF4BDA2DF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859274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CE1DC-EED2-497F-802D-BC0B74F35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89045F-B914-42DA-9369-5A6681D3FC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924575-5BE6-4494-95D5-6B5C62F1C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182866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AF14B-FABF-48AA-989E-F7100BBF6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D3CBA1-1949-45F9-A641-CEFAF07D3E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043786-7648-4B74-AD2C-D023CDFABD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045289-AB26-4256-B501-75F279C0F9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3DEC41-E141-4A72-8619-800F109359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0993560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CC795-AC24-4C7D-B1F6-A4F87F2B9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5391365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017910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EE4D6B-0F0C-4AE0-89B4-93DFECAD2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23E31A-AB69-417F-AF18-477CD1DDD0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1E9641-FE49-4908-AA11-1252E523BE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339008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5B162-B270-4B19-89B6-EA3D1DE4D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2B5473-96F2-442B-AEC9-71A5572FEB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E6160-BE00-4B20-B9A7-E8C722DB67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839533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C5067B0-DBA8-4BDF-92BA-2D61B8DC58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DE57D21-B789-43EB-B476-12CDE9C3288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5EE2549-21F9-4882-8EFA-F4F2D58239F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B6D01B-5964-4669-AD4D-AEA8EFB8D6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1817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4600C-A355-453B-9A38-BB4009818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551C5C-338C-4D79-B145-272CA77A7D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8261580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FC36B4-BB4F-469B-8195-B1E1177291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3CB332-B6FF-4EAE-8EB3-48B79EEE91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8278273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6" y="1981200"/>
            <a:ext cx="3754439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4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F20E164-9B64-4DCC-86F6-57E37290340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FB78EDD-339B-44EB-90BB-F37C281DB8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14672408-2472-4A8E-AE6A-0647B1F3DF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A4DF9A-23AC-4EAC-97E5-502A617737A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6274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2B6077-933E-4923-B929-5F29EADE8B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8C37E55-B22D-4FE7-83F9-868FE8D14C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789FDFE-5150-48F2-9E91-29B4E33189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585BE3-D543-4DD9-A1DA-E817B3972EC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2258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E6D811BD-D196-4591-A3E9-8BD46411C1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28B9BAC1-C64D-451D-8C4E-481FA4AA45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9D5E6B27-3F82-4209-90EC-DCABB794AE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663027-6A4F-4D29-89DA-84C2AD293C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8571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D217A485-C4F4-4A1C-AC48-C2338688E6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1549AE5B-D3BB-48A7-B4A9-F47E75EF03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799B0962-6823-4EAC-8A53-0FAC8E1DDF9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EE4B88-63C4-489C-A8B8-0FA4FE4206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2781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8FC1C16-583E-414F-A9A0-6E7B88BC58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D3EA5AC-D638-42A0-BB36-2EF8160C8D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16CC914-4795-484D-9A9C-CAA31440FD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50D772-B6DC-4AFD-A9C6-1414593A4A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857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58C4E28-5D85-49A8-A569-27F2C8B836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7467AE7-9F94-4848-B605-DD569E05C1A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41D50D2F-DBEF-4BFB-A502-157DE43CAC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EB1497-EC33-4D52-8012-70D8DC8CC0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2645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72B6915-9752-466A-BC51-8B3806424EC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EC50DA5-75D0-4F27-862F-465ACB1AAB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2EC8E44-C22A-4A83-A687-8B72CA302E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7AA4DE-7B74-4CD6-8C0B-436EBEC5C0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842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81B431AB-C0B0-4C9B-82C5-B68796A509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+mn-cs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97370CD3-5F34-4453-9F58-13E54A81B4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+mn-cs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C6C4E92-A264-4567-A569-695B97FCCF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3583F40-4CD9-499F-829C-FBC762E10B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3ACE4F9A-9396-46CB-9765-C56882BC0FC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A470E2E1-D1F2-4810-B14C-7425CB591B5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40099BC6-EE80-4C5F-91D0-87B591FC8C4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C67AB531-0EED-4D93-A8A1-FE8F49C3A48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28DE176F-4D57-4D42-B6CF-BEC4C34B11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5BA53D14-E032-4FCE-8151-C555E75BAA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05038E52-39E5-4AF8-B981-CAEDD96EA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F85B0AE-B435-4733-81A4-A172C2D04100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790DAE2-DAE3-4D52-BD4B-0E35885E6AFC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pic>
        <p:nvPicPr>
          <p:cNvPr id="23557" name="Picture 3" descr="MHE-red-RGB-email-logo.png">
            <a:extLst>
              <a:ext uri="{FF2B5EF4-FFF2-40B4-BE49-F238E27FC236}">
                <a16:creationId xmlns:a16="http://schemas.microsoft.com/office/drawing/2014/main" id="{91F6ECB4-2358-4C23-BF56-DC6DAAB31A0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69610AD6-2E18-44E8-AE7D-1F311F17BC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A83DB64D-9792-4557-B393-4EDB2D525478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C4274104-AACB-46A2-A76E-71DCE195DE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3DDA25E0-D642-43EE-B2BF-933E743D8E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DA4AEAD9-2EBE-4D11-BD46-52941216CC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</a:t>
            </a:r>
            <a:r>
              <a:rPr lang="en-US" sz="1000" i="1"/>
              <a:t>No reproduction or distribution without the prior written consent of McGraw-Hill Education</a:t>
            </a:r>
            <a:r>
              <a:rPr lang="en-US" sz="1000"/>
              <a:t>.</a:t>
            </a:r>
            <a:endParaRPr lang="en-US" sz="1000" dirty="0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00D44F3B-DFCA-4C51-8EB8-92D4EE0198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5200" y="360045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 b="1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F21E3C-BC3C-4A44-AAB9-11DF6765B67E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045AB918-32C3-458B-B7C2-5A6ACCA95A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Blood pH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E6E1A522-B186-4727-BC6E-4ACFF0A4A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7AB68B35-50C3-451E-A0CD-773CAC747C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A150988B-21CE-449F-A20D-53D9CE0FDC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AAAF5C1D-4A19-4D5A-90F1-43F15C7C77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9132A7D-E795-45D5-8273-3DE565A609C0}"/>
              </a:ext>
            </a:extLst>
          </p:cNvPr>
          <p:cNvSpPr>
            <a:spLocks noGrp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Blood pH</a:t>
            </a:r>
          </a:p>
        </p:txBody>
      </p:sp>
      <p:sp>
        <p:nvSpPr>
          <p:cNvPr id="7171" name="Rectangle 48">
            <a:extLst>
              <a:ext uri="{FF2B5EF4-FFF2-40B4-BE49-F238E27FC236}">
                <a16:creationId xmlns:a16="http://schemas.microsoft.com/office/drawing/2014/main" id="{BF0C80EB-D609-483E-ADD9-F7F8CFA865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2590800"/>
            <a:ext cx="3048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u="sng"/>
          </a:p>
        </p:txBody>
      </p:sp>
      <p:sp>
        <p:nvSpPr>
          <p:cNvPr id="7172" name="Rectangle 49">
            <a:extLst>
              <a:ext uri="{FF2B5EF4-FFF2-40B4-BE49-F238E27FC236}">
                <a16:creationId xmlns:a16="http://schemas.microsoft.com/office/drawing/2014/main" id="{B65F27EC-724B-49FF-9ABA-4F3561AC24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590800"/>
            <a:ext cx="6096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/>
              <a:t>CO</a:t>
            </a:r>
            <a:r>
              <a:rPr lang="en-US" altLang="en-US" sz="1100"/>
              <a:t>2</a:t>
            </a:r>
            <a:endParaRPr lang="en-US" altLang="en-US"/>
          </a:p>
        </p:txBody>
      </p:sp>
      <p:sp>
        <p:nvSpPr>
          <p:cNvPr id="7173" name="Rectangle 50">
            <a:extLst>
              <a:ext uri="{FF2B5EF4-FFF2-40B4-BE49-F238E27FC236}">
                <a16:creationId xmlns:a16="http://schemas.microsoft.com/office/drawing/2014/main" id="{446C4657-7229-45EC-AE00-895550052A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2590800"/>
            <a:ext cx="6096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/>
              <a:t>H</a:t>
            </a:r>
            <a:r>
              <a:rPr lang="en-US" altLang="en-US" sz="1100"/>
              <a:t>2</a:t>
            </a:r>
            <a:r>
              <a:rPr lang="en-US" altLang="en-US" sz="1600"/>
              <a:t>O</a:t>
            </a:r>
            <a:endParaRPr lang="en-US" altLang="en-US"/>
          </a:p>
        </p:txBody>
      </p:sp>
      <p:sp>
        <p:nvSpPr>
          <p:cNvPr id="7174" name="Rectangle 51">
            <a:extLst>
              <a:ext uri="{FF2B5EF4-FFF2-40B4-BE49-F238E27FC236}">
                <a16:creationId xmlns:a16="http://schemas.microsoft.com/office/drawing/2014/main" id="{E602065E-9685-40D9-998C-BEED06ACB7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2590800"/>
            <a:ext cx="4572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sp>
        <p:nvSpPr>
          <p:cNvPr id="7175" name="Rectangle 52">
            <a:extLst>
              <a:ext uri="{FF2B5EF4-FFF2-40B4-BE49-F238E27FC236}">
                <a16:creationId xmlns:a16="http://schemas.microsoft.com/office/drawing/2014/main" id="{B0B440CC-EEB1-428E-AD5B-EC1FBB4ADC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2590800"/>
            <a:ext cx="8382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H ions</a:t>
            </a:r>
            <a:endParaRPr lang="en-US" altLang="en-US"/>
          </a:p>
        </p:txBody>
      </p:sp>
      <p:sp>
        <p:nvSpPr>
          <p:cNvPr id="7176" name="Rectangle 53">
            <a:extLst>
              <a:ext uri="{FF2B5EF4-FFF2-40B4-BE49-F238E27FC236}">
                <a16:creationId xmlns:a16="http://schemas.microsoft.com/office/drawing/2014/main" id="{86AA54B0-4175-46BE-906B-91B6DD16F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7100" y="2590800"/>
            <a:ext cx="4572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cxnSp>
        <p:nvCxnSpPr>
          <p:cNvPr id="7177" name="Straight Arrow Connector 55">
            <a:extLst>
              <a:ext uri="{FF2B5EF4-FFF2-40B4-BE49-F238E27FC236}">
                <a16:creationId xmlns:a16="http://schemas.microsoft.com/office/drawing/2014/main" id="{CD586AAF-2744-4B62-8998-EE55C294BD77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1219200" y="2741613"/>
            <a:ext cx="685800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Plus 56">
            <a:extLst>
              <a:ext uri="{FF2B5EF4-FFF2-40B4-BE49-F238E27FC236}">
                <a16:creationId xmlns:a16="http://schemas.microsoft.com/office/drawing/2014/main" id="{F0977108-E727-4CDD-B95E-FA9D4AC49583}"/>
              </a:ext>
            </a:extLst>
          </p:cNvPr>
          <p:cNvSpPr/>
          <p:nvPr/>
        </p:nvSpPr>
        <p:spPr bwMode="auto">
          <a:xfrm>
            <a:off x="2514600" y="2628900"/>
            <a:ext cx="228600" cy="228600"/>
          </a:xfrm>
          <a:prstGeom prst="mathPlus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cxnSp>
        <p:nvCxnSpPr>
          <p:cNvPr id="7179" name="Straight Arrow Connector 58">
            <a:extLst>
              <a:ext uri="{FF2B5EF4-FFF2-40B4-BE49-F238E27FC236}">
                <a16:creationId xmlns:a16="http://schemas.microsoft.com/office/drawing/2014/main" id="{8E18C4C2-1FBF-434D-BD04-C8D74AE8D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2800" y="2741613"/>
            <a:ext cx="762000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0" name="Plus 59">
            <a:extLst>
              <a:ext uri="{FF2B5EF4-FFF2-40B4-BE49-F238E27FC236}">
                <a16:creationId xmlns:a16="http://schemas.microsoft.com/office/drawing/2014/main" id="{770FAD0E-568B-45CE-88FD-B3F6AA8BA7FB}"/>
              </a:ext>
            </a:extLst>
          </p:cNvPr>
          <p:cNvSpPr/>
          <p:nvPr/>
        </p:nvSpPr>
        <p:spPr bwMode="auto">
          <a:xfrm>
            <a:off x="4572000" y="2628900"/>
            <a:ext cx="228600" cy="228600"/>
          </a:xfrm>
          <a:prstGeom prst="mathPlus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cxnSp>
        <p:nvCxnSpPr>
          <p:cNvPr id="7181" name="Straight Arrow Connector 61">
            <a:extLst>
              <a:ext uri="{FF2B5EF4-FFF2-40B4-BE49-F238E27FC236}">
                <a16:creationId xmlns:a16="http://schemas.microsoft.com/office/drawing/2014/main" id="{50D19C2D-C7CA-4526-8AF7-C359AF80944F}"/>
              </a:ext>
            </a:extLst>
          </p:cNvPr>
          <p:cNvCxnSpPr>
            <a:cxnSpLocks noChangeShapeType="1"/>
            <a:stCxn id="7175" idx="3"/>
            <a:endCxn id="7176" idx="1"/>
          </p:cNvCxnSpPr>
          <p:nvPr/>
        </p:nvCxnSpPr>
        <p:spPr bwMode="auto">
          <a:xfrm>
            <a:off x="5715000" y="2743200"/>
            <a:ext cx="1562100" cy="15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2" name="Straight Arrow Connector 65">
            <a:extLst>
              <a:ext uri="{FF2B5EF4-FFF2-40B4-BE49-F238E27FC236}">
                <a16:creationId xmlns:a16="http://schemas.microsoft.com/office/drawing/2014/main" id="{1197AE28-AB0D-4944-A08C-60E01C46375D}"/>
              </a:ext>
            </a:extLst>
          </p:cNvPr>
          <p:cNvCxnSpPr>
            <a:cxnSpLocks noChangeShapeType="1"/>
            <a:stCxn id="7184" idx="1"/>
          </p:cNvCxnSpPr>
          <p:nvPr/>
        </p:nvCxnSpPr>
        <p:spPr bwMode="auto">
          <a:xfrm rot="10800000" flipV="1">
            <a:off x="3657600" y="1828800"/>
            <a:ext cx="838200" cy="9144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3" name="TextBox 67">
            <a:extLst>
              <a:ext uri="{FF2B5EF4-FFF2-40B4-BE49-F238E27FC236}">
                <a16:creationId xmlns:a16="http://schemas.microsoft.com/office/drawing/2014/main" id="{1C9BBDA4-1B0B-42DD-AB33-787863E39FAF}"/>
              </a:ext>
            </a:extLst>
          </p:cNvPr>
          <p:cNvSpPr txBox="1">
            <a:spLocks noChangeArrowheads="1"/>
          </p:cNvSpPr>
          <p:nvPr/>
        </p:nvSpPr>
        <p:spPr bwMode="auto">
          <a:xfrm rot="-2886434">
            <a:off x="3450431" y="2010569"/>
            <a:ext cx="10715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/>
              <a:t>Catalyzed by</a:t>
            </a:r>
          </a:p>
        </p:txBody>
      </p:sp>
      <p:sp>
        <p:nvSpPr>
          <p:cNvPr id="7184" name="Rectangle 72">
            <a:extLst>
              <a:ext uri="{FF2B5EF4-FFF2-40B4-BE49-F238E27FC236}">
                <a16:creationId xmlns:a16="http://schemas.microsoft.com/office/drawing/2014/main" id="{15B72F52-14CF-4FF1-A12E-0720C1B8B6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800" y="1676400"/>
            <a:ext cx="4572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sp>
        <p:nvSpPr>
          <p:cNvPr id="7185" name="TextBox 75">
            <a:extLst>
              <a:ext uri="{FF2B5EF4-FFF2-40B4-BE49-F238E27FC236}">
                <a16:creationId xmlns:a16="http://schemas.microsoft.com/office/drawing/2014/main" id="{96C2DB9E-44A1-4C87-BE36-E65A26E7B9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438400"/>
            <a:ext cx="679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/>
              <a:t>Lost by</a:t>
            </a:r>
          </a:p>
        </p:txBody>
      </p:sp>
      <p:sp>
        <p:nvSpPr>
          <p:cNvPr id="7186" name="Rectangle 76">
            <a:extLst>
              <a:ext uri="{FF2B5EF4-FFF2-40B4-BE49-F238E27FC236}">
                <a16:creationId xmlns:a16="http://schemas.microsoft.com/office/drawing/2014/main" id="{6DB5C32C-C517-4AD4-BAEA-3703D6561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3886200"/>
            <a:ext cx="1524000" cy="4572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400"/>
              <a:t>Chemoreceptors detect change</a:t>
            </a:r>
            <a:endParaRPr lang="en-US" altLang="en-US" sz="2000"/>
          </a:p>
        </p:txBody>
      </p:sp>
      <p:sp>
        <p:nvSpPr>
          <p:cNvPr id="7187" name="Rectangle 78">
            <a:extLst>
              <a:ext uri="{FF2B5EF4-FFF2-40B4-BE49-F238E27FC236}">
                <a16:creationId xmlns:a16="http://schemas.microsoft.com/office/drawing/2014/main" id="{E7CF69D1-0EF0-4303-8EFA-B52E2211F6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5257800"/>
            <a:ext cx="4572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sp>
        <p:nvSpPr>
          <p:cNvPr id="7188" name="Rectangle 79">
            <a:extLst>
              <a:ext uri="{FF2B5EF4-FFF2-40B4-BE49-F238E27FC236}">
                <a16:creationId xmlns:a16="http://schemas.microsoft.com/office/drawing/2014/main" id="{E929B26E-FA81-4C49-A80D-671419281C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5181600"/>
            <a:ext cx="838200" cy="4572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High H ions</a:t>
            </a:r>
            <a:endParaRPr lang="en-US" altLang="en-US" sz="1800"/>
          </a:p>
        </p:txBody>
      </p:sp>
      <p:sp>
        <p:nvSpPr>
          <p:cNvPr id="7189" name="Rectangle 80">
            <a:extLst>
              <a:ext uri="{FF2B5EF4-FFF2-40B4-BE49-F238E27FC236}">
                <a16:creationId xmlns:a16="http://schemas.microsoft.com/office/drawing/2014/main" id="{59189872-2EFE-44DE-B7F0-1A3C374030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5257800"/>
            <a:ext cx="4572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cxnSp>
        <p:nvCxnSpPr>
          <p:cNvPr id="7190" name="Straight Arrow Connector 82">
            <a:extLst>
              <a:ext uri="{FF2B5EF4-FFF2-40B4-BE49-F238E27FC236}">
                <a16:creationId xmlns:a16="http://schemas.microsoft.com/office/drawing/2014/main" id="{FA910772-16B9-4D59-BB18-29CA68BC7394}"/>
              </a:ext>
            </a:extLst>
          </p:cNvPr>
          <p:cNvCxnSpPr>
            <a:cxnSpLocks noChangeShapeType="1"/>
            <a:stCxn id="7186" idx="1"/>
            <a:endCxn id="7187" idx="0"/>
          </p:cNvCxnSpPr>
          <p:nvPr/>
        </p:nvCxnSpPr>
        <p:spPr bwMode="auto">
          <a:xfrm rot="10800000" flipV="1">
            <a:off x="914400" y="4114800"/>
            <a:ext cx="685800" cy="11430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1" name="TextBox 87">
            <a:extLst>
              <a:ext uri="{FF2B5EF4-FFF2-40B4-BE49-F238E27FC236}">
                <a16:creationId xmlns:a16="http://schemas.microsoft.com/office/drawing/2014/main" id="{3839A81F-D1E2-4F82-9DFB-5561705C168E}"/>
              </a:ext>
            </a:extLst>
          </p:cNvPr>
          <p:cNvSpPr txBox="1">
            <a:spLocks noChangeArrowheads="1"/>
          </p:cNvSpPr>
          <p:nvPr/>
        </p:nvSpPr>
        <p:spPr bwMode="auto">
          <a:xfrm rot="-3469284">
            <a:off x="777082" y="4468019"/>
            <a:ext cx="8905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/>
              <a:t>Located in</a:t>
            </a:r>
          </a:p>
        </p:txBody>
      </p:sp>
      <p:cxnSp>
        <p:nvCxnSpPr>
          <p:cNvPr id="7192" name="Straight Arrow Connector 89">
            <a:extLst>
              <a:ext uri="{FF2B5EF4-FFF2-40B4-BE49-F238E27FC236}">
                <a16:creationId xmlns:a16="http://schemas.microsoft.com/office/drawing/2014/main" id="{70968BEA-CD6E-4F13-9AF6-B20E1CD320CC}"/>
              </a:ext>
            </a:extLst>
          </p:cNvPr>
          <p:cNvCxnSpPr>
            <a:cxnSpLocks noChangeShapeType="1"/>
            <a:stCxn id="7188" idx="0"/>
            <a:endCxn id="7186" idx="2"/>
          </p:cNvCxnSpPr>
          <p:nvPr/>
        </p:nvCxnSpPr>
        <p:spPr bwMode="auto">
          <a:xfrm rot="5400000" flipH="1" flipV="1">
            <a:off x="1809750" y="4629150"/>
            <a:ext cx="838200" cy="2667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3" name="Straight Arrow Connector 91">
            <a:extLst>
              <a:ext uri="{FF2B5EF4-FFF2-40B4-BE49-F238E27FC236}">
                <a16:creationId xmlns:a16="http://schemas.microsoft.com/office/drawing/2014/main" id="{412BDC2F-D561-4242-95AF-52C9044F7B18}"/>
              </a:ext>
            </a:extLst>
          </p:cNvPr>
          <p:cNvCxnSpPr>
            <a:cxnSpLocks noChangeShapeType="1"/>
            <a:stCxn id="7189" idx="0"/>
            <a:endCxn id="7186" idx="2"/>
          </p:cNvCxnSpPr>
          <p:nvPr/>
        </p:nvCxnSpPr>
        <p:spPr bwMode="auto">
          <a:xfrm rot="16200000" flipV="1">
            <a:off x="2324100" y="4381500"/>
            <a:ext cx="914400" cy="8382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4" name="Rectangle 92">
            <a:extLst>
              <a:ext uri="{FF2B5EF4-FFF2-40B4-BE49-F238E27FC236}">
                <a16:creationId xmlns:a16="http://schemas.microsoft.com/office/drawing/2014/main" id="{5E821CFA-B56C-4718-B33D-0E81D3BA3D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3352800"/>
            <a:ext cx="9906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/>
              <a:t>exercise</a:t>
            </a:r>
            <a:endParaRPr lang="en-US" altLang="en-US"/>
          </a:p>
        </p:txBody>
      </p:sp>
      <p:sp>
        <p:nvSpPr>
          <p:cNvPr id="7195" name="Rectangle 93">
            <a:extLst>
              <a:ext uri="{FF2B5EF4-FFF2-40B4-BE49-F238E27FC236}">
                <a16:creationId xmlns:a16="http://schemas.microsoft.com/office/drawing/2014/main" id="{5D47E484-D463-466E-B827-9EDB02F25B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4038600"/>
            <a:ext cx="1143000" cy="5334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400"/>
              <a:t>Increase breathing</a:t>
            </a:r>
            <a:endParaRPr lang="en-US" altLang="en-US" sz="2000"/>
          </a:p>
        </p:txBody>
      </p:sp>
      <p:cxnSp>
        <p:nvCxnSpPr>
          <p:cNvPr id="7196" name="Straight Arrow Connector 95">
            <a:extLst>
              <a:ext uri="{FF2B5EF4-FFF2-40B4-BE49-F238E27FC236}">
                <a16:creationId xmlns:a16="http://schemas.microsoft.com/office/drawing/2014/main" id="{2E62C247-C191-4E16-B9FC-1ECFD2807D61}"/>
              </a:ext>
            </a:extLst>
          </p:cNvPr>
          <p:cNvCxnSpPr>
            <a:cxnSpLocks noChangeShapeType="1"/>
            <a:stCxn id="7194" idx="0"/>
            <a:endCxn id="7172" idx="2"/>
          </p:cNvCxnSpPr>
          <p:nvPr/>
        </p:nvCxnSpPr>
        <p:spPr bwMode="auto">
          <a:xfrm rot="16200000" flipV="1">
            <a:off x="3067050" y="2038350"/>
            <a:ext cx="457200" cy="21717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7" name="Straight Arrow Connector 97">
            <a:extLst>
              <a:ext uri="{FF2B5EF4-FFF2-40B4-BE49-F238E27FC236}">
                <a16:creationId xmlns:a16="http://schemas.microsoft.com/office/drawing/2014/main" id="{6EB83B94-9CAD-4320-AE5F-10FA08F04EAE}"/>
              </a:ext>
            </a:extLst>
          </p:cNvPr>
          <p:cNvCxnSpPr>
            <a:cxnSpLocks noChangeShapeType="1"/>
            <a:stCxn id="7194" idx="2"/>
            <a:endCxn id="7195" idx="0"/>
          </p:cNvCxnSpPr>
          <p:nvPr/>
        </p:nvCxnSpPr>
        <p:spPr bwMode="auto">
          <a:xfrm rot="5400000">
            <a:off x="4191001" y="3848100"/>
            <a:ext cx="381000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8" name="Straight Arrow Connector 99">
            <a:extLst>
              <a:ext uri="{FF2B5EF4-FFF2-40B4-BE49-F238E27FC236}">
                <a16:creationId xmlns:a16="http://schemas.microsoft.com/office/drawing/2014/main" id="{EB235528-23F0-4481-9955-250EB63FAA81}"/>
              </a:ext>
            </a:extLst>
          </p:cNvPr>
          <p:cNvCxnSpPr>
            <a:cxnSpLocks noChangeShapeType="1"/>
            <a:stCxn id="7186" idx="3"/>
            <a:endCxn id="7194" idx="1"/>
          </p:cNvCxnSpPr>
          <p:nvPr/>
        </p:nvCxnSpPr>
        <p:spPr bwMode="auto">
          <a:xfrm flipV="1">
            <a:off x="3124200" y="3505200"/>
            <a:ext cx="762000" cy="609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9" name="TextBox 102">
            <a:extLst>
              <a:ext uri="{FF2B5EF4-FFF2-40B4-BE49-F238E27FC236}">
                <a16:creationId xmlns:a16="http://schemas.microsoft.com/office/drawing/2014/main" id="{2BBD33BF-F277-4DAD-B245-A55D085B14D1}"/>
              </a:ext>
            </a:extLst>
          </p:cNvPr>
          <p:cNvSpPr txBox="1">
            <a:spLocks noChangeArrowheads="1"/>
          </p:cNvSpPr>
          <p:nvPr/>
        </p:nvSpPr>
        <p:spPr bwMode="auto">
          <a:xfrm rot="940809">
            <a:off x="2713038" y="3043238"/>
            <a:ext cx="83978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/>
              <a:t>increases</a:t>
            </a:r>
          </a:p>
        </p:txBody>
      </p:sp>
      <p:cxnSp>
        <p:nvCxnSpPr>
          <p:cNvPr id="7200" name="Straight Arrow Connector 103">
            <a:extLst>
              <a:ext uri="{FF2B5EF4-FFF2-40B4-BE49-F238E27FC236}">
                <a16:creationId xmlns:a16="http://schemas.microsoft.com/office/drawing/2014/main" id="{0C79670B-8E13-4FBF-806B-3B6AA2679A66}"/>
              </a:ext>
            </a:extLst>
          </p:cNvPr>
          <p:cNvCxnSpPr>
            <a:cxnSpLocks noChangeShapeType="1"/>
            <a:stCxn id="7194" idx="3"/>
            <a:endCxn id="7202" idx="1"/>
          </p:cNvCxnSpPr>
          <p:nvPr/>
        </p:nvCxnSpPr>
        <p:spPr bwMode="auto">
          <a:xfrm>
            <a:off x="4876800" y="3505200"/>
            <a:ext cx="990600" cy="762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01" name="TextBox 106">
            <a:extLst>
              <a:ext uri="{FF2B5EF4-FFF2-40B4-BE49-F238E27FC236}">
                <a16:creationId xmlns:a16="http://schemas.microsoft.com/office/drawing/2014/main" id="{65ED40DD-4A52-418B-BE95-CF126DAC7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3505200"/>
            <a:ext cx="839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/>
              <a:t>increases</a:t>
            </a:r>
          </a:p>
        </p:txBody>
      </p:sp>
      <p:sp>
        <p:nvSpPr>
          <p:cNvPr id="7202" name="Rectangle 107">
            <a:extLst>
              <a:ext uri="{FF2B5EF4-FFF2-40B4-BE49-F238E27FC236}">
                <a16:creationId xmlns:a16="http://schemas.microsoft.com/office/drawing/2014/main" id="{9877FD2F-EB05-459D-8770-62B072E8E4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3429000"/>
            <a:ext cx="4572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sp>
        <p:nvSpPr>
          <p:cNvPr id="7203" name="Rectangle 109">
            <a:extLst>
              <a:ext uri="{FF2B5EF4-FFF2-40B4-BE49-F238E27FC236}">
                <a16:creationId xmlns:a16="http://schemas.microsoft.com/office/drawing/2014/main" id="{C5E8DE54-D695-4CED-A263-92EC2CD39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7100" y="4724400"/>
            <a:ext cx="4572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sp>
        <p:nvSpPr>
          <p:cNvPr id="7204" name="Rectangle 110">
            <a:extLst>
              <a:ext uri="{FF2B5EF4-FFF2-40B4-BE49-F238E27FC236}">
                <a16:creationId xmlns:a16="http://schemas.microsoft.com/office/drawing/2014/main" id="{EC98C2F1-25E9-42CA-96A5-33DD65FECB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7100" y="3505200"/>
            <a:ext cx="4572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cxnSp>
        <p:nvCxnSpPr>
          <p:cNvPr id="7205" name="Straight Arrow Connector 112">
            <a:extLst>
              <a:ext uri="{FF2B5EF4-FFF2-40B4-BE49-F238E27FC236}">
                <a16:creationId xmlns:a16="http://schemas.microsoft.com/office/drawing/2014/main" id="{3E77AF28-6F16-4578-BD2D-C3D8A5001FE3}"/>
              </a:ext>
            </a:extLst>
          </p:cNvPr>
          <p:cNvCxnSpPr>
            <a:cxnSpLocks noChangeShapeType="1"/>
            <a:stCxn id="7202" idx="3"/>
            <a:endCxn id="7204" idx="1"/>
          </p:cNvCxnSpPr>
          <p:nvPr/>
        </p:nvCxnSpPr>
        <p:spPr bwMode="auto">
          <a:xfrm>
            <a:off x="6324600" y="3581400"/>
            <a:ext cx="952500" cy="762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06" name="Straight Arrow Connector 114">
            <a:extLst>
              <a:ext uri="{FF2B5EF4-FFF2-40B4-BE49-F238E27FC236}">
                <a16:creationId xmlns:a16="http://schemas.microsoft.com/office/drawing/2014/main" id="{E677C1ED-1B76-4AC9-8ADD-00673FAC00C0}"/>
              </a:ext>
            </a:extLst>
          </p:cNvPr>
          <p:cNvCxnSpPr>
            <a:cxnSpLocks noChangeShapeType="1"/>
            <a:stCxn id="7176" idx="2"/>
            <a:endCxn id="7204" idx="0"/>
          </p:cNvCxnSpPr>
          <p:nvPr/>
        </p:nvCxnSpPr>
        <p:spPr bwMode="auto">
          <a:xfrm rot="5400000">
            <a:off x="7200901" y="3200400"/>
            <a:ext cx="609600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07" name="Straight Arrow Connector 116">
            <a:extLst>
              <a:ext uri="{FF2B5EF4-FFF2-40B4-BE49-F238E27FC236}">
                <a16:creationId xmlns:a16="http://schemas.microsoft.com/office/drawing/2014/main" id="{6C6BEDBC-2547-442C-9983-90A91561C7A5}"/>
              </a:ext>
            </a:extLst>
          </p:cNvPr>
          <p:cNvCxnSpPr>
            <a:cxnSpLocks noChangeShapeType="1"/>
            <a:stCxn id="7204" idx="2"/>
            <a:endCxn id="7203" idx="0"/>
          </p:cNvCxnSpPr>
          <p:nvPr/>
        </p:nvCxnSpPr>
        <p:spPr bwMode="auto">
          <a:xfrm rot="5400000">
            <a:off x="7048501" y="4267200"/>
            <a:ext cx="914400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08" name="TextBox 117">
            <a:extLst>
              <a:ext uri="{FF2B5EF4-FFF2-40B4-BE49-F238E27FC236}">
                <a16:creationId xmlns:a16="http://schemas.microsoft.com/office/drawing/2014/main" id="{628D5FB7-9078-47DA-960B-9C70CBD75C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7475" y="3581400"/>
            <a:ext cx="466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/>
              <a:t>pH  </a:t>
            </a:r>
          </a:p>
        </p:txBody>
      </p:sp>
      <p:sp>
        <p:nvSpPr>
          <p:cNvPr id="7209" name="TextBox 118">
            <a:extLst>
              <a:ext uri="{FF2B5EF4-FFF2-40B4-BE49-F238E27FC236}">
                <a16:creationId xmlns:a16="http://schemas.microsoft.com/office/drawing/2014/main" id="{217C5E8D-58D7-4D2B-B6ED-0FA346F8CB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3800" y="3048000"/>
            <a:ext cx="466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/>
              <a:t>pH  </a:t>
            </a:r>
          </a:p>
        </p:txBody>
      </p:sp>
      <p:sp>
        <p:nvSpPr>
          <p:cNvPr id="7210" name="TextBox 119">
            <a:extLst>
              <a:ext uri="{FF2B5EF4-FFF2-40B4-BE49-F238E27FC236}">
                <a16:creationId xmlns:a16="http://schemas.microsoft.com/office/drawing/2014/main" id="{D0F8379D-C4F8-4E40-8B61-F96889D901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3962400"/>
            <a:ext cx="114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/>
              <a:t>Concentration of H ions</a:t>
            </a:r>
          </a:p>
        </p:txBody>
      </p:sp>
      <p:sp>
        <p:nvSpPr>
          <p:cNvPr id="7211" name="TextBox 120">
            <a:extLst>
              <a:ext uri="{FF2B5EF4-FFF2-40B4-BE49-F238E27FC236}">
                <a16:creationId xmlns:a16="http://schemas.microsoft.com/office/drawing/2014/main" id="{8C83115A-1A65-448F-BF47-092E2EAFB8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4611688"/>
            <a:ext cx="2316163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lphaUcPeriod"/>
            </a:pPr>
            <a:r>
              <a:rPr lang="en-US" altLang="en-US" sz="1400" dirty="0"/>
              <a:t>Aorta/carotid/medulla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Carbonic acid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Decreases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Lactic acid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Lower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Bicarbonate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Low oxygen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Carbonic anhydrase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Exhaling</a:t>
            </a:r>
          </a:p>
          <a:p>
            <a:pPr eaLnBrk="1" hangingPunct="1"/>
            <a:endParaRPr lang="en-US" alt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2A5012D-0590-4EB0-A0A4-7A8CB59FFCF5}"/>
              </a:ext>
            </a:extLst>
          </p:cNvPr>
          <p:cNvSpPr>
            <a:spLocks noGrp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Blood pH Key </a:t>
            </a:r>
          </a:p>
        </p:txBody>
      </p:sp>
      <p:sp>
        <p:nvSpPr>
          <p:cNvPr id="6147" name="Rectangle 48">
            <a:extLst>
              <a:ext uri="{FF2B5EF4-FFF2-40B4-BE49-F238E27FC236}">
                <a16:creationId xmlns:a16="http://schemas.microsoft.com/office/drawing/2014/main" id="{1FE383FE-64F0-4C9F-BCD2-FF1746136B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2590800"/>
            <a:ext cx="3048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 u="sng"/>
              <a:t>I</a:t>
            </a:r>
            <a:endParaRPr lang="en-US" altLang="en-US" u="sng"/>
          </a:p>
        </p:txBody>
      </p:sp>
      <p:sp>
        <p:nvSpPr>
          <p:cNvPr id="6148" name="Rectangle 49">
            <a:extLst>
              <a:ext uri="{FF2B5EF4-FFF2-40B4-BE49-F238E27FC236}">
                <a16:creationId xmlns:a16="http://schemas.microsoft.com/office/drawing/2014/main" id="{3BD69AA3-6CE3-4622-8945-6B7D99885C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590800"/>
            <a:ext cx="6096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/>
              <a:t>CO</a:t>
            </a:r>
            <a:r>
              <a:rPr lang="en-US" altLang="en-US" sz="1100"/>
              <a:t>2</a:t>
            </a:r>
            <a:endParaRPr lang="en-US" altLang="en-US"/>
          </a:p>
        </p:txBody>
      </p:sp>
      <p:sp>
        <p:nvSpPr>
          <p:cNvPr id="6149" name="Rectangle 50">
            <a:extLst>
              <a:ext uri="{FF2B5EF4-FFF2-40B4-BE49-F238E27FC236}">
                <a16:creationId xmlns:a16="http://schemas.microsoft.com/office/drawing/2014/main" id="{CC7A6D3F-A2F0-493D-BB5F-827F356EE9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2590800"/>
            <a:ext cx="6096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/>
              <a:t>H</a:t>
            </a:r>
            <a:r>
              <a:rPr lang="en-US" altLang="en-US" sz="1100"/>
              <a:t>2</a:t>
            </a:r>
            <a:r>
              <a:rPr lang="en-US" altLang="en-US" sz="1600"/>
              <a:t>O</a:t>
            </a:r>
            <a:endParaRPr lang="en-US" altLang="en-US"/>
          </a:p>
        </p:txBody>
      </p:sp>
      <p:sp>
        <p:nvSpPr>
          <p:cNvPr id="6150" name="Rectangle 51">
            <a:extLst>
              <a:ext uri="{FF2B5EF4-FFF2-40B4-BE49-F238E27FC236}">
                <a16:creationId xmlns:a16="http://schemas.microsoft.com/office/drawing/2014/main" id="{C511D063-8821-4193-AD28-8542088165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2590800"/>
            <a:ext cx="4572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u="sng"/>
              <a:t>B</a:t>
            </a:r>
            <a:endParaRPr lang="en-US" altLang="en-US" u="sng"/>
          </a:p>
        </p:txBody>
      </p:sp>
      <p:sp>
        <p:nvSpPr>
          <p:cNvPr id="6151" name="Rectangle 52">
            <a:extLst>
              <a:ext uri="{FF2B5EF4-FFF2-40B4-BE49-F238E27FC236}">
                <a16:creationId xmlns:a16="http://schemas.microsoft.com/office/drawing/2014/main" id="{4B3DACE3-E2FC-4807-B146-E2BC7A4240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2590800"/>
            <a:ext cx="8382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H ions</a:t>
            </a:r>
            <a:endParaRPr lang="en-US" altLang="en-US"/>
          </a:p>
        </p:txBody>
      </p:sp>
      <p:sp>
        <p:nvSpPr>
          <p:cNvPr id="6152" name="Rectangle 53">
            <a:extLst>
              <a:ext uri="{FF2B5EF4-FFF2-40B4-BE49-F238E27FC236}">
                <a16:creationId xmlns:a16="http://schemas.microsoft.com/office/drawing/2014/main" id="{E8B9E566-B003-4FA2-81D1-11310B2BA4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7100" y="2590800"/>
            <a:ext cx="4572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u="sng"/>
              <a:t>F</a:t>
            </a:r>
            <a:endParaRPr lang="en-US" altLang="en-US" u="sng"/>
          </a:p>
        </p:txBody>
      </p:sp>
      <p:cxnSp>
        <p:nvCxnSpPr>
          <p:cNvPr id="6153" name="Straight Arrow Connector 55">
            <a:extLst>
              <a:ext uri="{FF2B5EF4-FFF2-40B4-BE49-F238E27FC236}">
                <a16:creationId xmlns:a16="http://schemas.microsoft.com/office/drawing/2014/main" id="{310F05C7-9F71-4764-A6ED-76A393286B20}"/>
              </a:ext>
            </a:extLst>
          </p:cNvPr>
          <p:cNvCxnSpPr>
            <a:cxnSpLocks noChangeShapeType="1"/>
          </p:cNvCxnSpPr>
          <p:nvPr/>
        </p:nvCxnSpPr>
        <p:spPr bwMode="auto">
          <a:xfrm rot="10800000">
            <a:off x="1219200" y="2741613"/>
            <a:ext cx="685800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Plus 56">
            <a:extLst>
              <a:ext uri="{FF2B5EF4-FFF2-40B4-BE49-F238E27FC236}">
                <a16:creationId xmlns:a16="http://schemas.microsoft.com/office/drawing/2014/main" id="{762A0149-BDAB-48F9-A374-1540845FCCF4}"/>
              </a:ext>
            </a:extLst>
          </p:cNvPr>
          <p:cNvSpPr/>
          <p:nvPr/>
        </p:nvSpPr>
        <p:spPr bwMode="auto">
          <a:xfrm>
            <a:off x="2514600" y="2628900"/>
            <a:ext cx="228600" cy="228600"/>
          </a:xfrm>
          <a:prstGeom prst="mathPlus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cxnSp>
        <p:nvCxnSpPr>
          <p:cNvPr id="6155" name="Straight Arrow Connector 58">
            <a:extLst>
              <a:ext uri="{FF2B5EF4-FFF2-40B4-BE49-F238E27FC236}">
                <a16:creationId xmlns:a16="http://schemas.microsoft.com/office/drawing/2014/main" id="{1F861757-587A-42D3-89FB-31D32DCF7A4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2800" y="2741613"/>
            <a:ext cx="762000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0" name="Plus 59">
            <a:extLst>
              <a:ext uri="{FF2B5EF4-FFF2-40B4-BE49-F238E27FC236}">
                <a16:creationId xmlns:a16="http://schemas.microsoft.com/office/drawing/2014/main" id="{3057D8A1-9DCE-4697-8336-6CD67DF484C7}"/>
              </a:ext>
            </a:extLst>
          </p:cNvPr>
          <p:cNvSpPr/>
          <p:nvPr/>
        </p:nvSpPr>
        <p:spPr bwMode="auto">
          <a:xfrm>
            <a:off x="4572000" y="2628900"/>
            <a:ext cx="228600" cy="228600"/>
          </a:xfrm>
          <a:prstGeom prst="mathPlus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cxnSp>
        <p:nvCxnSpPr>
          <p:cNvPr id="6157" name="Straight Arrow Connector 61">
            <a:extLst>
              <a:ext uri="{FF2B5EF4-FFF2-40B4-BE49-F238E27FC236}">
                <a16:creationId xmlns:a16="http://schemas.microsoft.com/office/drawing/2014/main" id="{11B9EE9B-84E8-4953-A84B-ECCDDBFFABCE}"/>
              </a:ext>
            </a:extLst>
          </p:cNvPr>
          <p:cNvCxnSpPr>
            <a:cxnSpLocks noChangeShapeType="1"/>
            <a:stCxn id="6151" idx="3"/>
            <a:endCxn id="6152" idx="1"/>
          </p:cNvCxnSpPr>
          <p:nvPr/>
        </p:nvCxnSpPr>
        <p:spPr bwMode="auto">
          <a:xfrm>
            <a:off x="5715000" y="2743200"/>
            <a:ext cx="1562100" cy="15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8" name="Straight Arrow Connector 65">
            <a:extLst>
              <a:ext uri="{FF2B5EF4-FFF2-40B4-BE49-F238E27FC236}">
                <a16:creationId xmlns:a16="http://schemas.microsoft.com/office/drawing/2014/main" id="{A4A740C7-8DF8-41C1-B353-264B2A13CCD3}"/>
              </a:ext>
            </a:extLst>
          </p:cNvPr>
          <p:cNvCxnSpPr>
            <a:cxnSpLocks noChangeShapeType="1"/>
            <a:stCxn id="6160" idx="1"/>
          </p:cNvCxnSpPr>
          <p:nvPr/>
        </p:nvCxnSpPr>
        <p:spPr bwMode="auto">
          <a:xfrm rot="10800000" flipV="1">
            <a:off x="3657600" y="1828800"/>
            <a:ext cx="838200" cy="9144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9" name="TextBox 67">
            <a:extLst>
              <a:ext uri="{FF2B5EF4-FFF2-40B4-BE49-F238E27FC236}">
                <a16:creationId xmlns:a16="http://schemas.microsoft.com/office/drawing/2014/main" id="{473A6B3D-4A5C-493D-98F1-B0537C72B3A9}"/>
              </a:ext>
            </a:extLst>
          </p:cNvPr>
          <p:cNvSpPr txBox="1">
            <a:spLocks noChangeArrowheads="1"/>
          </p:cNvSpPr>
          <p:nvPr/>
        </p:nvSpPr>
        <p:spPr bwMode="auto">
          <a:xfrm rot="18713566">
            <a:off x="3557249" y="2010182"/>
            <a:ext cx="85792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 dirty="0"/>
              <a:t>Catalyzes</a:t>
            </a:r>
          </a:p>
        </p:txBody>
      </p:sp>
      <p:sp>
        <p:nvSpPr>
          <p:cNvPr id="6160" name="Rectangle 72">
            <a:extLst>
              <a:ext uri="{FF2B5EF4-FFF2-40B4-BE49-F238E27FC236}">
                <a16:creationId xmlns:a16="http://schemas.microsoft.com/office/drawing/2014/main" id="{F28529D8-A438-406E-842A-744E448E5E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800" y="1676400"/>
            <a:ext cx="4572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u="sng"/>
              <a:t>H</a:t>
            </a:r>
            <a:endParaRPr lang="en-US" altLang="en-US" u="sng"/>
          </a:p>
        </p:txBody>
      </p:sp>
      <p:sp>
        <p:nvSpPr>
          <p:cNvPr id="6161" name="TextBox 75">
            <a:extLst>
              <a:ext uri="{FF2B5EF4-FFF2-40B4-BE49-F238E27FC236}">
                <a16:creationId xmlns:a16="http://schemas.microsoft.com/office/drawing/2014/main" id="{F4F2BD2F-CD76-45AB-B627-4DD838FCB4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438400"/>
            <a:ext cx="679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/>
              <a:t>Lost by</a:t>
            </a:r>
          </a:p>
        </p:txBody>
      </p:sp>
      <p:sp>
        <p:nvSpPr>
          <p:cNvPr id="6162" name="Rectangle 76">
            <a:extLst>
              <a:ext uri="{FF2B5EF4-FFF2-40B4-BE49-F238E27FC236}">
                <a16:creationId xmlns:a16="http://schemas.microsoft.com/office/drawing/2014/main" id="{893054C1-5DC3-48BF-B9F9-A9E3B65DC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3886200"/>
            <a:ext cx="1524000" cy="4572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400"/>
              <a:t>Chemoreceptors detect change</a:t>
            </a:r>
            <a:endParaRPr lang="en-US" altLang="en-US" sz="2000"/>
          </a:p>
        </p:txBody>
      </p:sp>
      <p:sp>
        <p:nvSpPr>
          <p:cNvPr id="6163" name="Rectangle 78">
            <a:extLst>
              <a:ext uri="{FF2B5EF4-FFF2-40B4-BE49-F238E27FC236}">
                <a16:creationId xmlns:a16="http://schemas.microsoft.com/office/drawing/2014/main" id="{DD05EEDB-5E7C-4AB6-8EE7-55785A4029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5257800"/>
            <a:ext cx="4572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u="sng"/>
              <a:t>A</a:t>
            </a:r>
            <a:endParaRPr lang="en-US" altLang="en-US" u="sng"/>
          </a:p>
        </p:txBody>
      </p:sp>
      <p:sp>
        <p:nvSpPr>
          <p:cNvPr id="6164" name="Rectangle 79">
            <a:extLst>
              <a:ext uri="{FF2B5EF4-FFF2-40B4-BE49-F238E27FC236}">
                <a16:creationId xmlns:a16="http://schemas.microsoft.com/office/drawing/2014/main" id="{6EB1FD0A-C946-455E-B872-0E9F728C03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5181600"/>
            <a:ext cx="838200" cy="4572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High H ions</a:t>
            </a:r>
            <a:endParaRPr lang="en-US" altLang="en-US" sz="1800"/>
          </a:p>
        </p:txBody>
      </p:sp>
      <p:sp>
        <p:nvSpPr>
          <p:cNvPr id="6165" name="Rectangle 80">
            <a:extLst>
              <a:ext uri="{FF2B5EF4-FFF2-40B4-BE49-F238E27FC236}">
                <a16:creationId xmlns:a16="http://schemas.microsoft.com/office/drawing/2014/main" id="{AA4FD58D-9483-4C1E-B5DB-C7CAED3B10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5257800"/>
            <a:ext cx="4572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u="sng"/>
              <a:t>G</a:t>
            </a:r>
            <a:endParaRPr lang="en-US" altLang="en-US" u="sng"/>
          </a:p>
        </p:txBody>
      </p:sp>
      <p:cxnSp>
        <p:nvCxnSpPr>
          <p:cNvPr id="6166" name="Straight Arrow Connector 82">
            <a:extLst>
              <a:ext uri="{FF2B5EF4-FFF2-40B4-BE49-F238E27FC236}">
                <a16:creationId xmlns:a16="http://schemas.microsoft.com/office/drawing/2014/main" id="{C25336B6-4EF8-407C-9EB8-6E55A0926A5D}"/>
              </a:ext>
            </a:extLst>
          </p:cNvPr>
          <p:cNvCxnSpPr>
            <a:cxnSpLocks noChangeShapeType="1"/>
            <a:stCxn id="6162" idx="1"/>
            <a:endCxn id="6163" idx="0"/>
          </p:cNvCxnSpPr>
          <p:nvPr/>
        </p:nvCxnSpPr>
        <p:spPr bwMode="auto">
          <a:xfrm rot="10800000" flipV="1">
            <a:off x="914400" y="4114800"/>
            <a:ext cx="685800" cy="11430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7" name="TextBox 87">
            <a:extLst>
              <a:ext uri="{FF2B5EF4-FFF2-40B4-BE49-F238E27FC236}">
                <a16:creationId xmlns:a16="http://schemas.microsoft.com/office/drawing/2014/main" id="{AEF8B4FF-107C-412F-9579-EBD9BD076CB8}"/>
              </a:ext>
            </a:extLst>
          </p:cNvPr>
          <p:cNvSpPr txBox="1">
            <a:spLocks noChangeArrowheads="1"/>
          </p:cNvSpPr>
          <p:nvPr/>
        </p:nvSpPr>
        <p:spPr bwMode="auto">
          <a:xfrm rot="-3469284">
            <a:off x="777082" y="4468019"/>
            <a:ext cx="8905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/>
              <a:t>Located in</a:t>
            </a:r>
          </a:p>
        </p:txBody>
      </p:sp>
      <p:cxnSp>
        <p:nvCxnSpPr>
          <p:cNvPr id="6168" name="Straight Arrow Connector 89">
            <a:extLst>
              <a:ext uri="{FF2B5EF4-FFF2-40B4-BE49-F238E27FC236}">
                <a16:creationId xmlns:a16="http://schemas.microsoft.com/office/drawing/2014/main" id="{7F906DEF-3CFE-47D6-ADA6-975217CF023E}"/>
              </a:ext>
            </a:extLst>
          </p:cNvPr>
          <p:cNvCxnSpPr>
            <a:cxnSpLocks noChangeShapeType="1"/>
            <a:stCxn id="6164" idx="0"/>
            <a:endCxn id="6162" idx="2"/>
          </p:cNvCxnSpPr>
          <p:nvPr/>
        </p:nvCxnSpPr>
        <p:spPr bwMode="auto">
          <a:xfrm rot="5400000" flipH="1" flipV="1">
            <a:off x="1809750" y="4629150"/>
            <a:ext cx="838200" cy="2667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9" name="Straight Arrow Connector 91">
            <a:extLst>
              <a:ext uri="{FF2B5EF4-FFF2-40B4-BE49-F238E27FC236}">
                <a16:creationId xmlns:a16="http://schemas.microsoft.com/office/drawing/2014/main" id="{C4D2CACD-48E3-4AD8-8844-57C1576ABBDF}"/>
              </a:ext>
            </a:extLst>
          </p:cNvPr>
          <p:cNvCxnSpPr>
            <a:cxnSpLocks noChangeShapeType="1"/>
            <a:stCxn id="6165" idx="0"/>
            <a:endCxn id="6162" idx="2"/>
          </p:cNvCxnSpPr>
          <p:nvPr/>
        </p:nvCxnSpPr>
        <p:spPr bwMode="auto">
          <a:xfrm rot="16200000" flipV="1">
            <a:off x="2324100" y="4381500"/>
            <a:ext cx="914400" cy="8382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0" name="Rectangle 92">
            <a:extLst>
              <a:ext uri="{FF2B5EF4-FFF2-40B4-BE49-F238E27FC236}">
                <a16:creationId xmlns:a16="http://schemas.microsoft.com/office/drawing/2014/main" id="{BDAB2DC1-E76F-47EF-A692-BAB2EB0A67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3352800"/>
            <a:ext cx="9906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/>
              <a:t>exercise</a:t>
            </a:r>
            <a:endParaRPr lang="en-US" altLang="en-US"/>
          </a:p>
        </p:txBody>
      </p:sp>
      <p:sp>
        <p:nvSpPr>
          <p:cNvPr id="6171" name="Rectangle 93">
            <a:extLst>
              <a:ext uri="{FF2B5EF4-FFF2-40B4-BE49-F238E27FC236}">
                <a16:creationId xmlns:a16="http://schemas.microsoft.com/office/drawing/2014/main" id="{76FED412-920D-457E-962C-29131B4480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4038600"/>
            <a:ext cx="1143000" cy="5334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400"/>
              <a:t>Increase breathing</a:t>
            </a:r>
            <a:endParaRPr lang="en-US" altLang="en-US" sz="2000"/>
          </a:p>
        </p:txBody>
      </p:sp>
      <p:cxnSp>
        <p:nvCxnSpPr>
          <p:cNvPr id="6172" name="Straight Arrow Connector 95">
            <a:extLst>
              <a:ext uri="{FF2B5EF4-FFF2-40B4-BE49-F238E27FC236}">
                <a16:creationId xmlns:a16="http://schemas.microsoft.com/office/drawing/2014/main" id="{139BA240-64B5-4A25-ABB1-F854272CC219}"/>
              </a:ext>
            </a:extLst>
          </p:cNvPr>
          <p:cNvCxnSpPr>
            <a:cxnSpLocks noChangeShapeType="1"/>
            <a:stCxn id="6170" idx="0"/>
            <a:endCxn id="6148" idx="2"/>
          </p:cNvCxnSpPr>
          <p:nvPr/>
        </p:nvCxnSpPr>
        <p:spPr bwMode="auto">
          <a:xfrm rot="16200000" flipV="1">
            <a:off x="3067050" y="2038350"/>
            <a:ext cx="457200" cy="21717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3" name="Straight Arrow Connector 97">
            <a:extLst>
              <a:ext uri="{FF2B5EF4-FFF2-40B4-BE49-F238E27FC236}">
                <a16:creationId xmlns:a16="http://schemas.microsoft.com/office/drawing/2014/main" id="{18CBDD54-318A-4D76-BC75-F49122DA812E}"/>
              </a:ext>
            </a:extLst>
          </p:cNvPr>
          <p:cNvCxnSpPr>
            <a:cxnSpLocks noChangeShapeType="1"/>
            <a:stCxn id="6162" idx="3"/>
            <a:endCxn id="6171" idx="1"/>
          </p:cNvCxnSpPr>
          <p:nvPr/>
        </p:nvCxnSpPr>
        <p:spPr bwMode="auto">
          <a:xfrm>
            <a:off x="3124200" y="4114800"/>
            <a:ext cx="685800" cy="1905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4" name="Straight Arrow Connector 99">
            <a:extLst>
              <a:ext uri="{FF2B5EF4-FFF2-40B4-BE49-F238E27FC236}">
                <a16:creationId xmlns:a16="http://schemas.microsoft.com/office/drawing/2014/main" id="{F2FC775C-8A88-4C31-8E20-1BFC9C3DBB42}"/>
              </a:ext>
            </a:extLst>
          </p:cNvPr>
          <p:cNvCxnSpPr>
            <a:cxnSpLocks noChangeShapeType="1"/>
            <a:stCxn id="6170" idx="1"/>
          </p:cNvCxnSpPr>
          <p:nvPr/>
        </p:nvCxnSpPr>
        <p:spPr bwMode="auto">
          <a:xfrm flipH="1">
            <a:off x="3124200" y="3505200"/>
            <a:ext cx="762000" cy="4572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5" name="TextBox 102">
            <a:extLst>
              <a:ext uri="{FF2B5EF4-FFF2-40B4-BE49-F238E27FC236}">
                <a16:creationId xmlns:a16="http://schemas.microsoft.com/office/drawing/2014/main" id="{2E2480E5-C34E-45EA-8ACB-9BC7A2BBF20C}"/>
              </a:ext>
            </a:extLst>
          </p:cNvPr>
          <p:cNvSpPr txBox="1">
            <a:spLocks noChangeArrowheads="1"/>
          </p:cNvSpPr>
          <p:nvPr/>
        </p:nvSpPr>
        <p:spPr bwMode="auto">
          <a:xfrm rot="940809">
            <a:off x="2713038" y="3043238"/>
            <a:ext cx="83978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/>
              <a:t>increases</a:t>
            </a:r>
          </a:p>
        </p:txBody>
      </p:sp>
      <p:cxnSp>
        <p:nvCxnSpPr>
          <p:cNvPr id="6176" name="Straight Arrow Connector 103">
            <a:extLst>
              <a:ext uri="{FF2B5EF4-FFF2-40B4-BE49-F238E27FC236}">
                <a16:creationId xmlns:a16="http://schemas.microsoft.com/office/drawing/2014/main" id="{7F6233E6-EAE4-4AC2-975D-7D11413766A2}"/>
              </a:ext>
            </a:extLst>
          </p:cNvPr>
          <p:cNvCxnSpPr>
            <a:cxnSpLocks noChangeShapeType="1"/>
            <a:stCxn id="6170" idx="3"/>
            <a:endCxn id="6178" idx="1"/>
          </p:cNvCxnSpPr>
          <p:nvPr/>
        </p:nvCxnSpPr>
        <p:spPr bwMode="auto">
          <a:xfrm>
            <a:off x="4876800" y="3505200"/>
            <a:ext cx="990600" cy="762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7" name="TextBox 106">
            <a:extLst>
              <a:ext uri="{FF2B5EF4-FFF2-40B4-BE49-F238E27FC236}">
                <a16:creationId xmlns:a16="http://schemas.microsoft.com/office/drawing/2014/main" id="{4127213B-CAE5-4A04-AEE9-51D4D3F464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3505200"/>
            <a:ext cx="839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/>
              <a:t>increases</a:t>
            </a:r>
          </a:p>
        </p:txBody>
      </p:sp>
      <p:sp>
        <p:nvSpPr>
          <p:cNvPr id="6178" name="Rectangle 107">
            <a:extLst>
              <a:ext uri="{FF2B5EF4-FFF2-40B4-BE49-F238E27FC236}">
                <a16:creationId xmlns:a16="http://schemas.microsoft.com/office/drawing/2014/main" id="{70370367-7952-4D8D-BBB9-694D3CB6A2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3429000"/>
            <a:ext cx="4572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u="sng"/>
              <a:t>D</a:t>
            </a:r>
            <a:endParaRPr lang="en-US" altLang="en-US" u="sng"/>
          </a:p>
        </p:txBody>
      </p:sp>
      <p:sp>
        <p:nvSpPr>
          <p:cNvPr id="6179" name="Rectangle 109">
            <a:extLst>
              <a:ext uri="{FF2B5EF4-FFF2-40B4-BE49-F238E27FC236}">
                <a16:creationId xmlns:a16="http://schemas.microsoft.com/office/drawing/2014/main" id="{8A414BCD-57E0-44F8-BE38-41BC4A08BB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7100" y="4724400"/>
            <a:ext cx="4572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u="sng" dirty="0"/>
              <a:t>E</a:t>
            </a:r>
            <a:endParaRPr lang="en-US" altLang="en-US" u="sng" dirty="0"/>
          </a:p>
        </p:txBody>
      </p:sp>
      <p:sp>
        <p:nvSpPr>
          <p:cNvPr id="6180" name="Rectangle 110">
            <a:extLst>
              <a:ext uri="{FF2B5EF4-FFF2-40B4-BE49-F238E27FC236}">
                <a16:creationId xmlns:a16="http://schemas.microsoft.com/office/drawing/2014/main" id="{D35DA13A-42CA-4586-A18D-E3578AAF0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7100" y="3505200"/>
            <a:ext cx="4572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u="sng" dirty="0"/>
              <a:t>C</a:t>
            </a:r>
            <a:endParaRPr lang="en-US" altLang="en-US" u="sng" dirty="0"/>
          </a:p>
        </p:txBody>
      </p:sp>
      <p:cxnSp>
        <p:nvCxnSpPr>
          <p:cNvPr id="6181" name="Straight Arrow Connector 112">
            <a:extLst>
              <a:ext uri="{FF2B5EF4-FFF2-40B4-BE49-F238E27FC236}">
                <a16:creationId xmlns:a16="http://schemas.microsoft.com/office/drawing/2014/main" id="{BA26FDC7-3ED0-4B76-AC93-C38DB7C6C50F}"/>
              </a:ext>
            </a:extLst>
          </p:cNvPr>
          <p:cNvCxnSpPr>
            <a:cxnSpLocks noChangeShapeType="1"/>
            <a:stCxn id="6178" idx="3"/>
            <a:endCxn id="6180" idx="1"/>
          </p:cNvCxnSpPr>
          <p:nvPr/>
        </p:nvCxnSpPr>
        <p:spPr bwMode="auto">
          <a:xfrm>
            <a:off x="6324600" y="3581400"/>
            <a:ext cx="952500" cy="762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2" name="Straight Arrow Connector 114">
            <a:extLst>
              <a:ext uri="{FF2B5EF4-FFF2-40B4-BE49-F238E27FC236}">
                <a16:creationId xmlns:a16="http://schemas.microsoft.com/office/drawing/2014/main" id="{221F1B06-40ED-4E19-AF96-A0153977BAAA}"/>
              </a:ext>
            </a:extLst>
          </p:cNvPr>
          <p:cNvCxnSpPr>
            <a:cxnSpLocks noChangeShapeType="1"/>
            <a:stCxn id="6152" idx="2"/>
            <a:endCxn id="6180" idx="0"/>
          </p:cNvCxnSpPr>
          <p:nvPr/>
        </p:nvCxnSpPr>
        <p:spPr bwMode="auto">
          <a:xfrm rot="5400000">
            <a:off x="7200901" y="3200400"/>
            <a:ext cx="609600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3" name="Straight Arrow Connector 116">
            <a:extLst>
              <a:ext uri="{FF2B5EF4-FFF2-40B4-BE49-F238E27FC236}">
                <a16:creationId xmlns:a16="http://schemas.microsoft.com/office/drawing/2014/main" id="{2878E3A1-DA76-4D87-B2FB-9B87FD4ECDD0}"/>
              </a:ext>
            </a:extLst>
          </p:cNvPr>
          <p:cNvCxnSpPr>
            <a:cxnSpLocks noChangeShapeType="1"/>
            <a:stCxn id="6180" idx="2"/>
            <a:endCxn id="6179" idx="0"/>
          </p:cNvCxnSpPr>
          <p:nvPr/>
        </p:nvCxnSpPr>
        <p:spPr bwMode="auto">
          <a:xfrm rot="5400000">
            <a:off x="7048501" y="4267200"/>
            <a:ext cx="914400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4" name="TextBox 117">
            <a:extLst>
              <a:ext uri="{FF2B5EF4-FFF2-40B4-BE49-F238E27FC236}">
                <a16:creationId xmlns:a16="http://schemas.microsoft.com/office/drawing/2014/main" id="{D27851CE-693E-4C32-A7B9-7526C4139A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7475" y="3581400"/>
            <a:ext cx="466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/>
              <a:t>pH  </a:t>
            </a:r>
          </a:p>
        </p:txBody>
      </p:sp>
      <p:sp>
        <p:nvSpPr>
          <p:cNvPr id="6185" name="TextBox 118">
            <a:extLst>
              <a:ext uri="{FF2B5EF4-FFF2-40B4-BE49-F238E27FC236}">
                <a16:creationId xmlns:a16="http://schemas.microsoft.com/office/drawing/2014/main" id="{565F34E4-E2F4-4A59-BF29-7CB8877A3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3800" y="3048000"/>
            <a:ext cx="466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/>
              <a:t>pH  </a:t>
            </a:r>
          </a:p>
        </p:txBody>
      </p:sp>
      <p:sp>
        <p:nvSpPr>
          <p:cNvPr id="6186" name="TextBox 119">
            <a:extLst>
              <a:ext uri="{FF2B5EF4-FFF2-40B4-BE49-F238E27FC236}">
                <a16:creationId xmlns:a16="http://schemas.microsoft.com/office/drawing/2014/main" id="{53A365B8-55BA-4394-9795-41EE538224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3962400"/>
            <a:ext cx="1254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/>
              <a:t>Concentration of H ions</a:t>
            </a:r>
          </a:p>
        </p:txBody>
      </p:sp>
      <p:sp>
        <p:nvSpPr>
          <p:cNvPr id="6187" name="TextBox 120">
            <a:extLst>
              <a:ext uri="{FF2B5EF4-FFF2-40B4-BE49-F238E27FC236}">
                <a16:creationId xmlns:a16="http://schemas.microsoft.com/office/drawing/2014/main" id="{0BCCB1E9-CBE4-46A7-A299-A689E34BE0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4611688"/>
            <a:ext cx="2316163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lphaUcPeriod"/>
            </a:pPr>
            <a:r>
              <a:rPr lang="en-US" altLang="en-US" sz="1400" dirty="0"/>
              <a:t>Aorta/carotid/medulla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Carbonic acid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Decreases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Lactic acid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Higher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Bicarbonate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Low oxygen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Carbonic anhydrase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Exhaling</a:t>
            </a:r>
          </a:p>
          <a:p>
            <a:pPr eaLnBrk="1" hangingPunct="1"/>
            <a:endParaRPr lang="en-US" altLang="en-US" sz="140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8"/>
  <p:tag name="MMPROD_UIDATA" val="&lt;database version=&quot;7.0&quot;&gt;&lt;object type=&quot;1&quot; unique_id=&quot;10001&quot;&gt;&lt;object type=&quot;2&quot; unique_id=&quot;10143&quot;&gt;&lt;object type=&quot;3&quot; unique_id=&quot;10144&quot;&gt;&lt;property id=&quot;20148&quot; value=&quot;5&quot;/&gt;&lt;property id=&quot;20300&quot; value=&quot;Slide 1&quot;/&gt;&lt;property id=&quot;20307&quot; value=&quot;317&quot;/&gt;&lt;/object&gt;&lt;object type=&quot;3&quot; unique_id=&quot;10145&quot;&gt;&lt;property id=&quot;20148&quot; value=&quot;5&quot;/&gt;&lt;property id=&quot;20300&quot; value=&quot;Slide 2 - &amp;quot;Assessment&amp;quot;&quot;/&gt;&lt;property id=&quot;20307&quot; value=&quot;334&quot;/&gt;&lt;/object&gt;&lt;object type=&quot;3&quot; unique_id=&quot;10146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147&quot;&gt;&lt;property id=&quot;20148&quot; value=&quot;5&quot;/&gt;&lt;property id=&quot;20300&quot; value=&quot;Slide 4 - &amp;quot;Blood pH&amp;quot;&quot;/&gt;&lt;property id=&quot;20307&quot; value=&quot;336&quot;/&gt;&lt;/object&gt;&lt;object type=&quot;3&quot; unique_id=&quot;10148&quot;&gt;&lt;property id=&quot;20148&quot; value=&quot;5&quot;/&gt;&lt;property id=&quot;20300&quot; value=&quot;Slide 5 - &amp;quot;Blood pH Key &amp;quot;&quot;/&gt;&lt;property id=&quot;20307&quot; value=&quot;335&quot;/&gt;&lt;/object&gt;&lt;/object&gt;&lt;object type=&quot;8&quot; unique_id=&quot;10155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994</TotalTime>
  <Words>208</Words>
  <Application>Microsoft Office PowerPoint</Application>
  <PresentationFormat>On-screen Show (4:3)</PresentationFormat>
  <Paragraphs>68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Blood pH</vt:lpstr>
      <vt:lpstr>Blood pH Key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167</cp:revision>
  <dcterms:created xsi:type="dcterms:W3CDTF">2005-04-19T02:46:41Z</dcterms:created>
  <dcterms:modified xsi:type="dcterms:W3CDTF">2019-04-30T14:59:44Z</dcterms:modified>
</cp:coreProperties>
</file>