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9"/>
  </p:notesMasterIdLst>
  <p:sldIdLst>
    <p:sldId id="317" r:id="rId3"/>
    <p:sldId id="334" r:id="rId4"/>
    <p:sldId id="330" r:id="rId5"/>
    <p:sldId id="337" r:id="rId6"/>
    <p:sldId id="335" r:id="rId7"/>
    <p:sldId id="338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0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1F200BB7-3274-4452-AB29-69493AA943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DD7D1515-E069-497B-B675-B1929462FB5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64426B53-C404-41EC-9061-9439FE699BF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6F32BCF2-52FA-40B4-A9F8-9999839255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F127696A-920C-47D1-9F43-B4496284E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4AF40F27-3430-475D-9371-D04B52596F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5EF9812-EB5F-4B99-A019-5BE4DAC5783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7274469C-00F3-4E71-B3D3-754A3145A2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7317F3D-EE37-41BE-A684-A77E89219715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EC18B325-CC7B-4A5B-88DA-5BD229FE0D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B72E0177-83C3-4136-B8CA-E47F6A548A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5D82751-EA9E-41B9-9F55-A48090FA0E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F45AF61-EFF3-4305-88C7-2EF96534F9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39E8B69-EDDA-4D47-A6A8-163C2898FB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A6E44D-E969-4D04-80CA-9DDA18A3BD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9780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21071C2-C914-4AFE-8220-EC606415B1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4105B10-088A-412D-8B91-ED0E562721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6403662-53FC-4BB3-AF49-9CB4C170E5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9443BF-1C58-4F30-B841-924FB2A3FF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4900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C3FC2-65B7-45BC-B0AD-2F6D6F72D3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2BFA12-4DF8-4A29-9A8E-3D74C81E77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7837086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3C583-B26B-45BC-BA83-725E07F3B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B91550-822D-4560-AF17-92C6D74FE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93545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3EABE-D0B4-40B6-ACAB-D1C062550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13C7E-86EF-4AEC-A387-CAE2C1C1E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20232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B09E8-4B8F-4337-95A0-6E6DB765A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05C37B-26AF-48D7-BF6B-ACE94F8DF0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4D2C87-3FF2-4CA3-B6CD-690E439C07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954821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0E83C-D784-49A8-9675-ED737D887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A4EBCC-1505-43CB-848E-7119BDB56E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9B1B59-45F3-4D2B-B055-2122C93F8E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D4AC3A-D460-4CCD-9697-0F78DC1830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E57EC0-F29D-4229-A8E0-CCDC4400F1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788949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FD14D-2F62-435C-B511-8CC20E658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552878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813180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A2E8D-4528-4B40-B7CA-5B7A38390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2E82F2-018E-435C-8F72-AA661835F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144166-6D9D-4418-868C-146A3EAC0F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476632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7438D-D954-4F72-B70D-2A795CAA5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0EE1CD-9184-4EB5-8382-B8938CBE77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84E631-57E8-4138-BB1C-7F9F0BCD2C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77501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0E7CF14-5553-45A9-8413-05EEE2CAAD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C8AAB60-A671-40C5-9E2B-E467D3FE26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E99A508-6ED8-4790-872F-0A9FB91A69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D1E29E-EB3B-4468-8C5B-AB527A71A8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4819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EDE78-6385-4DA0-99D6-ACB0AA010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EFAE6C-43A8-4DA3-BBF0-8D528B2338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519566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7E507C-531B-4E4F-B432-A4A738706A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633F67-3BCB-4BA9-93FB-DB872CED92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347495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0AAB362-73A1-4206-9847-417C11EA32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337C5C2-5DC2-427E-A740-2997330B24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C7179BE-DA58-44FC-8EEC-4CC03BBA1E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636BE5-CD9B-43CE-8175-E3F9754911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95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1BF983-F966-4F30-9D6A-DDDAF253C4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2DE50D-C955-48F5-AF25-D832E3D7B8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72654F-0E76-476A-ABF3-0C6E877ED8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CD2910-2C1E-4B86-ABEA-B155A44417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3351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C3C5405-D8B3-479B-BE4B-6E1B9DE6AD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363E41D-26A1-436A-A418-9E8977AE92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983E70F-520D-4242-BC05-D75005393A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638261-52CE-4912-9541-3FFAD80725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8068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8812A44B-060F-4746-83B9-56E0B75FFF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38C2D56D-1CF9-4925-B359-E216B8E5DD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BEE95CE1-3BC8-4382-9852-5043DAB192D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52828B-13C1-4466-BB50-00B90069DC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3291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CBBF951-E901-4BB4-AF64-A99E19593C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5BEB8EC-089A-4DA3-9DBE-2CD8FAF2DF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7A9F614-6D04-46D2-9395-37BEBAD0AD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82B30C-15C6-4D62-A2BC-BC6E771D74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188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153EA03-27CC-47C3-9613-1055B58710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14298C0-3532-4AA8-A563-ACE49588B3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B292949-8C30-4185-83FA-0EE3BA396D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9DE069-841C-4D78-8D70-D1F60E87F2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7286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124C9BF-9B5E-4FD2-961C-7F98A6E4D6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A23D1B5-B5E9-4372-986A-51E5C078CE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DDF94FF-18C0-4901-9F1A-DCFEC16434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EED66A-29E1-4E94-B4F7-459952DA6D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116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D2455C87-15DF-49A4-A5E1-A41755351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02EA50E2-4C2F-40A5-BAC4-2F9294E48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E4F655D-976D-4C90-863B-229D37C9BE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334BF66-FE31-4A51-A628-3E0F6ACC47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4C84BB1-3314-4E7A-949F-E4FEEA34B92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CEE432DC-A78C-4580-8980-52D36418C0B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85B110D-2808-4FBF-9573-EB6F25D56C4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639AB554-0F6A-4D82-BD5C-39CE3CB93DF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5B65A74D-92DD-4E30-8460-9843075E6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88DF2A46-4F1A-4664-800B-351BC3111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9F33EFF1-FB9F-4C26-996D-A5FE8A528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B5A81D-960C-4258-AA15-66809316B1E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F6D2DA-EF6D-43CD-BF21-35DED92E256C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4581" name="Picture 3" descr="MHE-red-RGB-email-logo.png">
            <a:extLst>
              <a:ext uri="{FF2B5EF4-FFF2-40B4-BE49-F238E27FC236}">
                <a16:creationId xmlns:a16="http://schemas.microsoft.com/office/drawing/2014/main" id="{104336A0-430E-487C-9181-55E62B74CCE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3DE8A927-2BF6-4C7B-A74D-47DEA6D50EA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90379C58-9FAA-4D43-A1A1-1DCCE338360C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F770C2EC-F9BF-47E6-B0C5-6E421A004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0510A0DC-5B46-4A5A-8AD6-9453BE7816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411AFEA4-647B-4265-874C-AAC76A266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F5886ED-A758-4A5F-A3F6-EB4CB0399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40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4A63C2-FDA5-4B4E-96A4-94839E282DC0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39DE9CE2-6FCB-4CF8-9859-E4D4F8AB9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Blood Glucose Homeostasis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2312423-2003-4B2A-B8DC-25EE88484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E89C50A-F9CD-4B44-A0B6-F16CDAA3E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97618468-4AE5-4657-8618-7BCEA2B51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79A4762B-1B1B-4A10-9980-4B084CDC7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FCCC331-0586-44B8-9E2A-3E6159EE0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Blood Glucose Homeostasis Word Bank</a:t>
            </a:r>
          </a:p>
        </p:txBody>
      </p:sp>
      <p:sp>
        <p:nvSpPr>
          <p:cNvPr id="7171" name="TextBox 49">
            <a:extLst>
              <a:ext uri="{FF2B5EF4-FFF2-40B4-BE49-F238E27FC236}">
                <a16:creationId xmlns:a16="http://schemas.microsoft.com/office/drawing/2014/main" id="{2CB2C1D7-2871-4A36-9244-154162092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828800"/>
            <a:ext cx="8915400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/>
              <a:t>Fasting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Eating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Blood glucose levels increase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Decrease insulin, increase glucagon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Blood glucose levels decrease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Liver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Decrease glycogenolysis/gluconeogenesis (glucose making)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Increase glucose uptake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Pancreas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Cells</a:t>
            </a:r>
          </a:p>
          <a:p>
            <a:pPr eaLnBrk="1" hangingPunct="1">
              <a:buFontTx/>
              <a:buAutoNum type="alphaUcPeriod"/>
            </a:pPr>
            <a:r>
              <a:rPr lang="en-US" altLang="en-US"/>
              <a:t>Increase glycogenolysis/gluconeogenesis (glucose making)</a:t>
            </a:r>
          </a:p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BDB184F2-25D4-4423-8FBD-13404C672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96838"/>
            <a:ext cx="8059737" cy="512762"/>
          </a:xfrm>
        </p:spPr>
        <p:txBody>
          <a:bodyPr/>
          <a:lstStyle/>
          <a:p>
            <a:r>
              <a:rPr lang="en-US" altLang="en-US" sz="3200" dirty="0"/>
              <a:t>Blood Glucose Homeostasis</a:t>
            </a:r>
          </a:p>
        </p:txBody>
      </p:sp>
      <p:grpSp>
        <p:nvGrpSpPr>
          <p:cNvPr id="6188" name="Group 44">
            <a:extLst>
              <a:ext uri="{FF2B5EF4-FFF2-40B4-BE49-F238E27FC236}">
                <a16:creationId xmlns:a16="http://schemas.microsoft.com/office/drawing/2014/main" id="{7292CDA7-EE98-4A97-8F4E-F7FECB3AE162}"/>
              </a:ext>
            </a:extLst>
          </p:cNvPr>
          <p:cNvGrpSpPr>
            <a:grpSpLocks/>
          </p:cNvGrpSpPr>
          <p:nvPr/>
        </p:nvGrpSpPr>
        <p:grpSpPr bwMode="auto">
          <a:xfrm>
            <a:off x="-67733" y="609600"/>
            <a:ext cx="8636000" cy="6248400"/>
            <a:chOff x="48" y="1296"/>
            <a:chExt cx="4080" cy="4416"/>
          </a:xfrm>
        </p:grpSpPr>
        <p:sp>
          <p:nvSpPr>
            <p:cNvPr id="6147" name="Rectangle 4">
              <a:extLst>
                <a:ext uri="{FF2B5EF4-FFF2-40B4-BE49-F238E27FC236}">
                  <a16:creationId xmlns:a16="http://schemas.microsoft.com/office/drawing/2014/main" id="{58FDD06B-7081-4D49-AB71-8FDEDE21D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3072"/>
              <a:ext cx="1008" cy="57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Blood glucose level 70-130 mg/dL</a:t>
              </a:r>
              <a:endParaRPr lang="en-US" altLang="en-US" sz="1600" baseline="30000"/>
            </a:p>
          </p:txBody>
        </p:sp>
        <p:cxnSp>
          <p:nvCxnSpPr>
            <p:cNvPr id="6148" name="Straight Arrow Connector 57">
              <a:extLst>
                <a:ext uri="{FF2B5EF4-FFF2-40B4-BE49-F238E27FC236}">
                  <a16:creationId xmlns:a16="http://schemas.microsoft.com/office/drawing/2014/main" id="{529DD748-4A43-4ADF-A473-04ED17AF2805}"/>
                </a:ext>
              </a:extLst>
            </p:cNvPr>
            <p:cNvCxnSpPr>
              <a:cxnSpLocks noChangeShapeType="1"/>
              <a:endCxn id="6151" idx="0"/>
            </p:cNvCxnSpPr>
            <p:nvPr/>
          </p:nvCxnSpPr>
          <p:spPr bwMode="auto">
            <a:xfrm rot="16200000" flipH="1">
              <a:off x="1236" y="3852"/>
              <a:ext cx="480" cy="7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9" name="Straight Arrow Connector 59">
              <a:extLst>
                <a:ext uri="{FF2B5EF4-FFF2-40B4-BE49-F238E27FC236}">
                  <a16:creationId xmlns:a16="http://schemas.microsoft.com/office/drawing/2014/main" id="{1EB20971-71F9-4598-911F-A55DD591781F}"/>
                </a:ext>
              </a:extLst>
            </p:cNvPr>
            <p:cNvCxnSpPr>
              <a:cxnSpLocks noChangeShapeType="1"/>
              <a:stCxn id="6147" idx="0"/>
              <a:endCxn id="6150" idx="2"/>
            </p:cNvCxnSpPr>
            <p:nvPr/>
          </p:nvCxnSpPr>
          <p:spPr bwMode="auto">
            <a:xfrm rot="5400000" flipH="1" flipV="1">
              <a:off x="1104" y="2664"/>
              <a:ext cx="384" cy="43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Rectangle 62">
              <a:extLst>
                <a:ext uri="{FF2B5EF4-FFF2-40B4-BE49-F238E27FC236}">
                  <a16:creationId xmlns:a16="http://schemas.microsoft.com/office/drawing/2014/main" id="{8B5795DF-48CC-4F4A-90A4-DD009DA88B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352"/>
              <a:ext cx="72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Glucose levels rise</a:t>
              </a:r>
            </a:p>
          </p:txBody>
        </p:sp>
        <p:sp>
          <p:nvSpPr>
            <p:cNvPr id="6151" name="Rectangle 64">
              <a:extLst>
                <a:ext uri="{FF2B5EF4-FFF2-40B4-BE49-F238E27FC236}">
                  <a16:creationId xmlns:a16="http://schemas.microsoft.com/office/drawing/2014/main" id="{172E58B5-7BD8-43C3-8B5E-30F15F719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4128"/>
              <a:ext cx="72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Glucose levels fall</a:t>
              </a:r>
            </a:p>
          </p:txBody>
        </p:sp>
        <p:sp>
          <p:nvSpPr>
            <p:cNvPr id="6152" name="Rectangle 65">
              <a:extLst>
                <a:ext uri="{FF2B5EF4-FFF2-40B4-BE49-F238E27FC236}">
                  <a16:creationId xmlns:a16="http://schemas.microsoft.com/office/drawing/2014/main" id="{87AB3B23-A107-4E9B-9A2A-1D9F0B989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3792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sp>
          <p:nvSpPr>
            <p:cNvPr id="6153" name="Rectangle 66">
              <a:extLst>
                <a:ext uri="{FF2B5EF4-FFF2-40B4-BE49-F238E27FC236}">
                  <a16:creationId xmlns:a16="http://schemas.microsoft.com/office/drawing/2014/main" id="{19653AB0-7E85-42B9-9FB3-44EB61098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" y="2704"/>
              <a:ext cx="240" cy="2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cxnSp>
          <p:nvCxnSpPr>
            <p:cNvPr id="6154" name="Straight Arrow Connector 70">
              <a:extLst>
                <a:ext uri="{FF2B5EF4-FFF2-40B4-BE49-F238E27FC236}">
                  <a16:creationId xmlns:a16="http://schemas.microsoft.com/office/drawing/2014/main" id="{C42969ED-C1B4-4550-A85D-C84681A9900C}"/>
                </a:ext>
              </a:extLst>
            </p:cNvPr>
            <p:cNvCxnSpPr>
              <a:cxnSpLocks noChangeShapeType="1"/>
              <a:stCxn id="6151" idx="3"/>
              <a:endCxn id="6156" idx="2"/>
            </p:cNvCxnSpPr>
            <p:nvPr/>
          </p:nvCxnSpPr>
          <p:spPr bwMode="auto">
            <a:xfrm flipV="1">
              <a:off x="1872" y="3456"/>
              <a:ext cx="720" cy="84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5" name="Straight Arrow Connector 72">
              <a:extLst>
                <a:ext uri="{FF2B5EF4-FFF2-40B4-BE49-F238E27FC236}">
                  <a16:creationId xmlns:a16="http://schemas.microsoft.com/office/drawing/2014/main" id="{E20E549B-93E3-4CB4-9E0B-989849A1BA23}"/>
                </a:ext>
              </a:extLst>
            </p:cNvPr>
            <p:cNvCxnSpPr>
              <a:cxnSpLocks noChangeShapeType="1"/>
              <a:stCxn id="6150" idx="3"/>
              <a:endCxn id="6156" idx="0"/>
            </p:cNvCxnSpPr>
            <p:nvPr/>
          </p:nvCxnSpPr>
          <p:spPr bwMode="auto">
            <a:xfrm>
              <a:off x="1872" y="2520"/>
              <a:ext cx="720" cy="55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6" name="Rectangle 73">
              <a:extLst>
                <a:ext uri="{FF2B5EF4-FFF2-40B4-BE49-F238E27FC236}">
                  <a16:creationId xmlns:a16="http://schemas.microsoft.com/office/drawing/2014/main" id="{384C0155-2004-4CF8-957F-C3470D0D36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3072"/>
              <a:ext cx="576" cy="38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/>
                <a:t>Sensor =</a:t>
              </a:r>
              <a:r>
                <a:rPr lang="en-US" altLang="en-US" sz="1800" u="sng"/>
                <a:t> </a:t>
              </a:r>
            </a:p>
          </p:txBody>
        </p:sp>
        <p:sp>
          <p:nvSpPr>
            <p:cNvPr id="6157" name="Rectangle 74">
              <a:extLst>
                <a:ext uri="{FF2B5EF4-FFF2-40B4-BE49-F238E27FC236}">
                  <a16:creationId xmlns:a16="http://schemas.microsoft.com/office/drawing/2014/main" id="{3D05E9DA-629A-4758-84D5-96FED1A1D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208"/>
              <a:ext cx="960" cy="38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↑ insulin</a:t>
              </a:r>
            </a:p>
            <a:p>
              <a:pPr algn="ctr"/>
              <a:r>
                <a:rPr lang="en-US" altLang="en-US" sz="1600"/>
                <a:t>↓ glucagon</a:t>
              </a:r>
            </a:p>
            <a:p>
              <a:pPr algn="ctr"/>
              <a:endParaRPr lang="en-US" altLang="en-US" sz="1600" u="sng"/>
            </a:p>
          </p:txBody>
        </p:sp>
        <p:sp>
          <p:nvSpPr>
            <p:cNvPr id="6158" name="Rectangle 76">
              <a:extLst>
                <a:ext uri="{FF2B5EF4-FFF2-40B4-BE49-F238E27FC236}">
                  <a16:creationId xmlns:a16="http://schemas.microsoft.com/office/drawing/2014/main" id="{7254A099-537F-4C05-8D79-AA60868C7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3888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sp>
          <p:nvSpPr>
            <p:cNvPr id="6159" name="TextBox 82">
              <a:extLst>
                <a:ext uri="{FF2B5EF4-FFF2-40B4-BE49-F238E27FC236}">
                  <a16:creationId xmlns:a16="http://schemas.microsoft.com/office/drawing/2014/main" id="{065D262B-0581-495C-9CD3-D52A768A89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1898"/>
              <a:ext cx="45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/>
                <a:t>effectors</a:t>
              </a:r>
              <a:endParaRPr lang="en-US" altLang="en-US"/>
            </a:p>
          </p:txBody>
        </p:sp>
        <p:cxnSp>
          <p:nvCxnSpPr>
            <p:cNvPr id="6160" name="Straight Arrow Connector 84">
              <a:extLst>
                <a:ext uri="{FF2B5EF4-FFF2-40B4-BE49-F238E27FC236}">
                  <a16:creationId xmlns:a16="http://schemas.microsoft.com/office/drawing/2014/main" id="{CD70919B-4B0D-479A-8533-B087CA961D79}"/>
                </a:ext>
              </a:extLst>
            </p:cNvPr>
            <p:cNvCxnSpPr>
              <a:cxnSpLocks noChangeShapeType="1"/>
              <a:stCxn id="6157" idx="0"/>
              <a:endCxn id="6164" idx="3"/>
            </p:cNvCxnSpPr>
            <p:nvPr/>
          </p:nvCxnSpPr>
          <p:spPr bwMode="auto">
            <a:xfrm rot="16200000" flipV="1">
              <a:off x="2988" y="1740"/>
              <a:ext cx="168" cy="76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1" name="Straight Arrow Connector 86">
              <a:extLst>
                <a:ext uri="{FF2B5EF4-FFF2-40B4-BE49-F238E27FC236}">
                  <a16:creationId xmlns:a16="http://schemas.microsoft.com/office/drawing/2014/main" id="{7964B26B-AA65-4F6D-ABFC-404E411E8021}"/>
                </a:ext>
              </a:extLst>
            </p:cNvPr>
            <p:cNvCxnSpPr>
              <a:cxnSpLocks noChangeShapeType="1"/>
              <a:stCxn id="6157" idx="0"/>
              <a:endCxn id="6169" idx="2"/>
            </p:cNvCxnSpPr>
            <p:nvPr/>
          </p:nvCxnSpPr>
          <p:spPr bwMode="auto">
            <a:xfrm rot="16200000" flipV="1">
              <a:off x="3156" y="1908"/>
              <a:ext cx="576" cy="2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2" name="Shape 90">
              <a:extLst>
                <a:ext uri="{FF2B5EF4-FFF2-40B4-BE49-F238E27FC236}">
                  <a16:creationId xmlns:a16="http://schemas.microsoft.com/office/drawing/2014/main" id="{ABC1130F-849F-42DE-BC91-E76A2E40A250}"/>
                </a:ext>
              </a:extLst>
            </p:cNvPr>
            <p:cNvCxnSpPr>
              <a:cxnSpLocks noChangeShapeType="1"/>
              <a:stCxn id="6156" idx="3"/>
              <a:endCxn id="6157" idx="2"/>
            </p:cNvCxnSpPr>
            <p:nvPr/>
          </p:nvCxnSpPr>
          <p:spPr bwMode="auto">
            <a:xfrm flipV="1">
              <a:off x="2880" y="2592"/>
              <a:ext cx="576" cy="672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3" name="Shape 92">
              <a:extLst>
                <a:ext uri="{FF2B5EF4-FFF2-40B4-BE49-F238E27FC236}">
                  <a16:creationId xmlns:a16="http://schemas.microsoft.com/office/drawing/2014/main" id="{7F366B7D-E15C-4D09-A8C6-FFF811EB28DB}"/>
                </a:ext>
              </a:extLst>
            </p:cNvPr>
            <p:cNvCxnSpPr>
              <a:cxnSpLocks noChangeShapeType="1"/>
              <a:stCxn id="6156" idx="3"/>
              <a:endCxn id="6158" idx="0"/>
            </p:cNvCxnSpPr>
            <p:nvPr/>
          </p:nvCxnSpPr>
          <p:spPr bwMode="auto">
            <a:xfrm>
              <a:off x="2880" y="3264"/>
              <a:ext cx="600" cy="624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4" name="Rectangle 93">
              <a:extLst>
                <a:ext uri="{FF2B5EF4-FFF2-40B4-BE49-F238E27FC236}">
                  <a16:creationId xmlns:a16="http://schemas.microsoft.com/office/drawing/2014/main" id="{DF4D4DE1-896E-49C1-8756-ED3D5EF7DF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1920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cxnSp>
          <p:nvCxnSpPr>
            <p:cNvPr id="6165" name="Straight Arrow Connector 98">
              <a:extLst>
                <a:ext uri="{FF2B5EF4-FFF2-40B4-BE49-F238E27FC236}">
                  <a16:creationId xmlns:a16="http://schemas.microsoft.com/office/drawing/2014/main" id="{076F720F-5559-4BF5-8FC8-C45B3A8CC474}"/>
                </a:ext>
              </a:extLst>
            </p:cNvPr>
            <p:cNvCxnSpPr>
              <a:cxnSpLocks noChangeShapeType="1"/>
              <a:stCxn id="6164" idx="1"/>
              <a:endCxn id="6166" idx="3"/>
            </p:cNvCxnSpPr>
            <p:nvPr/>
          </p:nvCxnSpPr>
          <p:spPr bwMode="auto">
            <a:xfrm rot="10800000">
              <a:off x="2112" y="1992"/>
              <a:ext cx="336" cy="4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6" name="Rectangle 99">
              <a:extLst>
                <a:ext uri="{FF2B5EF4-FFF2-40B4-BE49-F238E27FC236}">
                  <a16:creationId xmlns:a16="http://schemas.microsoft.com/office/drawing/2014/main" id="{33172621-E4CC-4936-BCFA-918AC70B93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872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cxnSp>
          <p:nvCxnSpPr>
            <p:cNvPr id="6167" name="Straight Arrow Connector 101">
              <a:extLst>
                <a:ext uri="{FF2B5EF4-FFF2-40B4-BE49-F238E27FC236}">
                  <a16:creationId xmlns:a16="http://schemas.microsoft.com/office/drawing/2014/main" id="{B925067D-75DC-4493-B7A0-2E21121F65AE}"/>
                </a:ext>
              </a:extLst>
            </p:cNvPr>
            <p:cNvCxnSpPr>
              <a:cxnSpLocks noChangeShapeType="1"/>
              <a:stCxn id="6169" idx="1"/>
              <a:endCxn id="6168" idx="3"/>
            </p:cNvCxnSpPr>
            <p:nvPr/>
          </p:nvCxnSpPr>
          <p:spPr bwMode="auto">
            <a:xfrm rot="10800000">
              <a:off x="2640" y="1488"/>
              <a:ext cx="576" cy="2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8" name="Rectangle 103">
              <a:extLst>
                <a:ext uri="{FF2B5EF4-FFF2-40B4-BE49-F238E27FC236}">
                  <a16:creationId xmlns:a16="http://schemas.microsoft.com/office/drawing/2014/main" id="{03353ABB-6906-4965-818E-244A024C0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296"/>
              <a:ext cx="960" cy="38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↑ insulin</a:t>
              </a:r>
            </a:p>
            <a:p>
              <a:pPr algn="ctr"/>
              <a:r>
                <a:rPr lang="en-US" altLang="en-US" sz="1600"/>
                <a:t>↓ glucagon</a:t>
              </a:r>
            </a:p>
            <a:p>
              <a:pPr algn="ctr"/>
              <a:endParaRPr lang="en-US" altLang="en-US" sz="1600" u="sng"/>
            </a:p>
          </p:txBody>
        </p:sp>
        <p:sp>
          <p:nvSpPr>
            <p:cNvPr id="6169" name="Rectangle 104">
              <a:extLst>
                <a:ext uri="{FF2B5EF4-FFF2-40B4-BE49-F238E27FC236}">
                  <a16:creationId xmlns:a16="http://schemas.microsoft.com/office/drawing/2014/main" id="{61AE3A83-E51A-4090-9579-1C6CC5BA1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392"/>
              <a:ext cx="432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/>
                <a:t>Liver</a:t>
              </a:r>
            </a:p>
          </p:txBody>
        </p:sp>
        <p:sp>
          <p:nvSpPr>
            <p:cNvPr id="6170" name="Rectangle 116">
              <a:extLst>
                <a:ext uri="{FF2B5EF4-FFF2-40B4-BE49-F238E27FC236}">
                  <a16:creationId xmlns:a16="http://schemas.microsoft.com/office/drawing/2014/main" id="{C1B3230C-9D27-45DD-901C-F3E2C142D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" y="1776"/>
              <a:ext cx="240" cy="2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sz="2000" u="sng"/>
            </a:p>
          </p:txBody>
        </p:sp>
        <p:cxnSp>
          <p:nvCxnSpPr>
            <p:cNvPr id="6171" name="Shape 118">
              <a:extLst>
                <a:ext uri="{FF2B5EF4-FFF2-40B4-BE49-F238E27FC236}">
                  <a16:creationId xmlns:a16="http://schemas.microsoft.com/office/drawing/2014/main" id="{44A3DCDB-3681-4F3B-BB58-06B25B987349}"/>
                </a:ext>
              </a:extLst>
            </p:cNvPr>
            <p:cNvCxnSpPr>
              <a:cxnSpLocks noChangeShapeType="1"/>
              <a:stCxn id="6168" idx="1"/>
              <a:endCxn id="6170" idx="0"/>
            </p:cNvCxnSpPr>
            <p:nvPr/>
          </p:nvCxnSpPr>
          <p:spPr bwMode="auto">
            <a:xfrm rot="10800000" flipV="1">
              <a:off x="168" y="1488"/>
              <a:ext cx="1512" cy="288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3" name="TextBox 123">
              <a:extLst>
                <a:ext uri="{FF2B5EF4-FFF2-40B4-BE49-F238E27FC236}">
                  <a16:creationId xmlns:a16="http://schemas.microsoft.com/office/drawing/2014/main" id="{7899A323-FAA0-45FD-8C43-76AD5D4A95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4491"/>
              <a:ext cx="45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/>
                <a:t>effectors</a:t>
              </a:r>
              <a:endParaRPr lang="en-US" altLang="en-US"/>
            </a:p>
          </p:txBody>
        </p:sp>
        <p:cxnSp>
          <p:nvCxnSpPr>
            <p:cNvPr id="6174" name="Straight Arrow Connector 125">
              <a:extLst>
                <a:ext uri="{FF2B5EF4-FFF2-40B4-BE49-F238E27FC236}">
                  <a16:creationId xmlns:a16="http://schemas.microsoft.com/office/drawing/2014/main" id="{20831E4D-234F-48AA-B8E1-361DBF07B05E}"/>
                </a:ext>
              </a:extLst>
            </p:cNvPr>
            <p:cNvCxnSpPr>
              <a:cxnSpLocks noChangeShapeType="1"/>
              <a:stCxn id="6158" idx="2"/>
              <a:endCxn id="6176" idx="0"/>
            </p:cNvCxnSpPr>
            <p:nvPr/>
          </p:nvCxnSpPr>
          <p:spPr bwMode="auto">
            <a:xfrm rot="5400000">
              <a:off x="3024" y="4008"/>
              <a:ext cx="336" cy="57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5" name="Straight Arrow Connector 127">
              <a:extLst>
                <a:ext uri="{FF2B5EF4-FFF2-40B4-BE49-F238E27FC236}">
                  <a16:creationId xmlns:a16="http://schemas.microsoft.com/office/drawing/2014/main" id="{3A09C31A-53D6-426D-BF8B-246F4DC8DD75}"/>
                </a:ext>
              </a:extLst>
            </p:cNvPr>
            <p:cNvCxnSpPr>
              <a:cxnSpLocks noChangeShapeType="1"/>
              <a:stCxn id="6158" idx="2"/>
            </p:cNvCxnSpPr>
            <p:nvPr/>
          </p:nvCxnSpPr>
          <p:spPr bwMode="auto">
            <a:xfrm rot="16200000" flipH="1">
              <a:off x="3180" y="4428"/>
              <a:ext cx="1056" cy="45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6" name="Rectangle 129">
              <a:extLst>
                <a:ext uri="{FF2B5EF4-FFF2-40B4-BE49-F238E27FC236}">
                  <a16:creationId xmlns:a16="http://schemas.microsoft.com/office/drawing/2014/main" id="{E4A7FC05-50F3-40A7-8FFA-0D3029058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4464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sp>
          <p:nvSpPr>
            <p:cNvPr id="6177" name="Rectangle 131">
              <a:extLst>
                <a:ext uri="{FF2B5EF4-FFF2-40B4-BE49-F238E27FC236}">
                  <a16:creationId xmlns:a16="http://schemas.microsoft.com/office/drawing/2014/main" id="{6293D549-9E61-4E66-A642-AF702F763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184"/>
              <a:ext cx="480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/>
                <a:t>Cells</a:t>
              </a:r>
            </a:p>
          </p:txBody>
        </p:sp>
        <p:cxnSp>
          <p:nvCxnSpPr>
            <p:cNvPr id="6178" name="Shape 135">
              <a:extLst>
                <a:ext uri="{FF2B5EF4-FFF2-40B4-BE49-F238E27FC236}">
                  <a16:creationId xmlns:a16="http://schemas.microsoft.com/office/drawing/2014/main" id="{C45C918F-CDBB-42A5-8DE9-5A3B7770ABF7}"/>
                </a:ext>
              </a:extLst>
            </p:cNvPr>
            <p:cNvCxnSpPr>
              <a:cxnSpLocks noChangeShapeType="1"/>
              <a:stCxn id="6177" idx="2"/>
            </p:cNvCxnSpPr>
            <p:nvPr/>
          </p:nvCxnSpPr>
          <p:spPr bwMode="auto">
            <a:xfrm rot="5400000">
              <a:off x="3432" y="5112"/>
              <a:ext cx="192" cy="720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9" name="Rectangle 136">
              <a:extLst>
                <a:ext uri="{FF2B5EF4-FFF2-40B4-BE49-F238E27FC236}">
                  <a16:creationId xmlns:a16="http://schemas.microsoft.com/office/drawing/2014/main" id="{88239FC4-4ACE-4FD0-A20A-0EBBEBD14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5280"/>
              <a:ext cx="720" cy="43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Reduce Glucose uptake</a:t>
              </a:r>
            </a:p>
          </p:txBody>
        </p:sp>
        <p:cxnSp>
          <p:nvCxnSpPr>
            <p:cNvPr id="6180" name="Straight Arrow Connector 137">
              <a:extLst>
                <a:ext uri="{FF2B5EF4-FFF2-40B4-BE49-F238E27FC236}">
                  <a16:creationId xmlns:a16="http://schemas.microsoft.com/office/drawing/2014/main" id="{0CB058AE-0004-4109-ABC2-FEBE91E579C6}"/>
                </a:ext>
              </a:extLst>
            </p:cNvPr>
            <p:cNvCxnSpPr>
              <a:cxnSpLocks noChangeShapeType="1"/>
              <a:stCxn id="6176" idx="1"/>
              <a:endCxn id="6181" idx="3"/>
            </p:cNvCxnSpPr>
            <p:nvPr/>
          </p:nvCxnSpPr>
          <p:spPr bwMode="auto">
            <a:xfrm rot="10800000" flipV="1">
              <a:off x="2352" y="4584"/>
              <a:ext cx="432" cy="33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1" name="Rectangle 138">
              <a:extLst>
                <a:ext uri="{FF2B5EF4-FFF2-40B4-BE49-F238E27FC236}">
                  <a16:creationId xmlns:a16="http://schemas.microsoft.com/office/drawing/2014/main" id="{475CAC75-678A-42E1-A476-E093D2A19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4800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u="sng"/>
            </a:p>
          </p:txBody>
        </p:sp>
        <p:cxnSp>
          <p:nvCxnSpPr>
            <p:cNvPr id="6182" name="Straight Arrow Connector 142">
              <a:extLst>
                <a:ext uri="{FF2B5EF4-FFF2-40B4-BE49-F238E27FC236}">
                  <a16:creationId xmlns:a16="http://schemas.microsoft.com/office/drawing/2014/main" id="{10C0115B-D0D4-4E0C-8C7F-C6F63CB1D3A6}"/>
                </a:ext>
              </a:extLst>
            </p:cNvPr>
            <p:cNvCxnSpPr>
              <a:cxnSpLocks noChangeShapeType="1"/>
              <a:stCxn id="6166" idx="1"/>
              <a:endCxn id="6170" idx="3"/>
            </p:cNvCxnSpPr>
            <p:nvPr/>
          </p:nvCxnSpPr>
          <p:spPr bwMode="auto">
            <a:xfrm rot="10800000">
              <a:off x="288" y="1920"/>
              <a:ext cx="1584" cy="7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3" name="Rectangle 143">
              <a:extLst>
                <a:ext uri="{FF2B5EF4-FFF2-40B4-BE49-F238E27FC236}">
                  <a16:creationId xmlns:a16="http://schemas.microsoft.com/office/drawing/2014/main" id="{5FFF9C17-35B0-47BE-9386-E6B53E78C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5136"/>
              <a:ext cx="240" cy="2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sz="2000" u="sng"/>
            </a:p>
          </p:txBody>
        </p:sp>
        <p:cxnSp>
          <p:nvCxnSpPr>
            <p:cNvPr id="6184" name="Straight Arrow Connector 145">
              <a:extLst>
                <a:ext uri="{FF2B5EF4-FFF2-40B4-BE49-F238E27FC236}">
                  <a16:creationId xmlns:a16="http://schemas.microsoft.com/office/drawing/2014/main" id="{576917EA-1324-4AA6-9650-6052A2FB5D08}"/>
                </a:ext>
              </a:extLst>
            </p:cNvPr>
            <p:cNvCxnSpPr>
              <a:cxnSpLocks noChangeShapeType="1"/>
              <a:stCxn id="6181" idx="1"/>
              <a:endCxn id="6183" idx="3"/>
            </p:cNvCxnSpPr>
            <p:nvPr/>
          </p:nvCxnSpPr>
          <p:spPr bwMode="auto">
            <a:xfrm rot="10800000" flipV="1">
              <a:off x="672" y="4920"/>
              <a:ext cx="1440" cy="36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5" name="Shape 147">
              <a:extLst>
                <a:ext uri="{FF2B5EF4-FFF2-40B4-BE49-F238E27FC236}">
                  <a16:creationId xmlns:a16="http://schemas.microsoft.com/office/drawing/2014/main" id="{677E3375-240D-442B-A58F-1BC8E51EDE9B}"/>
                </a:ext>
              </a:extLst>
            </p:cNvPr>
            <p:cNvCxnSpPr>
              <a:cxnSpLocks noChangeShapeType="1"/>
              <a:stCxn id="6179" idx="1"/>
              <a:endCxn id="6183" idx="2"/>
            </p:cNvCxnSpPr>
            <p:nvPr/>
          </p:nvCxnSpPr>
          <p:spPr bwMode="auto">
            <a:xfrm rot="10800000">
              <a:off x="552" y="5424"/>
              <a:ext cx="1896" cy="72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9B5D217-6F9C-43A0-BBFE-CCAABDB36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96838"/>
            <a:ext cx="8839200" cy="512762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200"/>
              <a:t>Blood </a:t>
            </a:r>
            <a:r>
              <a:rPr lang="en-US" altLang="en-US" sz="3200" dirty="0"/>
              <a:t>Glucose Homeostasis Key</a:t>
            </a:r>
          </a:p>
        </p:txBody>
      </p:sp>
      <p:grpSp>
        <p:nvGrpSpPr>
          <p:cNvPr id="8236" name="Group 44">
            <a:extLst>
              <a:ext uri="{FF2B5EF4-FFF2-40B4-BE49-F238E27FC236}">
                <a16:creationId xmlns:a16="http://schemas.microsoft.com/office/drawing/2014/main" id="{7DB8888C-215F-4B59-814B-F0BB61415922}"/>
              </a:ext>
            </a:extLst>
          </p:cNvPr>
          <p:cNvGrpSpPr>
            <a:grpSpLocks/>
          </p:cNvGrpSpPr>
          <p:nvPr/>
        </p:nvGrpSpPr>
        <p:grpSpPr bwMode="auto">
          <a:xfrm>
            <a:off x="101600" y="609600"/>
            <a:ext cx="8636000" cy="6191250"/>
            <a:chOff x="48" y="1296"/>
            <a:chExt cx="4080" cy="4416"/>
          </a:xfrm>
        </p:grpSpPr>
        <p:sp>
          <p:nvSpPr>
            <p:cNvPr id="8195" name="Rectangle 4">
              <a:extLst>
                <a:ext uri="{FF2B5EF4-FFF2-40B4-BE49-F238E27FC236}">
                  <a16:creationId xmlns:a16="http://schemas.microsoft.com/office/drawing/2014/main" id="{7C40B76E-5B1F-4772-BE78-C639DE5BE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3072"/>
              <a:ext cx="1008" cy="57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Blood glucose level 70-130 mg/dL</a:t>
              </a:r>
              <a:endParaRPr lang="en-US" altLang="en-US" sz="1600" baseline="30000"/>
            </a:p>
          </p:txBody>
        </p:sp>
        <p:cxnSp>
          <p:nvCxnSpPr>
            <p:cNvPr id="8196" name="Straight Arrow Connector 57">
              <a:extLst>
                <a:ext uri="{FF2B5EF4-FFF2-40B4-BE49-F238E27FC236}">
                  <a16:creationId xmlns:a16="http://schemas.microsoft.com/office/drawing/2014/main" id="{07DB82B9-9B20-45BE-94A1-03D3B94AF06C}"/>
                </a:ext>
              </a:extLst>
            </p:cNvPr>
            <p:cNvCxnSpPr>
              <a:cxnSpLocks noChangeShapeType="1"/>
              <a:endCxn id="8199" idx="0"/>
            </p:cNvCxnSpPr>
            <p:nvPr/>
          </p:nvCxnSpPr>
          <p:spPr bwMode="auto">
            <a:xfrm rot="16200000" flipH="1">
              <a:off x="1236" y="3852"/>
              <a:ext cx="480" cy="7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7" name="Straight Arrow Connector 59">
              <a:extLst>
                <a:ext uri="{FF2B5EF4-FFF2-40B4-BE49-F238E27FC236}">
                  <a16:creationId xmlns:a16="http://schemas.microsoft.com/office/drawing/2014/main" id="{96ABE195-CBE0-4D8C-AABC-DF5F01002FB0}"/>
                </a:ext>
              </a:extLst>
            </p:cNvPr>
            <p:cNvCxnSpPr>
              <a:cxnSpLocks noChangeShapeType="1"/>
              <a:stCxn id="8195" idx="0"/>
              <a:endCxn id="8198" idx="2"/>
            </p:cNvCxnSpPr>
            <p:nvPr/>
          </p:nvCxnSpPr>
          <p:spPr bwMode="auto">
            <a:xfrm rot="5400000" flipH="1" flipV="1">
              <a:off x="1104" y="2664"/>
              <a:ext cx="384" cy="43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198" name="Rectangle 62">
              <a:extLst>
                <a:ext uri="{FF2B5EF4-FFF2-40B4-BE49-F238E27FC236}">
                  <a16:creationId xmlns:a16="http://schemas.microsoft.com/office/drawing/2014/main" id="{A98A7BB3-BD05-4E6D-BCD7-9F896A6AD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352"/>
              <a:ext cx="72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Glucose levels rise</a:t>
              </a:r>
            </a:p>
          </p:txBody>
        </p:sp>
        <p:sp>
          <p:nvSpPr>
            <p:cNvPr id="8199" name="Rectangle 64">
              <a:extLst>
                <a:ext uri="{FF2B5EF4-FFF2-40B4-BE49-F238E27FC236}">
                  <a16:creationId xmlns:a16="http://schemas.microsoft.com/office/drawing/2014/main" id="{D6ECBB38-F119-450E-9123-D71FD757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4128"/>
              <a:ext cx="720" cy="336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Glucose levels fall</a:t>
              </a:r>
            </a:p>
          </p:txBody>
        </p:sp>
        <p:sp>
          <p:nvSpPr>
            <p:cNvPr id="8200" name="Rectangle 65">
              <a:extLst>
                <a:ext uri="{FF2B5EF4-FFF2-40B4-BE49-F238E27FC236}">
                  <a16:creationId xmlns:a16="http://schemas.microsoft.com/office/drawing/2014/main" id="{916E2B99-3970-4AFD-8AE2-F5FE5B032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3792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 u="sng" dirty="0"/>
                <a:t>A</a:t>
              </a:r>
              <a:endParaRPr lang="en-US" altLang="en-US" u="sng" dirty="0"/>
            </a:p>
          </p:txBody>
        </p:sp>
        <p:sp>
          <p:nvSpPr>
            <p:cNvPr id="8201" name="Rectangle 66">
              <a:extLst>
                <a:ext uri="{FF2B5EF4-FFF2-40B4-BE49-F238E27FC236}">
                  <a16:creationId xmlns:a16="http://schemas.microsoft.com/office/drawing/2014/main" id="{BEE7BBE6-0652-49F1-AED2-151C214A7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736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 u="sng"/>
                <a:t>B</a:t>
              </a:r>
              <a:endParaRPr lang="en-US" altLang="en-US" u="sng"/>
            </a:p>
          </p:txBody>
        </p:sp>
        <p:cxnSp>
          <p:nvCxnSpPr>
            <p:cNvPr id="8202" name="Straight Arrow Connector 70">
              <a:extLst>
                <a:ext uri="{FF2B5EF4-FFF2-40B4-BE49-F238E27FC236}">
                  <a16:creationId xmlns:a16="http://schemas.microsoft.com/office/drawing/2014/main" id="{9E0C9D80-CE37-4002-B06C-AC91CD67A145}"/>
                </a:ext>
              </a:extLst>
            </p:cNvPr>
            <p:cNvCxnSpPr>
              <a:cxnSpLocks noChangeShapeType="1"/>
              <a:stCxn id="8199" idx="3"/>
              <a:endCxn id="8204" idx="2"/>
            </p:cNvCxnSpPr>
            <p:nvPr/>
          </p:nvCxnSpPr>
          <p:spPr bwMode="auto">
            <a:xfrm flipV="1">
              <a:off x="1872" y="3456"/>
              <a:ext cx="720" cy="84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3" name="Straight Arrow Connector 72">
              <a:extLst>
                <a:ext uri="{FF2B5EF4-FFF2-40B4-BE49-F238E27FC236}">
                  <a16:creationId xmlns:a16="http://schemas.microsoft.com/office/drawing/2014/main" id="{FA0FF43D-266C-4CD2-BD6E-5D3EF432DE8F}"/>
                </a:ext>
              </a:extLst>
            </p:cNvPr>
            <p:cNvCxnSpPr>
              <a:cxnSpLocks noChangeShapeType="1"/>
              <a:stCxn id="8198" idx="3"/>
              <a:endCxn id="8204" idx="0"/>
            </p:cNvCxnSpPr>
            <p:nvPr/>
          </p:nvCxnSpPr>
          <p:spPr bwMode="auto">
            <a:xfrm>
              <a:off x="1872" y="2520"/>
              <a:ext cx="720" cy="55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04" name="Rectangle 73">
              <a:extLst>
                <a:ext uri="{FF2B5EF4-FFF2-40B4-BE49-F238E27FC236}">
                  <a16:creationId xmlns:a16="http://schemas.microsoft.com/office/drawing/2014/main" id="{306EA99A-E8B1-466F-A2DA-3779A39724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3072"/>
              <a:ext cx="576" cy="38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/>
                <a:t>Sensor =</a:t>
              </a:r>
              <a:r>
                <a:rPr lang="en-US" altLang="en-US" sz="1800" u="sng"/>
                <a:t> I</a:t>
              </a:r>
            </a:p>
          </p:txBody>
        </p:sp>
        <p:sp>
          <p:nvSpPr>
            <p:cNvPr id="8205" name="Rectangle 74">
              <a:extLst>
                <a:ext uri="{FF2B5EF4-FFF2-40B4-BE49-F238E27FC236}">
                  <a16:creationId xmlns:a16="http://schemas.microsoft.com/office/drawing/2014/main" id="{C2F57C74-BD96-41D1-B92C-B2EF63380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208"/>
              <a:ext cx="960" cy="38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↑ insulin</a:t>
              </a:r>
            </a:p>
            <a:p>
              <a:pPr algn="ctr"/>
              <a:r>
                <a:rPr lang="en-US" altLang="en-US" sz="1600"/>
                <a:t>↓ glucagon</a:t>
              </a:r>
            </a:p>
            <a:p>
              <a:pPr algn="ctr"/>
              <a:endParaRPr lang="en-US" altLang="en-US" sz="1600" u="sng"/>
            </a:p>
          </p:txBody>
        </p:sp>
        <p:sp>
          <p:nvSpPr>
            <p:cNvPr id="8206" name="Rectangle 76">
              <a:extLst>
                <a:ext uri="{FF2B5EF4-FFF2-40B4-BE49-F238E27FC236}">
                  <a16:creationId xmlns:a16="http://schemas.microsoft.com/office/drawing/2014/main" id="{5EADD06F-8708-4F5D-BB83-B3BA89CB7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3888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 u="sng"/>
                <a:t>D</a:t>
              </a:r>
              <a:endParaRPr lang="en-US" altLang="en-US" u="sng"/>
            </a:p>
          </p:txBody>
        </p:sp>
        <p:sp>
          <p:nvSpPr>
            <p:cNvPr id="8207" name="TextBox 82">
              <a:extLst>
                <a:ext uri="{FF2B5EF4-FFF2-40B4-BE49-F238E27FC236}">
                  <a16:creationId xmlns:a16="http://schemas.microsoft.com/office/drawing/2014/main" id="{E87EE418-5B34-471E-8202-B73041D27C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1900"/>
              <a:ext cx="45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/>
                <a:t>effectors</a:t>
              </a:r>
              <a:endParaRPr lang="en-US" altLang="en-US"/>
            </a:p>
          </p:txBody>
        </p:sp>
        <p:cxnSp>
          <p:nvCxnSpPr>
            <p:cNvPr id="8208" name="Straight Arrow Connector 84">
              <a:extLst>
                <a:ext uri="{FF2B5EF4-FFF2-40B4-BE49-F238E27FC236}">
                  <a16:creationId xmlns:a16="http://schemas.microsoft.com/office/drawing/2014/main" id="{9CCBBFDA-0463-4038-B51C-15F5C3499AFC}"/>
                </a:ext>
              </a:extLst>
            </p:cNvPr>
            <p:cNvCxnSpPr>
              <a:cxnSpLocks noChangeShapeType="1"/>
              <a:stCxn id="8205" idx="0"/>
              <a:endCxn id="8212" idx="3"/>
            </p:cNvCxnSpPr>
            <p:nvPr/>
          </p:nvCxnSpPr>
          <p:spPr bwMode="auto">
            <a:xfrm rot="16200000" flipV="1">
              <a:off x="2988" y="1740"/>
              <a:ext cx="168" cy="76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9" name="Straight Arrow Connector 86">
              <a:extLst>
                <a:ext uri="{FF2B5EF4-FFF2-40B4-BE49-F238E27FC236}">
                  <a16:creationId xmlns:a16="http://schemas.microsoft.com/office/drawing/2014/main" id="{D0B0CA6A-6EE4-4D1F-B6DE-D18FD4DD3CDC}"/>
                </a:ext>
              </a:extLst>
            </p:cNvPr>
            <p:cNvCxnSpPr>
              <a:cxnSpLocks noChangeShapeType="1"/>
              <a:stCxn id="8205" idx="0"/>
              <a:endCxn id="8217" idx="2"/>
            </p:cNvCxnSpPr>
            <p:nvPr/>
          </p:nvCxnSpPr>
          <p:spPr bwMode="auto">
            <a:xfrm rot="16200000" flipV="1">
              <a:off x="3156" y="1908"/>
              <a:ext cx="576" cy="2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10" name="Shape 90">
              <a:extLst>
                <a:ext uri="{FF2B5EF4-FFF2-40B4-BE49-F238E27FC236}">
                  <a16:creationId xmlns:a16="http://schemas.microsoft.com/office/drawing/2014/main" id="{5373DB17-5CD3-445F-AEC4-BCAF4E89F129}"/>
                </a:ext>
              </a:extLst>
            </p:cNvPr>
            <p:cNvCxnSpPr>
              <a:cxnSpLocks noChangeShapeType="1"/>
              <a:stCxn id="8204" idx="3"/>
              <a:endCxn id="8205" idx="2"/>
            </p:cNvCxnSpPr>
            <p:nvPr/>
          </p:nvCxnSpPr>
          <p:spPr bwMode="auto">
            <a:xfrm flipV="1">
              <a:off x="2880" y="2592"/>
              <a:ext cx="576" cy="672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11" name="Shape 92">
              <a:extLst>
                <a:ext uri="{FF2B5EF4-FFF2-40B4-BE49-F238E27FC236}">
                  <a16:creationId xmlns:a16="http://schemas.microsoft.com/office/drawing/2014/main" id="{8A12CE91-A35D-4493-92F5-757855452A74}"/>
                </a:ext>
              </a:extLst>
            </p:cNvPr>
            <p:cNvCxnSpPr>
              <a:cxnSpLocks noChangeShapeType="1"/>
              <a:stCxn id="8204" idx="3"/>
              <a:endCxn id="8206" idx="0"/>
            </p:cNvCxnSpPr>
            <p:nvPr/>
          </p:nvCxnSpPr>
          <p:spPr bwMode="auto">
            <a:xfrm>
              <a:off x="2880" y="3264"/>
              <a:ext cx="600" cy="624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12" name="Rectangle 93">
              <a:extLst>
                <a:ext uri="{FF2B5EF4-FFF2-40B4-BE49-F238E27FC236}">
                  <a16:creationId xmlns:a16="http://schemas.microsoft.com/office/drawing/2014/main" id="{C419D9CA-2C5D-431E-9C59-4DB97C5328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1920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 u="sng"/>
                <a:t>J</a:t>
              </a:r>
              <a:endParaRPr lang="en-US" altLang="en-US" u="sng"/>
            </a:p>
          </p:txBody>
        </p:sp>
        <p:cxnSp>
          <p:nvCxnSpPr>
            <p:cNvPr id="8213" name="Straight Arrow Connector 98">
              <a:extLst>
                <a:ext uri="{FF2B5EF4-FFF2-40B4-BE49-F238E27FC236}">
                  <a16:creationId xmlns:a16="http://schemas.microsoft.com/office/drawing/2014/main" id="{B6AE8A8A-2D21-42BB-B235-4FEF758A181E}"/>
                </a:ext>
              </a:extLst>
            </p:cNvPr>
            <p:cNvCxnSpPr>
              <a:cxnSpLocks noChangeShapeType="1"/>
              <a:stCxn id="8212" idx="1"/>
              <a:endCxn id="8214" idx="3"/>
            </p:cNvCxnSpPr>
            <p:nvPr/>
          </p:nvCxnSpPr>
          <p:spPr bwMode="auto">
            <a:xfrm rot="10800000">
              <a:off x="2112" y="1992"/>
              <a:ext cx="336" cy="4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14" name="Rectangle 99">
              <a:extLst>
                <a:ext uri="{FF2B5EF4-FFF2-40B4-BE49-F238E27FC236}">
                  <a16:creationId xmlns:a16="http://schemas.microsoft.com/office/drawing/2014/main" id="{A611964D-1D6E-4301-A739-D39831F35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872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2000" u="sng"/>
                <a:t>H</a:t>
              </a:r>
              <a:endParaRPr lang="en-US" altLang="en-US" u="sng"/>
            </a:p>
          </p:txBody>
        </p:sp>
        <p:cxnSp>
          <p:nvCxnSpPr>
            <p:cNvPr id="8215" name="Straight Arrow Connector 101">
              <a:extLst>
                <a:ext uri="{FF2B5EF4-FFF2-40B4-BE49-F238E27FC236}">
                  <a16:creationId xmlns:a16="http://schemas.microsoft.com/office/drawing/2014/main" id="{EEC6F537-196E-4196-B3C3-A8BC42271A99}"/>
                </a:ext>
              </a:extLst>
            </p:cNvPr>
            <p:cNvCxnSpPr>
              <a:cxnSpLocks noChangeShapeType="1"/>
              <a:stCxn id="8217" idx="1"/>
              <a:endCxn id="8216" idx="3"/>
            </p:cNvCxnSpPr>
            <p:nvPr/>
          </p:nvCxnSpPr>
          <p:spPr bwMode="auto">
            <a:xfrm rot="10800000">
              <a:off x="2640" y="1488"/>
              <a:ext cx="576" cy="24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16" name="Rectangle 103">
              <a:extLst>
                <a:ext uri="{FF2B5EF4-FFF2-40B4-BE49-F238E27FC236}">
                  <a16:creationId xmlns:a16="http://schemas.microsoft.com/office/drawing/2014/main" id="{0396B679-12B4-4B8B-84A1-A83C549EC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296"/>
              <a:ext cx="960" cy="384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/>
                <a:t>↑ insulin</a:t>
              </a:r>
            </a:p>
            <a:p>
              <a:pPr algn="ctr"/>
              <a:r>
                <a:rPr lang="en-US" altLang="en-US" sz="1600"/>
                <a:t>↓ glucagon</a:t>
              </a:r>
            </a:p>
            <a:p>
              <a:pPr algn="ctr"/>
              <a:endParaRPr lang="en-US" altLang="en-US" sz="1600" u="sng"/>
            </a:p>
          </p:txBody>
        </p:sp>
        <p:sp>
          <p:nvSpPr>
            <p:cNvPr id="8217" name="Rectangle 104">
              <a:extLst>
                <a:ext uri="{FF2B5EF4-FFF2-40B4-BE49-F238E27FC236}">
                  <a16:creationId xmlns:a16="http://schemas.microsoft.com/office/drawing/2014/main" id="{6C3A819F-A15E-45E6-BF93-F6763704D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392"/>
              <a:ext cx="432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/>
                <a:t>Liver</a:t>
              </a:r>
            </a:p>
          </p:txBody>
        </p:sp>
        <p:sp>
          <p:nvSpPr>
            <p:cNvPr id="8218" name="Rectangle 116">
              <a:extLst>
                <a:ext uri="{FF2B5EF4-FFF2-40B4-BE49-F238E27FC236}">
                  <a16:creationId xmlns:a16="http://schemas.microsoft.com/office/drawing/2014/main" id="{26485B99-7001-4FAF-A6B3-4FBA93B9B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" y="1776"/>
              <a:ext cx="240" cy="2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2000" u="sng"/>
                <a:t>E</a:t>
              </a:r>
            </a:p>
          </p:txBody>
        </p:sp>
        <p:cxnSp>
          <p:nvCxnSpPr>
            <p:cNvPr id="8219" name="Shape 118">
              <a:extLst>
                <a:ext uri="{FF2B5EF4-FFF2-40B4-BE49-F238E27FC236}">
                  <a16:creationId xmlns:a16="http://schemas.microsoft.com/office/drawing/2014/main" id="{C9A24EC8-FF8C-4C24-AA7A-DB3F8D03424E}"/>
                </a:ext>
              </a:extLst>
            </p:cNvPr>
            <p:cNvCxnSpPr>
              <a:cxnSpLocks noChangeShapeType="1"/>
              <a:stCxn id="8216" idx="1"/>
              <a:endCxn id="8218" idx="0"/>
            </p:cNvCxnSpPr>
            <p:nvPr/>
          </p:nvCxnSpPr>
          <p:spPr bwMode="auto">
            <a:xfrm rot="10800000" flipV="1">
              <a:off x="168" y="1488"/>
              <a:ext cx="1512" cy="288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21" name="TextBox 123">
              <a:extLst>
                <a:ext uri="{FF2B5EF4-FFF2-40B4-BE49-F238E27FC236}">
                  <a16:creationId xmlns:a16="http://schemas.microsoft.com/office/drawing/2014/main" id="{FA4C485C-3C8F-4FBB-9C3A-A313B1758B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4491"/>
              <a:ext cx="45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/>
                <a:t>effectors</a:t>
              </a:r>
              <a:endParaRPr lang="en-US" altLang="en-US"/>
            </a:p>
          </p:txBody>
        </p:sp>
        <p:cxnSp>
          <p:nvCxnSpPr>
            <p:cNvPr id="8222" name="Straight Arrow Connector 125">
              <a:extLst>
                <a:ext uri="{FF2B5EF4-FFF2-40B4-BE49-F238E27FC236}">
                  <a16:creationId xmlns:a16="http://schemas.microsoft.com/office/drawing/2014/main" id="{639D6963-CCDD-4D30-8D74-13E5990E1EC6}"/>
                </a:ext>
              </a:extLst>
            </p:cNvPr>
            <p:cNvCxnSpPr>
              <a:cxnSpLocks noChangeShapeType="1"/>
              <a:stCxn id="8206" idx="2"/>
              <a:endCxn id="8224" idx="0"/>
            </p:cNvCxnSpPr>
            <p:nvPr/>
          </p:nvCxnSpPr>
          <p:spPr bwMode="auto">
            <a:xfrm rot="5400000">
              <a:off x="3024" y="4008"/>
              <a:ext cx="336" cy="57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23" name="Straight Arrow Connector 127">
              <a:extLst>
                <a:ext uri="{FF2B5EF4-FFF2-40B4-BE49-F238E27FC236}">
                  <a16:creationId xmlns:a16="http://schemas.microsoft.com/office/drawing/2014/main" id="{E0E7ACD7-D115-4BD2-A797-FA86AEA53B91}"/>
                </a:ext>
              </a:extLst>
            </p:cNvPr>
            <p:cNvCxnSpPr>
              <a:cxnSpLocks noChangeShapeType="1"/>
              <a:stCxn id="8206" idx="2"/>
            </p:cNvCxnSpPr>
            <p:nvPr/>
          </p:nvCxnSpPr>
          <p:spPr bwMode="auto">
            <a:xfrm rot="16200000" flipH="1">
              <a:off x="3180" y="4428"/>
              <a:ext cx="1056" cy="45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24" name="Rectangle 129">
              <a:extLst>
                <a:ext uri="{FF2B5EF4-FFF2-40B4-BE49-F238E27FC236}">
                  <a16:creationId xmlns:a16="http://schemas.microsoft.com/office/drawing/2014/main" id="{EDE0103E-2501-426B-BEF4-33C25546C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4464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 u="sng"/>
                <a:t>F</a:t>
              </a:r>
              <a:endParaRPr lang="en-US" altLang="en-US" u="sng"/>
            </a:p>
          </p:txBody>
        </p:sp>
        <p:sp>
          <p:nvSpPr>
            <p:cNvPr id="8225" name="Rectangle 131">
              <a:extLst>
                <a:ext uri="{FF2B5EF4-FFF2-40B4-BE49-F238E27FC236}">
                  <a16:creationId xmlns:a16="http://schemas.microsoft.com/office/drawing/2014/main" id="{57B7559C-16EF-418E-811E-EB60463D2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184"/>
              <a:ext cx="480" cy="19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600"/>
                <a:t>Cells</a:t>
              </a:r>
            </a:p>
          </p:txBody>
        </p:sp>
        <p:cxnSp>
          <p:nvCxnSpPr>
            <p:cNvPr id="8226" name="Shape 135">
              <a:extLst>
                <a:ext uri="{FF2B5EF4-FFF2-40B4-BE49-F238E27FC236}">
                  <a16:creationId xmlns:a16="http://schemas.microsoft.com/office/drawing/2014/main" id="{6BA0F03C-65FE-48AA-BE1C-2BBBEE920D94}"/>
                </a:ext>
              </a:extLst>
            </p:cNvPr>
            <p:cNvCxnSpPr>
              <a:cxnSpLocks noChangeShapeType="1"/>
              <a:stCxn id="8225" idx="2"/>
            </p:cNvCxnSpPr>
            <p:nvPr/>
          </p:nvCxnSpPr>
          <p:spPr bwMode="auto">
            <a:xfrm rot="5400000">
              <a:off x="3432" y="5112"/>
              <a:ext cx="192" cy="720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27" name="Rectangle 136">
              <a:extLst>
                <a:ext uri="{FF2B5EF4-FFF2-40B4-BE49-F238E27FC236}">
                  <a16:creationId xmlns:a16="http://schemas.microsoft.com/office/drawing/2014/main" id="{6E991F22-5012-4040-B7BA-112D9B753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5280"/>
              <a:ext cx="720" cy="43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/>
                <a:t>Reduce Glucose uptake</a:t>
              </a:r>
            </a:p>
          </p:txBody>
        </p:sp>
        <p:cxnSp>
          <p:nvCxnSpPr>
            <p:cNvPr id="8228" name="Straight Arrow Connector 137">
              <a:extLst>
                <a:ext uri="{FF2B5EF4-FFF2-40B4-BE49-F238E27FC236}">
                  <a16:creationId xmlns:a16="http://schemas.microsoft.com/office/drawing/2014/main" id="{43D6C5D2-307E-4506-B82A-A79FDA4BAC90}"/>
                </a:ext>
              </a:extLst>
            </p:cNvPr>
            <p:cNvCxnSpPr>
              <a:cxnSpLocks noChangeShapeType="1"/>
              <a:stCxn id="8224" idx="1"/>
              <a:endCxn id="8229" idx="3"/>
            </p:cNvCxnSpPr>
            <p:nvPr/>
          </p:nvCxnSpPr>
          <p:spPr bwMode="auto">
            <a:xfrm rot="10800000" flipV="1">
              <a:off x="2352" y="4584"/>
              <a:ext cx="432" cy="336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29" name="Rectangle 138">
              <a:extLst>
                <a:ext uri="{FF2B5EF4-FFF2-40B4-BE49-F238E27FC236}">
                  <a16:creationId xmlns:a16="http://schemas.microsoft.com/office/drawing/2014/main" id="{C314DC12-911F-4260-B40C-E78A2B5CB0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4800"/>
              <a:ext cx="240" cy="24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 u="sng"/>
                <a:t>K</a:t>
              </a:r>
              <a:endParaRPr lang="en-US" altLang="en-US" u="sng"/>
            </a:p>
          </p:txBody>
        </p:sp>
        <p:cxnSp>
          <p:nvCxnSpPr>
            <p:cNvPr id="8230" name="Straight Arrow Connector 142">
              <a:extLst>
                <a:ext uri="{FF2B5EF4-FFF2-40B4-BE49-F238E27FC236}">
                  <a16:creationId xmlns:a16="http://schemas.microsoft.com/office/drawing/2014/main" id="{26A96CC0-42A8-43CA-946B-EAB4D5A47861}"/>
                </a:ext>
              </a:extLst>
            </p:cNvPr>
            <p:cNvCxnSpPr>
              <a:cxnSpLocks noChangeShapeType="1"/>
              <a:stCxn id="8214" idx="1"/>
              <a:endCxn id="8218" idx="3"/>
            </p:cNvCxnSpPr>
            <p:nvPr/>
          </p:nvCxnSpPr>
          <p:spPr bwMode="auto">
            <a:xfrm rot="10800000">
              <a:off x="288" y="1920"/>
              <a:ext cx="1584" cy="72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31" name="Rectangle 143">
              <a:extLst>
                <a:ext uri="{FF2B5EF4-FFF2-40B4-BE49-F238E27FC236}">
                  <a16:creationId xmlns:a16="http://schemas.microsoft.com/office/drawing/2014/main" id="{5B8C5A44-80A6-4259-A88E-61FB786E8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5136"/>
              <a:ext cx="240" cy="2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2000" u="sng"/>
                <a:t>C</a:t>
              </a:r>
            </a:p>
          </p:txBody>
        </p:sp>
        <p:cxnSp>
          <p:nvCxnSpPr>
            <p:cNvPr id="8232" name="Straight Arrow Connector 145">
              <a:extLst>
                <a:ext uri="{FF2B5EF4-FFF2-40B4-BE49-F238E27FC236}">
                  <a16:creationId xmlns:a16="http://schemas.microsoft.com/office/drawing/2014/main" id="{667015C0-07CC-42E8-8DCC-5BE85B4C4282}"/>
                </a:ext>
              </a:extLst>
            </p:cNvPr>
            <p:cNvCxnSpPr>
              <a:cxnSpLocks noChangeShapeType="1"/>
              <a:stCxn id="8229" idx="1"/>
              <a:endCxn id="8231" idx="3"/>
            </p:cNvCxnSpPr>
            <p:nvPr/>
          </p:nvCxnSpPr>
          <p:spPr bwMode="auto">
            <a:xfrm rot="10800000" flipV="1">
              <a:off x="672" y="4920"/>
              <a:ext cx="1440" cy="360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33" name="Shape 147">
              <a:extLst>
                <a:ext uri="{FF2B5EF4-FFF2-40B4-BE49-F238E27FC236}">
                  <a16:creationId xmlns:a16="http://schemas.microsoft.com/office/drawing/2014/main" id="{51462D07-700B-4F26-95D3-9099B9CCB38C}"/>
                </a:ext>
              </a:extLst>
            </p:cNvPr>
            <p:cNvCxnSpPr>
              <a:cxnSpLocks noChangeShapeType="1"/>
              <a:stCxn id="8227" idx="1"/>
              <a:endCxn id="8231" idx="2"/>
            </p:cNvCxnSpPr>
            <p:nvPr/>
          </p:nvCxnSpPr>
          <p:spPr bwMode="auto">
            <a:xfrm rot="10800000">
              <a:off x="552" y="5424"/>
              <a:ext cx="1896" cy="72"/>
            </a:xfrm>
            <a:prstGeom prst="curvedConnector2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MMPROD_UIDATA" val="&lt;database version=&quot;7.0&quot;&gt;&lt;object type=&quot;1&quot; unique_id=&quot;10001&quot;&gt;&lt;object type=&quot;2&quot; unique_id=&quot;10115&quot;&gt;&lt;object type=&quot;3&quot; unique_id=&quot;10116&quot;&gt;&lt;property id=&quot;20148&quot; value=&quot;5&quot;/&gt;&lt;property id=&quot;20300&quot; value=&quot;Slide 1&quot;/&gt;&lt;property id=&quot;20307&quot; value=&quot;317&quot;/&gt;&lt;/object&gt;&lt;object type=&quot;3&quot; unique_id=&quot;10117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118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19&quot;&gt;&lt;property id=&quot;20148&quot; value=&quot;5&quot;/&gt;&lt;property id=&quot;20300&quot; value=&quot;Slide 4 - &amp;quot;Endocrine-Blood Glucose Homeostasis&amp;quot;&quot;/&gt;&lt;property id=&quot;20307&quot; value=&quot;335&quot;/&gt;&lt;/object&gt;&lt;object type=&quot;3&quot; unique_id=&quot;10120&quot;&gt;&lt;property id=&quot;20148&quot; value=&quot;5&quot;/&gt;&lt;property id=&quot;20300&quot; value=&quot;Slide 5 - &amp;quot;Endocrine-Blood Glucose Homeostasis Word Bank&amp;quot;&quot;/&gt;&lt;property id=&quot;20307&quot; value=&quot;337&quot;/&gt;&lt;/object&gt;&lt;object type=&quot;3&quot; unique_id=&quot;10121&quot;&gt;&lt;property id=&quot;20148&quot; value=&quot;5&quot;/&gt;&lt;property id=&quot;20300&quot; value=&quot;Slide 6 - &amp;quot;Endocrine-Blood Glucose Homeostasis Key&amp;quot;&quot;/&gt;&lt;property id=&quot;20307&quot; value=&quot;338&quot;/&gt;&lt;/object&gt;&lt;/object&gt;&lt;object type=&quot;8&quot; unique_id=&quot;1012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948</TotalTime>
  <Words>227</Words>
  <Application>Microsoft Office PowerPoint</Application>
  <PresentationFormat>On-screen Show (4:3)</PresentationFormat>
  <Paragraphs>58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Blood Glucose Homeostasis Word Bank</vt:lpstr>
      <vt:lpstr>Blood Glucose Homeostasis</vt:lpstr>
      <vt:lpstr>Blood Glucose Homeostasis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168</cp:revision>
  <dcterms:created xsi:type="dcterms:W3CDTF">2005-04-19T02:46:41Z</dcterms:created>
  <dcterms:modified xsi:type="dcterms:W3CDTF">2019-04-30T16:18:40Z</dcterms:modified>
</cp:coreProperties>
</file>