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78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B010155F-F3AB-45C2-B19D-10CA702CDE1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5C4C688A-BD47-43AD-BFD7-7219A9E6E4F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5D0C6959-8B20-430D-9444-8955AAD8145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3E64480-9885-4BDB-B09E-E78E4A9BECD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55FB97C4-06D3-40C8-9262-0B3B518A758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CC7B717C-C447-4178-8FAC-E85698938A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55569C0-57CB-4691-BA4F-10ABE7F4653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0F834D5B-D557-499B-91CC-375A4CEAD0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E632EC-059A-41C7-9D0A-73E213561D85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EBB0FA76-1852-4813-B1FD-3E64401F204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C9CCE3D9-D369-4A9B-A3A1-25A6B59B10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184F11E6-D73C-48AC-BE7E-7156D5A6482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3A4EC8B-7577-473B-99EA-729437E4A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9FEA251-A546-42BD-8BAC-1058E265CE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53CD7AA-ABEB-442F-946E-F54CE8185874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ABB93E73-0852-4BA8-8BC8-562CF68C93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216BB4ED-BAA5-4A70-B650-C9C8E70E2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5B42EE67-C677-4275-AD8D-8F65FF395E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50EA86-6AF2-4155-90C3-E8626BC95F49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50970BE-C867-4B38-A592-CF73EA4A1B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680C9DF-F782-4FDE-AD55-9A0B5FF72E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57468E4-834F-46C3-AF66-FD88109239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200DDE-DEDA-427C-97B5-05733B9186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3438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ECBD93A-BB01-450C-8AEB-36F58D7653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051FDBC-6075-49CE-BE51-78BBE45B70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FA03448-2FD1-4CBD-85D1-1FBE2EFFDE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08BE5F-98DA-48F8-B907-060B40AC4F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9020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A2FBD-C703-4DCA-B93A-1231009A2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14DB38-DBCB-48FB-8525-50B9CE4C27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3999270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59B15-9C38-40E1-9CE2-D3A54963D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BFFD6-06E5-449D-AE8D-BD58E5D06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789190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88647-862C-4395-87F8-823E3FE6D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228E0D-B1DB-446D-A831-62A29DC7C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02463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7DC74-AEAC-4F82-AE70-1C57170C5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89FD3-2B35-4C21-9541-01DB5D678D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1218AF-0F94-409B-B43A-375CE13CF5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301434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8060-B62D-4C93-A5FE-BE53D9868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02A480-AA86-424A-AE4A-7C8A5E1B7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DA62E3-9CDC-401D-BFDF-51B6F2FE01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C8E25-8366-474C-AD6E-CEFD04BBBF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924F18-847B-449B-8B31-A5E794D949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33414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01511-B67F-47B2-B17E-412C15184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362039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92063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2A10A-9DA7-4488-8105-D4F623AD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4349D-9427-4D1B-9372-2F18C16DA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1E6464-8EA5-4837-8987-54B1DCED18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999402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9DDAE-46B6-4147-A4F9-4BABA59D4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884B72-E274-4259-8805-B15F450661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DF5967-D309-4EAC-9C60-7E7B322E63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663158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45DFE51-B98E-4A7D-95A9-6F22D1DC34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63BEC8B-D7BD-41D3-8390-CD62607DFB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B0B4C34-9721-4CE1-B19C-58DC348E47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69C81E-F04A-4B81-AC19-D7EF03A7DF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2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2636C-DD68-4D68-AF97-056FA6A6F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9CF9EC-0F9D-4776-8982-641A4E6D1F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166695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FF08020-DE1E-43A8-8CF5-C5A5E37402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473002-14E3-4F7A-B4B0-4051F5316C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37508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A20A0BD-BF9A-4372-B701-E161C96833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4B67833-DE81-4447-BA33-6B497E5C83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CDBA3E0-1E18-4312-B8B2-A999AB258A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74AD0-5B41-4BC5-8698-A4B62018A0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3828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5868DF-0A10-45DB-BE5B-52F47168DC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3BFDF8-0673-4B55-98FB-6546A497DD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C5ED41-8F9F-49B2-994B-D196CED9C6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9B31FD-DEAE-4DF8-A13C-DE7DB10221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0142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4C746121-125D-482C-B30E-C37AC8335B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506C720-F056-44E1-941A-ACD22C4375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E49DCAF-63BB-4F36-AAB0-16418DB8D9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A91038-F8E0-436F-AA1D-B55AD77866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6699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915FFEA8-E50C-4AE7-A5E4-FDFADBC94C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9E91D09A-A23C-40C1-8308-5625CE1C10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8C7E4F6C-E21D-4336-B9D3-88B1F18644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B91590-CA1C-4123-A7EA-42810DCFA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3024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7EF5DD-3D2A-4BD0-8526-B441E7BCDB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AABB470-8A95-4392-8F01-D46EC50DAE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C012735-7649-4AD5-AB08-B5AA3DF2AF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EA9086-74EB-4A80-8964-7219C8A5D0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786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BE10AF1-07D2-40DA-B682-E22FFEAD8D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70B76F2-CBFA-403A-8092-DCD64D5084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F789AA8-972B-48E4-A979-80B39C66BA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AA8432-2D77-4152-8CD7-09A5E10E96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1412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B3A4314-EB00-46B8-8044-ADDBF74D28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CBA9637-FA6A-4226-B37D-6DAB6D171C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5E7784B-854D-4D0B-9497-82D96E9A7D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5BBCBF-1768-4946-9810-E5C8BA1171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9724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2E0E717-8797-4D8C-BC1D-6EE03CABD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1F14918-BE32-43EE-B18A-620267DF6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328F708-B21D-4004-A909-6C48B09AA2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C4317B2-12EF-42E3-B4CC-A45DDE285F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51B78C6E-C14D-4506-B1AB-C44D322D1A7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7E0B3F7C-DEBB-4903-9301-6B02007CBE9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A5E7E1DF-3A26-41E9-98F4-33F25296B0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0FB3558E-0260-4F7F-AB1F-3CCA290900A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A38D51D3-28AE-4753-898B-AE59C3E59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EB68C771-5BA6-4EEC-B1ED-F5D63912C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BD03F478-413B-4B84-89C7-14F34613B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DFBB32-613A-444C-BC99-6509E0C894AB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081BE65-E2EA-4725-BBCC-E3A13FA3FFAA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35915840-3320-4BBE-99AF-FAEB8945772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519A722A-2BAB-44A7-B893-ABC53E04BC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C8B24FFD-B86B-4D06-8854-7B9091002898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43B50131-B59A-4429-9E56-65F8CC5036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C7241B6-6C7A-4CB8-8922-BA8C5240E8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EC34A25C-6530-43AA-8710-B4F281353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248452C1-B18E-4BB3-BEC7-81EEF305C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603C9F-4E98-4CF1-91A3-058639976D3C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08B8019F-6356-4C0D-85F2-C48DE3B8A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Behavioral Ecology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7C0DE73C-BD95-48F6-92CC-4127B6E62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5EBA078E-7B31-41BE-BEE5-191CC770E1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55F1CD8-C1C5-41D1-9606-C2C5052FE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BED52C1C-9DB1-45F2-AE03-2657E9AA6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7C1A49D-6CA5-400D-8CDF-334D7CF27B8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Behavioral Ecology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7C92D2CD-A68B-4705-8B3E-A9CDD6A70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191000"/>
            <a:ext cx="3860800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Kin selection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Chemical communication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Operant conditioning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Visual communication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Altruism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Cognitive behavior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Classical conditioning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Fixed action pattern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Haplodiploidy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Imprinting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Innate behavior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Sign stimulus</a:t>
            </a:r>
          </a:p>
        </p:txBody>
      </p:sp>
      <p:grpSp>
        <p:nvGrpSpPr>
          <p:cNvPr id="6190" name="Group 46">
            <a:extLst>
              <a:ext uri="{FF2B5EF4-FFF2-40B4-BE49-F238E27FC236}">
                <a16:creationId xmlns:a16="http://schemas.microsoft.com/office/drawing/2014/main" id="{D6F9AA7D-F7FF-493E-8566-B50993AB482A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457200"/>
            <a:ext cx="8534400" cy="5791200"/>
            <a:chOff x="288" y="1200"/>
            <a:chExt cx="4032" cy="3696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9336F767-5A30-4114-B5AE-DF3E38455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1920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49" name="Straight Connector 676">
              <a:extLst>
                <a:ext uri="{FF2B5EF4-FFF2-40B4-BE49-F238E27FC236}">
                  <a16:creationId xmlns:a16="http://schemas.microsoft.com/office/drawing/2014/main" id="{E655BF5C-BB31-431E-BBF5-C17F7A1FBD1A}"/>
                </a:ext>
              </a:extLst>
            </p:cNvPr>
            <p:cNvCxnSpPr>
              <a:cxnSpLocks noChangeShapeType="1"/>
              <a:stCxn id="6166" idx="1"/>
              <a:endCxn id="6150" idx="4"/>
            </p:cNvCxnSpPr>
            <p:nvPr/>
          </p:nvCxnSpPr>
          <p:spPr bwMode="auto">
            <a:xfrm rot="16200000" flipV="1">
              <a:off x="1462" y="1898"/>
              <a:ext cx="502" cy="45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Oval 672">
              <a:extLst>
                <a:ext uri="{FF2B5EF4-FFF2-40B4-BE49-F238E27FC236}">
                  <a16:creationId xmlns:a16="http://schemas.microsoft.com/office/drawing/2014/main" id="{C53C83C6-6D2F-41C1-8956-B01E0B9DA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1344"/>
              <a:ext cx="115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1" name="Oval 672">
              <a:extLst>
                <a:ext uri="{FF2B5EF4-FFF2-40B4-BE49-F238E27FC236}">
                  <a16:creationId xmlns:a16="http://schemas.microsoft.com/office/drawing/2014/main" id="{7D0C0E66-53DE-43D2-9A4E-5C2B2C8CB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3648"/>
              <a:ext cx="100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2" name="Oval 672">
              <a:extLst>
                <a:ext uri="{FF2B5EF4-FFF2-40B4-BE49-F238E27FC236}">
                  <a16:creationId xmlns:a16="http://schemas.microsoft.com/office/drawing/2014/main" id="{CD0713B2-96F9-4158-AFEC-49007ED33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1296"/>
              <a:ext cx="816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3" name="TextBox 504">
              <a:extLst>
                <a:ext uri="{FF2B5EF4-FFF2-40B4-BE49-F238E27FC236}">
                  <a16:creationId xmlns:a16="http://schemas.microsoft.com/office/drawing/2014/main" id="{1CF2A798-CFD8-4CEC-B76B-2D62D4C74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8" y="1393"/>
              <a:ext cx="768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Individual suffers for the group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54" name="Oval 672">
              <a:extLst>
                <a:ext uri="{FF2B5EF4-FFF2-40B4-BE49-F238E27FC236}">
                  <a16:creationId xmlns:a16="http://schemas.microsoft.com/office/drawing/2014/main" id="{0B880A31-6491-4090-AFB2-5E8D89097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3120"/>
              <a:ext cx="1104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5" name="TextBox 504">
              <a:extLst>
                <a:ext uri="{FF2B5EF4-FFF2-40B4-BE49-F238E27FC236}">
                  <a16:creationId xmlns:a16="http://schemas.microsoft.com/office/drawing/2014/main" id="{4EB09FC9-2D4C-4F77-B861-C2C9D0C1DF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6" y="1440"/>
              <a:ext cx="816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Performed correctly the first time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851" name="TextBox 504">
              <a:extLst>
                <a:ext uri="{FF2B5EF4-FFF2-40B4-BE49-F238E27FC236}">
                  <a16:creationId xmlns:a16="http://schemas.microsoft.com/office/drawing/2014/main" id="{DC03B40F-5319-4BF5-9B70-058C0C60B8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3792"/>
              <a:ext cx="720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Communication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7" name="Oval 672">
              <a:extLst>
                <a:ext uri="{FF2B5EF4-FFF2-40B4-BE49-F238E27FC236}">
                  <a16:creationId xmlns:a16="http://schemas.microsoft.com/office/drawing/2014/main" id="{290BFE57-C211-4908-877A-DDFD96A7D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4368"/>
              <a:ext cx="67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8" name="Oval 672">
              <a:extLst>
                <a:ext uri="{FF2B5EF4-FFF2-40B4-BE49-F238E27FC236}">
                  <a16:creationId xmlns:a16="http://schemas.microsoft.com/office/drawing/2014/main" id="{2386B5F5-A26F-4D82-959B-64F56E869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1728"/>
              <a:ext cx="91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59" name="Straight Connector 676">
              <a:extLst>
                <a:ext uri="{FF2B5EF4-FFF2-40B4-BE49-F238E27FC236}">
                  <a16:creationId xmlns:a16="http://schemas.microsoft.com/office/drawing/2014/main" id="{619C6AE8-D7AD-46CD-890F-369793655FC3}"/>
                </a:ext>
              </a:extLst>
            </p:cNvPr>
            <p:cNvCxnSpPr>
              <a:cxnSpLocks noChangeShapeType="1"/>
              <a:stCxn id="6166" idx="3"/>
              <a:endCxn id="6154" idx="0"/>
            </p:cNvCxnSpPr>
            <p:nvPr/>
          </p:nvCxnSpPr>
          <p:spPr bwMode="auto">
            <a:xfrm rot="5400000">
              <a:off x="1642" y="2824"/>
              <a:ext cx="406" cy="18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0" name="Straight Connector 676">
              <a:extLst>
                <a:ext uri="{FF2B5EF4-FFF2-40B4-BE49-F238E27FC236}">
                  <a16:creationId xmlns:a16="http://schemas.microsoft.com/office/drawing/2014/main" id="{1806873C-58CF-42A8-9C09-F36702B9B38A}"/>
                </a:ext>
              </a:extLst>
            </p:cNvPr>
            <p:cNvCxnSpPr>
              <a:cxnSpLocks noChangeShapeType="1"/>
              <a:stCxn id="6152" idx="6"/>
              <a:endCxn id="6158" idx="0"/>
            </p:cNvCxnSpPr>
            <p:nvPr/>
          </p:nvCxnSpPr>
          <p:spPr bwMode="auto">
            <a:xfrm>
              <a:off x="2976" y="1536"/>
              <a:ext cx="408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1" name="TextBox 504">
              <a:extLst>
                <a:ext uri="{FF2B5EF4-FFF2-40B4-BE49-F238E27FC236}">
                  <a16:creationId xmlns:a16="http://schemas.microsoft.com/office/drawing/2014/main" id="{1E48C537-3AB7-47A7-94A4-931370C200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2448"/>
              <a:ext cx="768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Animal Behavior</a:t>
              </a:r>
            </a:p>
          </p:txBody>
        </p:sp>
        <p:sp>
          <p:nvSpPr>
            <p:cNvPr id="6162" name="TextBox 504">
              <a:extLst>
                <a:ext uri="{FF2B5EF4-FFF2-40B4-BE49-F238E27FC236}">
                  <a16:creationId xmlns:a16="http://schemas.microsoft.com/office/drawing/2014/main" id="{7806630C-3C1D-47EB-83C5-7056290C88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2016"/>
              <a:ext cx="912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Associate involuntary response with a stimulus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63" name="TextBox 504">
              <a:extLst>
                <a:ext uri="{FF2B5EF4-FFF2-40B4-BE49-F238E27FC236}">
                  <a16:creationId xmlns:a16="http://schemas.microsoft.com/office/drawing/2014/main" id="{5C847C09-40A4-4983-8CC9-1FB25EB99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3216"/>
              <a:ext cx="816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Problem solving and thinking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  <a:p>
              <a:pPr algn="ctr"/>
              <a:endPara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4" name="Oval 672">
              <a:extLst>
                <a:ext uri="{FF2B5EF4-FFF2-40B4-BE49-F238E27FC236}">
                  <a16:creationId xmlns:a16="http://schemas.microsoft.com/office/drawing/2014/main" id="{EBF380BE-2E07-430E-BAF0-DEDA1FE0C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456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5" name="TextBox 504">
              <a:extLst>
                <a:ext uri="{FF2B5EF4-FFF2-40B4-BE49-F238E27FC236}">
                  <a16:creationId xmlns:a16="http://schemas.microsoft.com/office/drawing/2014/main" id="{5AD8F2CE-9BC9-43B1-8C0A-B972FDDCAA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3600"/>
              <a:ext cx="816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Associations made during a critical time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6" name="Oval 672">
              <a:extLst>
                <a:ext uri="{FF2B5EF4-FFF2-40B4-BE49-F238E27FC236}">
                  <a16:creationId xmlns:a16="http://schemas.microsoft.com/office/drawing/2014/main" id="{C090EEC7-A5F3-4C11-B67C-8B833FB30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304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67" name="Straight Connector 676">
              <a:extLst>
                <a:ext uri="{FF2B5EF4-FFF2-40B4-BE49-F238E27FC236}">
                  <a16:creationId xmlns:a16="http://schemas.microsoft.com/office/drawing/2014/main" id="{8930AAB9-C892-4E56-94BF-2E32D91C36B1}"/>
                </a:ext>
              </a:extLst>
            </p:cNvPr>
            <p:cNvCxnSpPr>
              <a:cxnSpLocks noChangeShapeType="1"/>
              <a:stCxn id="6148" idx="5"/>
              <a:endCxn id="6166" idx="2"/>
            </p:cNvCxnSpPr>
            <p:nvPr/>
          </p:nvCxnSpPr>
          <p:spPr bwMode="auto">
            <a:xfrm rot="16200000" flipH="1">
              <a:off x="1375" y="2144"/>
              <a:ext cx="173" cy="6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8" name="Straight Connector 676">
              <a:extLst>
                <a:ext uri="{FF2B5EF4-FFF2-40B4-BE49-F238E27FC236}">
                  <a16:creationId xmlns:a16="http://schemas.microsoft.com/office/drawing/2014/main" id="{2C71970A-2485-4B03-BF47-F0E68BD65C51}"/>
                </a:ext>
              </a:extLst>
            </p:cNvPr>
            <p:cNvCxnSpPr>
              <a:cxnSpLocks noChangeShapeType="1"/>
              <a:stCxn id="6166" idx="0"/>
              <a:endCxn id="6152" idx="4"/>
            </p:cNvCxnSpPr>
            <p:nvPr/>
          </p:nvCxnSpPr>
          <p:spPr bwMode="auto">
            <a:xfrm rot="5400000" flipH="1" flipV="1">
              <a:off x="2184" y="1920"/>
              <a:ext cx="528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9" name="Oval 672">
              <a:extLst>
                <a:ext uri="{FF2B5EF4-FFF2-40B4-BE49-F238E27FC236}">
                  <a16:creationId xmlns:a16="http://schemas.microsoft.com/office/drawing/2014/main" id="{85854F28-D1F9-4515-8B2E-A3101E4BC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1200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0" name="TextBox 504">
              <a:extLst>
                <a:ext uri="{FF2B5EF4-FFF2-40B4-BE49-F238E27FC236}">
                  <a16:creationId xmlns:a16="http://schemas.microsoft.com/office/drawing/2014/main" id="{39CAB08F-5192-40E4-9688-1987BFB018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248"/>
              <a:ext cx="720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Sacrifice life to save relatives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cxnSp>
          <p:nvCxnSpPr>
            <p:cNvPr id="6171" name="Straight Connector 676">
              <a:extLst>
                <a:ext uri="{FF2B5EF4-FFF2-40B4-BE49-F238E27FC236}">
                  <a16:creationId xmlns:a16="http://schemas.microsoft.com/office/drawing/2014/main" id="{342D6721-30D4-4DF6-8469-16B4277587B1}"/>
                </a:ext>
              </a:extLst>
            </p:cNvPr>
            <p:cNvCxnSpPr>
              <a:cxnSpLocks noChangeShapeType="1"/>
              <a:stCxn id="6152" idx="6"/>
              <a:endCxn id="6169" idx="2"/>
            </p:cNvCxnSpPr>
            <p:nvPr/>
          </p:nvCxnSpPr>
          <p:spPr bwMode="auto">
            <a:xfrm flipV="1">
              <a:off x="2976" y="1440"/>
              <a:ext cx="288" cy="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2" name="Oval 672">
              <a:extLst>
                <a:ext uri="{FF2B5EF4-FFF2-40B4-BE49-F238E27FC236}">
                  <a16:creationId xmlns:a16="http://schemas.microsoft.com/office/drawing/2014/main" id="{A7953A1B-A81C-454F-8176-C5CD25306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4368"/>
              <a:ext cx="67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73" name="Straight Connector 676">
              <a:extLst>
                <a:ext uri="{FF2B5EF4-FFF2-40B4-BE49-F238E27FC236}">
                  <a16:creationId xmlns:a16="http://schemas.microsoft.com/office/drawing/2014/main" id="{11970F50-3862-44C1-B675-8288782BAE5E}"/>
                </a:ext>
              </a:extLst>
            </p:cNvPr>
            <p:cNvCxnSpPr>
              <a:cxnSpLocks noChangeShapeType="1"/>
              <a:stCxn id="6151" idx="4"/>
              <a:endCxn id="6157" idx="7"/>
            </p:cNvCxnSpPr>
            <p:nvPr/>
          </p:nvCxnSpPr>
          <p:spPr bwMode="auto">
            <a:xfrm rot="5400000">
              <a:off x="2252" y="4226"/>
              <a:ext cx="317" cy="12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4" name="Straight Connector 676">
              <a:extLst>
                <a:ext uri="{FF2B5EF4-FFF2-40B4-BE49-F238E27FC236}">
                  <a16:creationId xmlns:a16="http://schemas.microsoft.com/office/drawing/2014/main" id="{533229C6-7785-452A-8F6C-266DD7289A79}"/>
                </a:ext>
              </a:extLst>
            </p:cNvPr>
            <p:cNvCxnSpPr>
              <a:cxnSpLocks noChangeShapeType="1"/>
              <a:stCxn id="6151" idx="4"/>
              <a:endCxn id="6172" idx="1"/>
            </p:cNvCxnSpPr>
            <p:nvPr/>
          </p:nvCxnSpPr>
          <p:spPr bwMode="auto">
            <a:xfrm rot="16200000" flipH="1">
              <a:off x="2422" y="4178"/>
              <a:ext cx="317" cy="21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5" name="TextBox 504">
              <a:extLst>
                <a:ext uri="{FF2B5EF4-FFF2-40B4-BE49-F238E27FC236}">
                  <a16:creationId xmlns:a16="http://schemas.microsoft.com/office/drawing/2014/main" id="{4EF50032-1C4D-4CC2-9B81-F8D9C42FAE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4463"/>
              <a:ext cx="720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Bee dance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Firefly flashes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76" name="TextBox 504">
              <a:extLst>
                <a:ext uri="{FF2B5EF4-FFF2-40B4-BE49-F238E27FC236}">
                  <a16:creationId xmlns:a16="http://schemas.microsoft.com/office/drawing/2014/main" id="{084539B7-CB4C-4463-8AC9-6FADE78F27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4512"/>
              <a:ext cx="720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Pheromones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77" name="TextBox 504">
              <a:extLst>
                <a:ext uri="{FF2B5EF4-FFF2-40B4-BE49-F238E27FC236}">
                  <a16:creationId xmlns:a16="http://schemas.microsoft.com/office/drawing/2014/main" id="{2F54B399-1A51-4D38-B6E6-3D2FDE58BE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" y="1746"/>
              <a:ext cx="816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More closely related to sister than to offspring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78" name="Oval 672">
              <a:extLst>
                <a:ext uri="{FF2B5EF4-FFF2-40B4-BE49-F238E27FC236}">
                  <a16:creationId xmlns:a16="http://schemas.microsoft.com/office/drawing/2014/main" id="{77D50870-FB01-47BC-987C-6BFEFA058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688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79" name="Straight Connector 676">
              <a:extLst>
                <a:ext uri="{FF2B5EF4-FFF2-40B4-BE49-F238E27FC236}">
                  <a16:creationId xmlns:a16="http://schemas.microsoft.com/office/drawing/2014/main" id="{141DA8E3-2D7B-427F-99A6-DAEBC09EAC8F}"/>
                </a:ext>
              </a:extLst>
            </p:cNvPr>
            <p:cNvCxnSpPr>
              <a:cxnSpLocks noChangeShapeType="1"/>
              <a:stCxn id="6178" idx="7"/>
              <a:endCxn id="6166" idx="2"/>
            </p:cNvCxnSpPr>
            <p:nvPr/>
          </p:nvCxnSpPr>
          <p:spPr bwMode="auto">
            <a:xfrm rot="5400000" flipH="1" flipV="1">
              <a:off x="1351" y="2341"/>
              <a:ext cx="221" cy="6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0" name="TextBox 504">
              <a:extLst>
                <a:ext uri="{FF2B5EF4-FFF2-40B4-BE49-F238E27FC236}">
                  <a16:creationId xmlns:a16="http://schemas.microsoft.com/office/drawing/2014/main" id="{31EB4B31-C8C9-4007-96AD-13133008B2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2784"/>
              <a:ext cx="912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New behaviors are rewarded or punished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cxnSp>
          <p:nvCxnSpPr>
            <p:cNvPr id="6181" name="Straight Connector 676">
              <a:extLst>
                <a:ext uri="{FF2B5EF4-FFF2-40B4-BE49-F238E27FC236}">
                  <a16:creationId xmlns:a16="http://schemas.microsoft.com/office/drawing/2014/main" id="{A7896733-4E3F-46A3-8993-EC864473C535}"/>
                </a:ext>
              </a:extLst>
            </p:cNvPr>
            <p:cNvCxnSpPr>
              <a:cxnSpLocks noChangeShapeType="1"/>
              <a:stCxn id="6166" idx="4"/>
              <a:endCxn id="6151" idx="0"/>
            </p:cNvCxnSpPr>
            <p:nvPr/>
          </p:nvCxnSpPr>
          <p:spPr bwMode="auto">
            <a:xfrm rot="16200000" flipH="1">
              <a:off x="1968" y="3144"/>
              <a:ext cx="864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2" name="Straight Connector 676">
              <a:extLst>
                <a:ext uri="{FF2B5EF4-FFF2-40B4-BE49-F238E27FC236}">
                  <a16:creationId xmlns:a16="http://schemas.microsoft.com/office/drawing/2014/main" id="{1D2844EB-F9A6-4712-AFF6-FBDF74663097}"/>
                </a:ext>
              </a:extLst>
            </p:cNvPr>
            <p:cNvCxnSpPr>
              <a:cxnSpLocks noChangeShapeType="1"/>
              <a:stCxn id="6166" idx="5"/>
              <a:endCxn id="6164" idx="1"/>
            </p:cNvCxnSpPr>
            <p:nvPr/>
          </p:nvCxnSpPr>
          <p:spPr bwMode="auto">
            <a:xfrm rot="16200000" flipH="1">
              <a:off x="2573" y="2859"/>
              <a:ext cx="826" cy="5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3" name="Oval 672">
              <a:extLst>
                <a:ext uri="{FF2B5EF4-FFF2-40B4-BE49-F238E27FC236}">
                  <a16:creationId xmlns:a16="http://schemas.microsoft.com/office/drawing/2014/main" id="{1B2371E5-C802-4F60-BB4B-7ECF630C0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2208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84" name="TextBox 504">
              <a:extLst>
                <a:ext uri="{FF2B5EF4-FFF2-40B4-BE49-F238E27FC236}">
                  <a16:creationId xmlns:a16="http://schemas.microsoft.com/office/drawing/2014/main" id="{BF8958DC-7338-414A-A48A-CEEE19CB43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8" y="2304"/>
              <a:ext cx="816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Must be completed once initiated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cxnSp>
          <p:nvCxnSpPr>
            <p:cNvPr id="6185" name="Straight Connector 676">
              <a:extLst>
                <a:ext uri="{FF2B5EF4-FFF2-40B4-BE49-F238E27FC236}">
                  <a16:creationId xmlns:a16="http://schemas.microsoft.com/office/drawing/2014/main" id="{331EC1F8-D750-4DBD-A72C-B099EB1E6EF0}"/>
                </a:ext>
              </a:extLst>
            </p:cNvPr>
            <p:cNvCxnSpPr>
              <a:cxnSpLocks noChangeShapeType="1"/>
              <a:stCxn id="6166" idx="6"/>
              <a:endCxn id="6183" idx="2"/>
            </p:cNvCxnSpPr>
            <p:nvPr/>
          </p:nvCxnSpPr>
          <p:spPr bwMode="auto">
            <a:xfrm flipV="1">
              <a:off x="2880" y="2496"/>
              <a:ext cx="528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6" name="Oval 672">
              <a:extLst>
                <a:ext uri="{FF2B5EF4-FFF2-40B4-BE49-F238E27FC236}">
                  <a16:creationId xmlns:a16="http://schemas.microsoft.com/office/drawing/2014/main" id="{4BEB685F-E56D-4133-9A86-8200E9A0D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880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87" name="TextBox 504">
              <a:extLst>
                <a:ext uri="{FF2B5EF4-FFF2-40B4-BE49-F238E27FC236}">
                  <a16:creationId xmlns:a16="http://schemas.microsoft.com/office/drawing/2014/main" id="{BC306AE1-881C-4C21-92A4-483511075B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2976"/>
              <a:ext cx="720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Releaser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cxnSp>
          <p:nvCxnSpPr>
            <p:cNvPr id="6188" name="Straight Connector 676">
              <a:extLst>
                <a:ext uri="{FF2B5EF4-FFF2-40B4-BE49-F238E27FC236}">
                  <a16:creationId xmlns:a16="http://schemas.microsoft.com/office/drawing/2014/main" id="{CBFC9630-6780-4BF8-91AE-BDF81DCC85DE}"/>
                </a:ext>
              </a:extLst>
            </p:cNvPr>
            <p:cNvCxnSpPr>
              <a:cxnSpLocks noChangeShapeType="1"/>
              <a:stCxn id="6183" idx="4"/>
              <a:endCxn id="6186" idx="0"/>
            </p:cNvCxnSpPr>
            <p:nvPr/>
          </p:nvCxnSpPr>
          <p:spPr bwMode="auto">
            <a:xfrm rot="16200000" flipH="1">
              <a:off x="3852" y="2796"/>
              <a:ext cx="96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A71FF94-569A-424C-94EB-B689154D69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Behavioral Ecology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0BFC841D-4FFE-4FEE-9148-254E92E5E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186238"/>
            <a:ext cx="3860800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 selection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Chemical communication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Operant conditioning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 communication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Altruism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Cognitive behavior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Classical conditioning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Fixed action pattern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Haplodiploidy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Imprinting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Innate behavior</a:t>
            </a:r>
          </a:p>
          <a:p>
            <a:pPr lvl="1">
              <a:buFontTx/>
              <a:buAutoNum type="alphaLcPeriod"/>
            </a:pPr>
            <a:r>
              <a:rPr lang="en-US" alt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 stimulus</a:t>
            </a:r>
          </a:p>
        </p:txBody>
      </p:sp>
      <p:grpSp>
        <p:nvGrpSpPr>
          <p:cNvPr id="7214" name="Group 46">
            <a:extLst>
              <a:ext uri="{FF2B5EF4-FFF2-40B4-BE49-F238E27FC236}">
                <a16:creationId xmlns:a16="http://schemas.microsoft.com/office/drawing/2014/main" id="{5E4AE099-0593-44F9-B134-3CCE5D1D963F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609600"/>
            <a:ext cx="8534400" cy="5475288"/>
            <a:chOff x="288" y="1200"/>
            <a:chExt cx="4032" cy="3696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D4FAAD81-5668-4713-9A06-FDA56854E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1920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3" name="Straight Connector 676">
              <a:extLst>
                <a:ext uri="{FF2B5EF4-FFF2-40B4-BE49-F238E27FC236}">
                  <a16:creationId xmlns:a16="http://schemas.microsoft.com/office/drawing/2014/main" id="{CCBE21C6-E4D4-4A05-92BF-B258BBDD6032}"/>
                </a:ext>
              </a:extLst>
            </p:cNvPr>
            <p:cNvCxnSpPr>
              <a:cxnSpLocks noChangeShapeType="1"/>
              <a:stCxn id="7190" idx="1"/>
              <a:endCxn id="7174" idx="4"/>
            </p:cNvCxnSpPr>
            <p:nvPr/>
          </p:nvCxnSpPr>
          <p:spPr bwMode="auto">
            <a:xfrm rot="16200000" flipV="1">
              <a:off x="1462" y="1898"/>
              <a:ext cx="502" cy="45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89D505A6-4573-4A13-9C6C-191D60BFA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1344"/>
              <a:ext cx="115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Oval 672">
              <a:extLst>
                <a:ext uri="{FF2B5EF4-FFF2-40B4-BE49-F238E27FC236}">
                  <a16:creationId xmlns:a16="http://schemas.microsoft.com/office/drawing/2014/main" id="{50593861-A004-47DF-9D33-A29DDBB284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3648"/>
              <a:ext cx="100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BBA38F3D-F1C9-4249-A9E1-693F25D0E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1296"/>
              <a:ext cx="816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7" name="TextBox 504">
              <a:extLst>
                <a:ext uri="{FF2B5EF4-FFF2-40B4-BE49-F238E27FC236}">
                  <a16:creationId xmlns:a16="http://schemas.microsoft.com/office/drawing/2014/main" id="{EFBBE7DB-FD24-4A91-843B-D6E2DF1B1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8" y="1392"/>
              <a:ext cx="76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Individual suffers for the group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178" name="Oval 672">
              <a:extLst>
                <a:ext uri="{FF2B5EF4-FFF2-40B4-BE49-F238E27FC236}">
                  <a16:creationId xmlns:a16="http://schemas.microsoft.com/office/drawing/2014/main" id="{15492C95-0511-487A-9438-71C78F5581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3120"/>
              <a:ext cx="1104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9" name="TextBox 504">
              <a:extLst>
                <a:ext uri="{FF2B5EF4-FFF2-40B4-BE49-F238E27FC236}">
                  <a16:creationId xmlns:a16="http://schemas.microsoft.com/office/drawing/2014/main" id="{59DE2B18-5D4E-4B2B-9E67-8E4EF6E556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6" y="1440"/>
              <a:ext cx="81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Performed correctly the first time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851" name="TextBox 504">
              <a:extLst>
                <a:ext uri="{FF2B5EF4-FFF2-40B4-BE49-F238E27FC236}">
                  <a16:creationId xmlns:a16="http://schemas.microsoft.com/office/drawing/2014/main" id="{0A802BAC-B669-4987-8C82-F8297D8607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3791"/>
              <a:ext cx="720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Communication</a:t>
              </a:r>
            </a:p>
          </p:txBody>
        </p:sp>
        <p:sp>
          <p:nvSpPr>
            <p:cNvPr id="7181" name="Oval 672">
              <a:extLst>
                <a:ext uri="{FF2B5EF4-FFF2-40B4-BE49-F238E27FC236}">
                  <a16:creationId xmlns:a16="http://schemas.microsoft.com/office/drawing/2014/main" id="{A09D413D-D576-400D-A429-FFCB66859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4368"/>
              <a:ext cx="67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2" name="Oval 672">
              <a:extLst>
                <a:ext uri="{FF2B5EF4-FFF2-40B4-BE49-F238E27FC236}">
                  <a16:creationId xmlns:a16="http://schemas.microsoft.com/office/drawing/2014/main" id="{D4FEBA83-A79E-4EEB-BEF0-7CEFE1ED4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1728"/>
              <a:ext cx="91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3" name="Straight Connector 676">
              <a:extLst>
                <a:ext uri="{FF2B5EF4-FFF2-40B4-BE49-F238E27FC236}">
                  <a16:creationId xmlns:a16="http://schemas.microsoft.com/office/drawing/2014/main" id="{8ADBB60A-80A1-4506-A3A9-0273C14A5C43}"/>
                </a:ext>
              </a:extLst>
            </p:cNvPr>
            <p:cNvCxnSpPr>
              <a:cxnSpLocks noChangeShapeType="1"/>
              <a:stCxn id="7190" idx="3"/>
              <a:endCxn id="7178" idx="0"/>
            </p:cNvCxnSpPr>
            <p:nvPr/>
          </p:nvCxnSpPr>
          <p:spPr bwMode="auto">
            <a:xfrm rot="5400000">
              <a:off x="1642" y="2824"/>
              <a:ext cx="406" cy="18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4" name="Straight Connector 676">
              <a:extLst>
                <a:ext uri="{FF2B5EF4-FFF2-40B4-BE49-F238E27FC236}">
                  <a16:creationId xmlns:a16="http://schemas.microsoft.com/office/drawing/2014/main" id="{73142109-4C11-439A-9CDB-2A448E21BE9D}"/>
                </a:ext>
              </a:extLst>
            </p:cNvPr>
            <p:cNvCxnSpPr>
              <a:cxnSpLocks noChangeShapeType="1"/>
              <a:stCxn id="7176" idx="6"/>
              <a:endCxn id="7182" idx="0"/>
            </p:cNvCxnSpPr>
            <p:nvPr/>
          </p:nvCxnSpPr>
          <p:spPr bwMode="auto">
            <a:xfrm>
              <a:off x="2976" y="1536"/>
              <a:ext cx="408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E77B93CE-58B8-4F39-B2EC-789A3FE7F3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2448"/>
              <a:ext cx="768" cy="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Animal Behavior</a:t>
              </a:r>
            </a:p>
          </p:txBody>
        </p:sp>
        <p:sp>
          <p:nvSpPr>
            <p:cNvPr id="7186" name="TextBox 504">
              <a:extLst>
                <a:ext uri="{FF2B5EF4-FFF2-40B4-BE49-F238E27FC236}">
                  <a16:creationId xmlns:a16="http://schemas.microsoft.com/office/drawing/2014/main" id="{F73AEFD5-57CB-4F75-AD93-390229DFBE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2015"/>
              <a:ext cx="91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Associate involuntary response with a stimulus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187" name="TextBox 504">
              <a:extLst>
                <a:ext uri="{FF2B5EF4-FFF2-40B4-BE49-F238E27FC236}">
                  <a16:creationId xmlns:a16="http://schemas.microsoft.com/office/drawing/2014/main" id="{4BA2A9C9-CF8F-48CD-A0BE-F745F0EDF1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3216"/>
              <a:ext cx="816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Problem solving and thinking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  <a:p>
              <a:pPr algn="ctr"/>
              <a:endPara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8" name="Oval 672">
              <a:extLst>
                <a:ext uri="{FF2B5EF4-FFF2-40B4-BE49-F238E27FC236}">
                  <a16:creationId xmlns:a16="http://schemas.microsoft.com/office/drawing/2014/main" id="{55E2EC92-D028-47E2-BEF1-3D54C7FE1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456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9" name="TextBox 504">
              <a:extLst>
                <a:ext uri="{FF2B5EF4-FFF2-40B4-BE49-F238E27FC236}">
                  <a16:creationId xmlns:a16="http://schemas.microsoft.com/office/drawing/2014/main" id="{F20F1F02-AA0A-4E4B-AB0F-F7FF6B20B1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3600"/>
              <a:ext cx="81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Associations made during a critical time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21429144-286B-41A5-BCCE-0C864BB83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304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1" name="Straight Connector 676">
              <a:extLst>
                <a:ext uri="{FF2B5EF4-FFF2-40B4-BE49-F238E27FC236}">
                  <a16:creationId xmlns:a16="http://schemas.microsoft.com/office/drawing/2014/main" id="{C8EAEA08-49F3-49AE-8048-3059B9BCE40D}"/>
                </a:ext>
              </a:extLst>
            </p:cNvPr>
            <p:cNvCxnSpPr>
              <a:cxnSpLocks noChangeShapeType="1"/>
              <a:stCxn id="7172" idx="5"/>
              <a:endCxn id="7190" idx="2"/>
            </p:cNvCxnSpPr>
            <p:nvPr/>
          </p:nvCxnSpPr>
          <p:spPr bwMode="auto">
            <a:xfrm rot="16200000" flipH="1">
              <a:off x="1375" y="2144"/>
              <a:ext cx="173" cy="6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2" name="Straight Connector 676">
              <a:extLst>
                <a:ext uri="{FF2B5EF4-FFF2-40B4-BE49-F238E27FC236}">
                  <a16:creationId xmlns:a16="http://schemas.microsoft.com/office/drawing/2014/main" id="{3DAD83D5-5312-41B8-BD0F-7AC250B1D1C2}"/>
                </a:ext>
              </a:extLst>
            </p:cNvPr>
            <p:cNvCxnSpPr>
              <a:cxnSpLocks noChangeShapeType="1"/>
              <a:stCxn id="7190" idx="0"/>
              <a:endCxn id="7176" idx="4"/>
            </p:cNvCxnSpPr>
            <p:nvPr/>
          </p:nvCxnSpPr>
          <p:spPr bwMode="auto">
            <a:xfrm rot="5400000" flipH="1" flipV="1">
              <a:off x="2184" y="1920"/>
              <a:ext cx="528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3" name="Oval 672">
              <a:extLst>
                <a:ext uri="{FF2B5EF4-FFF2-40B4-BE49-F238E27FC236}">
                  <a16:creationId xmlns:a16="http://schemas.microsoft.com/office/drawing/2014/main" id="{8001169B-66FA-4DB1-83CA-49780750D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1200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4" name="TextBox 504">
              <a:extLst>
                <a:ext uri="{FF2B5EF4-FFF2-40B4-BE49-F238E27FC236}">
                  <a16:creationId xmlns:a16="http://schemas.microsoft.com/office/drawing/2014/main" id="{8FA2FCFF-C718-40F3-9BCB-42895AE3AE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248"/>
              <a:ext cx="720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Sacrifice life to save relatives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7195" name="Straight Connector 676">
              <a:extLst>
                <a:ext uri="{FF2B5EF4-FFF2-40B4-BE49-F238E27FC236}">
                  <a16:creationId xmlns:a16="http://schemas.microsoft.com/office/drawing/2014/main" id="{82AB9FD6-EE70-431B-BC66-BC2F8A5DD139}"/>
                </a:ext>
              </a:extLst>
            </p:cNvPr>
            <p:cNvCxnSpPr>
              <a:cxnSpLocks noChangeShapeType="1"/>
              <a:stCxn id="7176" idx="6"/>
              <a:endCxn id="7193" idx="2"/>
            </p:cNvCxnSpPr>
            <p:nvPr/>
          </p:nvCxnSpPr>
          <p:spPr bwMode="auto">
            <a:xfrm flipV="1">
              <a:off x="2976" y="1440"/>
              <a:ext cx="288" cy="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6" name="Oval 672">
              <a:extLst>
                <a:ext uri="{FF2B5EF4-FFF2-40B4-BE49-F238E27FC236}">
                  <a16:creationId xmlns:a16="http://schemas.microsoft.com/office/drawing/2014/main" id="{DFA7B79B-7816-4F1F-A681-B5C1EB7E5A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4368"/>
              <a:ext cx="67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7" name="Straight Connector 676">
              <a:extLst>
                <a:ext uri="{FF2B5EF4-FFF2-40B4-BE49-F238E27FC236}">
                  <a16:creationId xmlns:a16="http://schemas.microsoft.com/office/drawing/2014/main" id="{06785967-B06C-4AB4-A442-08E4C4902F4E}"/>
                </a:ext>
              </a:extLst>
            </p:cNvPr>
            <p:cNvCxnSpPr>
              <a:cxnSpLocks noChangeShapeType="1"/>
              <a:stCxn id="7175" idx="4"/>
              <a:endCxn id="7181" idx="7"/>
            </p:cNvCxnSpPr>
            <p:nvPr/>
          </p:nvCxnSpPr>
          <p:spPr bwMode="auto">
            <a:xfrm rot="5400000">
              <a:off x="2252" y="4226"/>
              <a:ext cx="317" cy="12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8" name="Straight Connector 676">
              <a:extLst>
                <a:ext uri="{FF2B5EF4-FFF2-40B4-BE49-F238E27FC236}">
                  <a16:creationId xmlns:a16="http://schemas.microsoft.com/office/drawing/2014/main" id="{FBD8C4AD-A993-43D9-8E68-93F880C11B90}"/>
                </a:ext>
              </a:extLst>
            </p:cNvPr>
            <p:cNvCxnSpPr>
              <a:cxnSpLocks noChangeShapeType="1"/>
              <a:stCxn id="7175" idx="4"/>
              <a:endCxn id="7196" idx="1"/>
            </p:cNvCxnSpPr>
            <p:nvPr/>
          </p:nvCxnSpPr>
          <p:spPr bwMode="auto">
            <a:xfrm rot="16200000" flipH="1">
              <a:off x="2422" y="4178"/>
              <a:ext cx="317" cy="21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9" name="TextBox 504">
              <a:extLst>
                <a:ext uri="{FF2B5EF4-FFF2-40B4-BE49-F238E27FC236}">
                  <a16:creationId xmlns:a16="http://schemas.microsoft.com/office/drawing/2014/main" id="{4711BA6F-BEEF-4A42-B646-A8DE165DFF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4464"/>
              <a:ext cx="720" cy="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Bee dance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Firefly flashes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200" name="TextBox 504">
              <a:extLst>
                <a:ext uri="{FF2B5EF4-FFF2-40B4-BE49-F238E27FC236}">
                  <a16:creationId xmlns:a16="http://schemas.microsoft.com/office/drawing/2014/main" id="{A071E3A9-10F5-4231-AC42-6509356C80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4512"/>
              <a:ext cx="720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Pheromones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201" name="TextBox 504">
              <a:extLst>
                <a:ext uri="{FF2B5EF4-FFF2-40B4-BE49-F238E27FC236}">
                  <a16:creationId xmlns:a16="http://schemas.microsoft.com/office/drawing/2014/main" id="{8FFD0D61-C1B0-47FB-AC2E-5BA15144B0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0" y="1738"/>
              <a:ext cx="816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More closely related to sister than to offspring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202" name="Oval 672">
              <a:extLst>
                <a:ext uri="{FF2B5EF4-FFF2-40B4-BE49-F238E27FC236}">
                  <a16:creationId xmlns:a16="http://schemas.microsoft.com/office/drawing/2014/main" id="{6D12FCE0-301F-4BF3-B380-47846BB10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688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03" name="Straight Connector 676">
              <a:extLst>
                <a:ext uri="{FF2B5EF4-FFF2-40B4-BE49-F238E27FC236}">
                  <a16:creationId xmlns:a16="http://schemas.microsoft.com/office/drawing/2014/main" id="{02E47924-2B29-4FC8-A307-A5256EC17456}"/>
                </a:ext>
              </a:extLst>
            </p:cNvPr>
            <p:cNvCxnSpPr>
              <a:cxnSpLocks noChangeShapeType="1"/>
              <a:stCxn id="7202" idx="7"/>
              <a:endCxn id="7190" idx="2"/>
            </p:cNvCxnSpPr>
            <p:nvPr/>
          </p:nvCxnSpPr>
          <p:spPr bwMode="auto">
            <a:xfrm rot="5400000" flipH="1" flipV="1">
              <a:off x="1351" y="2341"/>
              <a:ext cx="221" cy="6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4" name="TextBox 504">
              <a:extLst>
                <a:ext uri="{FF2B5EF4-FFF2-40B4-BE49-F238E27FC236}">
                  <a16:creationId xmlns:a16="http://schemas.microsoft.com/office/drawing/2014/main" id="{3043EE40-D843-4455-A38A-80D24124F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2784"/>
              <a:ext cx="91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New behaviors are rewarded or punished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cxnSp>
          <p:nvCxnSpPr>
            <p:cNvPr id="7205" name="Straight Connector 676">
              <a:extLst>
                <a:ext uri="{FF2B5EF4-FFF2-40B4-BE49-F238E27FC236}">
                  <a16:creationId xmlns:a16="http://schemas.microsoft.com/office/drawing/2014/main" id="{10298775-54D9-4186-9132-6B4AF4DB6D4A}"/>
                </a:ext>
              </a:extLst>
            </p:cNvPr>
            <p:cNvCxnSpPr>
              <a:cxnSpLocks noChangeShapeType="1"/>
              <a:stCxn id="7190" idx="4"/>
              <a:endCxn id="7175" idx="0"/>
            </p:cNvCxnSpPr>
            <p:nvPr/>
          </p:nvCxnSpPr>
          <p:spPr bwMode="auto">
            <a:xfrm rot="16200000" flipH="1">
              <a:off x="1968" y="3144"/>
              <a:ext cx="864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6" name="Straight Connector 676">
              <a:extLst>
                <a:ext uri="{FF2B5EF4-FFF2-40B4-BE49-F238E27FC236}">
                  <a16:creationId xmlns:a16="http://schemas.microsoft.com/office/drawing/2014/main" id="{BF6B692E-4F1D-43AF-86E5-2A43F96F5321}"/>
                </a:ext>
              </a:extLst>
            </p:cNvPr>
            <p:cNvCxnSpPr>
              <a:cxnSpLocks noChangeShapeType="1"/>
              <a:stCxn id="7190" idx="5"/>
              <a:endCxn id="7188" idx="1"/>
            </p:cNvCxnSpPr>
            <p:nvPr/>
          </p:nvCxnSpPr>
          <p:spPr bwMode="auto">
            <a:xfrm rot="16200000" flipH="1">
              <a:off x="2573" y="2859"/>
              <a:ext cx="826" cy="5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7" name="Oval 672">
              <a:extLst>
                <a:ext uri="{FF2B5EF4-FFF2-40B4-BE49-F238E27FC236}">
                  <a16:creationId xmlns:a16="http://schemas.microsoft.com/office/drawing/2014/main" id="{4B508B25-C247-426E-B473-5AF63FF79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2208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8" name="TextBox 504">
              <a:extLst>
                <a:ext uri="{FF2B5EF4-FFF2-40B4-BE49-F238E27FC236}">
                  <a16:creationId xmlns:a16="http://schemas.microsoft.com/office/drawing/2014/main" id="{6A587B4F-3CF4-4046-8F73-46C421828C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8" y="2304"/>
              <a:ext cx="81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Must be completed once initiated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cxnSp>
          <p:nvCxnSpPr>
            <p:cNvPr id="7209" name="Straight Connector 676">
              <a:extLst>
                <a:ext uri="{FF2B5EF4-FFF2-40B4-BE49-F238E27FC236}">
                  <a16:creationId xmlns:a16="http://schemas.microsoft.com/office/drawing/2014/main" id="{B241A2D1-3BD9-43BD-9927-F0651BFD8A5D}"/>
                </a:ext>
              </a:extLst>
            </p:cNvPr>
            <p:cNvCxnSpPr>
              <a:cxnSpLocks noChangeShapeType="1"/>
              <a:stCxn id="7190" idx="6"/>
              <a:endCxn id="7207" idx="2"/>
            </p:cNvCxnSpPr>
            <p:nvPr/>
          </p:nvCxnSpPr>
          <p:spPr bwMode="auto">
            <a:xfrm flipV="1">
              <a:off x="2880" y="2496"/>
              <a:ext cx="528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10" name="Oval 672">
              <a:extLst>
                <a:ext uri="{FF2B5EF4-FFF2-40B4-BE49-F238E27FC236}">
                  <a16:creationId xmlns:a16="http://schemas.microsoft.com/office/drawing/2014/main" id="{B499A496-D3AD-412D-BC4F-49AFBFEE1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880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11" name="TextBox 504">
              <a:extLst>
                <a:ext uri="{FF2B5EF4-FFF2-40B4-BE49-F238E27FC236}">
                  <a16:creationId xmlns:a16="http://schemas.microsoft.com/office/drawing/2014/main" id="{AA23D7CD-0D36-49E5-8934-7BA99817D0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2976"/>
              <a:ext cx="72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Releaser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cxnSp>
          <p:nvCxnSpPr>
            <p:cNvPr id="7212" name="Straight Connector 676">
              <a:extLst>
                <a:ext uri="{FF2B5EF4-FFF2-40B4-BE49-F238E27FC236}">
                  <a16:creationId xmlns:a16="http://schemas.microsoft.com/office/drawing/2014/main" id="{68AAD0E9-773F-4F5C-B47A-03C4EBFDC517}"/>
                </a:ext>
              </a:extLst>
            </p:cNvPr>
            <p:cNvCxnSpPr>
              <a:cxnSpLocks noChangeShapeType="1"/>
              <a:stCxn id="7207" idx="4"/>
              <a:endCxn id="7210" idx="0"/>
            </p:cNvCxnSpPr>
            <p:nvPr/>
          </p:nvCxnSpPr>
          <p:spPr bwMode="auto">
            <a:xfrm rot="16200000" flipH="1">
              <a:off x="3852" y="2796"/>
              <a:ext cx="96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2&quot; unique_id=&quot;10063&quot;&gt;&lt;object type=&quot;3&quot; unique_id=&quot;10064&quot;&gt;&lt;property id=&quot;20148&quot; value=&quot;5&quot;/&gt;&lt;property id=&quot;20300&quot; value=&quot;Slide 1&quot;/&gt;&lt;property id=&quot;20307&quot; value=&quot;317&quot;/&gt;&lt;/object&gt;&lt;object type=&quot;3&quot; unique_id=&quot;10065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66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67&quot;&gt;&lt;property id=&quot;20148&quot; value=&quot;5&quot;/&gt;&lt;property id=&quot;20300&quot; value=&quot;Slide 4 - &amp;quot;Behavioral Ecology&amp;quot;&quot;/&gt;&lt;property id=&quot;20307&quot; value=&quot;334&quot;/&gt;&lt;/object&gt;&lt;object type=&quot;3&quot; unique_id=&quot;10068&quot;&gt;&lt;property id=&quot;20148&quot; value=&quot;5&quot;/&gt;&lt;property id=&quot;20300&quot; value=&quot;Slide 5 - &amp;quot;Behavioral Ecology Key&amp;quot;&quot;/&gt;&lt;property id=&quot;20307&quot; value=&quot;335&quot;/&gt;&lt;/object&gt;&lt;/object&gt;&lt;object type=&quot;8&quot; unique_id=&quot;1007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4845</TotalTime>
  <Words>256</Words>
  <Application>Microsoft Office PowerPoint</Application>
  <PresentationFormat>On-screen Show (4:3)</PresentationFormat>
  <Paragraphs>95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Behavioral Ecology</vt:lpstr>
      <vt:lpstr>Behavioral Ecology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347</cp:revision>
  <dcterms:created xsi:type="dcterms:W3CDTF">2005-04-19T02:46:41Z</dcterms:created>
  <dcterms:modified xsi:type="dcterms:W3CDTF">2019-04-30T16:43:49Z</dcterms:modified>
</cp:coreProperties>
</file>