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54" r:id="rId2"/>
  </p:sldMasterIdLst>
  <p:notesMasterIdLst>
    <p:notesMasterId r:id="rId8"/>
  </p:notesMasterIdLst>
  <p:sldIdLst>
    <p:sldId id="317" r:id="rId3"/>
    <p:sldId id="333" r:id="rId4"/>
    <p:sldId id="330" r:id="rId5"/>
    <p:sldId id="334" r:id="rId6"/>
    <p:sldId id="335" r:id="rId7"/>
  </p:sldIdLst>
  <p:sldSz cx="9144000" cy="6858000" type="screen4x3"/>
  <p:notesSz cx="9144000" cy="6858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82884E7A-08CB-409D-9EE8-1756D80920B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4C215632-0AF7-474E-B6C7-E8669A0A35A7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C11E2D01-D51B-4323-9D5D-88A33BBEB154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52247F6B-0403-4DAE-B6C6-156EEA9E555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483CFBC6-8BD5-4714-904D-59D01407815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A676DB6B-50FF-4B6A-999C-20DD79DFE7C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58C0F1AD-6651-4870-B207-BAEFEB4431E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4DAA47F5-B401-4DC3-AC9B-D40D883EABD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DF1AA4C-6869-4823-A42F-6EA2FD208D45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34A619EE-15E1-4A2B-9578-47CD720936CC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B797F035-ACF3-4EDF-8E7B-D70A204285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D9A47588-E9E4-41E5-8924-749FD779BC8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E7343098-66D8-40EA-9ADE-6DA7247C8E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72503DC2-C747-4057-A626-8BE0603399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00D0C31-C1CF-4122-BE27-B89DAF43F354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DACE0B8E-22EC-42BC-8C17-DAF31D027A5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05A8806-9DB9-4FDB-8BBC-05B450A837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A596B871-F62D-46FF-B333-DB662D4B60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33A1AE3-7611-48D1-86AF-274C7406EC88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76141B1-675A-4956-8391-1EB81AAED06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E9696053-BAC9-4AF9-A112-0AFFBA44E6C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C3AC49B1-28E4-4C99-9F2E-07536F557E2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034818-D2B2-418B-83F3-3C3C326FF9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8247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DDA92A4D-1596-4C7B-94E2-516ACCABBEB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225502C7-6198-4C2B-ABFD-C3520CDCB78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0F795818-D4DC-4DBD-A0BD-D5C74779837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65F7C9-AA1C-4CB8-97D2-6FE81321124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7330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43F65-B9E5-43DD-8E5A-81AB0DB91A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E44925-6DDD-474D-BC4B-374BA95181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30325271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A23E4D-E999-4F51-BE0E-CA2A89DA1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F73877-8971-4100-BBD2-0C7ADF5262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97670756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A3AD0D-74B5-4201-B1E1-0D3A1C5AD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EDBF88-89AD-4866-BBB7-E429C4C631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77837736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0A0BAA-5BDF-47C7-9D4B-F34DFFA8C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5EC083-C3AB-4A02-8B34-4F53EDA3BF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E09436-4A50-43CB-BAB9-FDE24FC788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93459906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12011-1720-4A8E-AF91-8786AB2BCA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2E8ADD-209A-4A79-BC0E-2208FB196B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2817A5-EB15-4A56-BEF4-C805FD143E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4D542C1-CC26-4753-8FC8-A56623DF8B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19695D-8A31-4A29-8350-32E724F720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6139757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29999C-13A0-4AA8-A551-E23AE3D9F5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42759023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1390249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6F98BB-6156-4828-8C2C-AD42D7E92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5DE826-162C-4B9D-83D4-0B816B19FB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011905-39AC-44D9-86A8-F3ED6C2963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50281509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6C97AC-9261-46A6-9569-FEF478C2D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B68F4C-0A5E-4F1B-8DC4-14544E185BE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F27AF6-A75C-4007-ACDD-BAE569886E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9804793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F371E59-D839-453E-9E80-E7E658BA0BC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4EEEBEF8-B58E-46E8-B9F6-748C219F597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0A0B174B-FAB7-4A41-B410-3848D81E879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DEDB19-45E6-40F9-8D13-F718AB7972E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12175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2BCB6C-5993-4168-B16B-F31415AD96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E164FF-DE91-489D-98EC-7DDEE1B9D2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80108862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CA0A3E5-8983-4D80-A332-BD764E7E068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8089DE7-BEDB-49C2-B2DC-EAA909873A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4423619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F3DBBD1-D2E9-4C1A-9208-442AC9FC4A6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D7F294A2-CE30-4B20-9A7C-E13F6B74526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2C929304-525C-4983-AA9B-029A7BF586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19302C-82EE-4535-801C-AA66E9583DE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7274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BDD20D1-FC06-43C2-AD43-727A9D760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FA3013-5249-4076-8AE9-E35911DAFF7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0A2C9F4-6401-42A7-858D-69BD2A6641F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DC24BD-3780-4085-B107-C0467E6AC25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54350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6EF1FFE1-CC07-451E-9F21-33D5906B0E5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F6940E38-D2CB-40A6-AB76-F31E102E6D2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DF43CF08-FAAC-40A0-82F7-530B48DA0B0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15DA2E-E30D-4B99-A290-A71BF5ACE56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9558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68BD79EC-DB62-4E00-9C11-7D2C036EE68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77B7A2D9-E9BD-4A2C-AE69-65380483390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D60A6154-8201-4F86-9128-A48C63AC13C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C8CD64-D722-4665-A7FF-E76C3476AED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2402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2759A6C2-F71F-46FB-B2D4-B1074D1C871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81AA1D68-6D21-41BA-B372-9D733C1B416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F64F3D50-5CF9-457C-96C1-0B75AD097B0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4C8B82-C4FF-4D66-BDF5-84EF919263B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738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3BF047E-2654-4378-8F5F-984E3E3F33F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A78D53FF-3743-4E78-9F78-DBEA48B63B3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67C5BAD-0A02-43F4-A50A-894FDE547DB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A0CD48-7D28-47D6-930E-4419B75157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367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C079BA70-7FCA-4B76-8772-2FD597DDA4B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9AAD86C-8806-448C-A68A-36332AF84E8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D99596B5-AFB1-4DF1-97D4-4D8572820D5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BD760D-7002-4624-B45D-F704CAD3A3B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370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4940B6F1-4BF2-4DCA-8859-29C199FBE4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C144FD32-B57C-4AAC-AF9A-41B681896A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B35DD5ED-C67E-416B-B1D4-ADD3BD3754C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BDCA7EFB-8E34-4E7C-BF8C-F1984D4956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8AB4A2E1-BC3E-491C-ACC8-62D80B3E3E6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F6212B49-35AF-4606-AE79-5A1020E816B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E3D87376-8873-4553-B3B8-BC1BF219A58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E9D96A61-15C2-42C5-823F-78654884D288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4A86E603-9388-4635-ADB5-96E1005DB5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D1252E60-B237-49B2-8C9C-F1741BDFFA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3" r:id="rId2"/>
    <p:sldLayoutId id="2147483862" r:id="rId3"/>
    <p:sldLayoutId id="2147483861" r:id="rId4"/>
    <p:sldLayoutId id="2147483860" r:id="rId5"/>
    <p:sldLayoutId id="2147483859" r:id="rId6"/>
    <p:sldLayoutId id="2147483858" r:id="rId7"/>
    <p:sldLayoutId id="2147483857" r:id="rId8"/>
    <p:sldLayoutId id="2147483856" r:id="rId9"/>
    <p:sldLayoutId id="2147483855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07E11F61-18E0-44A3-9C07-1716A714FC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7B70649-55E4-4E16-9E42-F36B3B5639BF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ECE6E1B-FE5F-47E7-A19B-B3E285D1D50C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5605" name="Picture 3" descr="MHE-red-RGB-email-logo.png">
            <a:extLst>
              <a:ext uri="{FF2B5EF4-FFF2-40B4-BE49-F238E27FC236}">
                <a16:creationId xmlns:a16="http://schemas.microsoft.com/office/drawing/2014/main" id="{D1A7A13B-EA66-4E55-8C0F-54581450EC7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D8AF7707-2E0E-40B1-A8BC-41743CBAD4F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7D56E489-B751-4D2F-BBA9-AF9926EDD4D6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E7458BB7-0DDA-4349-818E-769EF447BAD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B94B24EB-3ACF-42E7-BB36-D66A0E1ED67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1395D814-CC1D-46E0-88B7-BF50C6A7EC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B457419D-E3B0-4161-BBF4-4EDC2DD30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58140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b="1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9DFAD94-6150-4699-8E18-D896DB8884BA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1" name="Text Box 9">
            <a:extLst>
              <a:ext uri="{FF2B5EF4-FFF2-40B4-BE49-F238E27FC236}">
                <a16:creationId xmlns:a16="http://schemas.microsoft.com/office/drawing/2014/main" id="{72F0CDB9-6969-4DAB-A406-0B224FD25A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dirty="0"/>
              <a:t>Bacteria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7F542366-A199-4A49-8E16-BC86DD09A8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DB8598D6-28BA-41BF-95D7-F3FDEF3598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F2FCAB67-C988-4031-8B45-1B61DF0958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DEC2D3F8-868B-454D-80C4-29B44C040A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4111603B-852A-4C20-BE01-9E869BE89CB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28600" y="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200" dirty="0"/>
              <a:t>Bacteria</a:t>
            </a:r>
          </a:p>
        </p:txBody>
      </p:sp>
      <p:sp>
        <p:nvSpPr>
          <p:cNvPr id="6147" name="TextBox 99">
            <a:extLst>
              <a:ext uri="{FF2B5EF4-FFF2-40B4-BE49-F238E27FC236}">
                <a16:creationId xmlns:a16="http://schemas.microsoft.com/office/drawing/2014/main" id="{E5389BF3-5C80-4E3E-885C-4ED059D4A3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4486275"/>
            <a:ext cx="3860800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Coccus</a:t>
            </a:r>
          </a:p>
          <a:p>
            <a:pPr lvl="1">
              <a:buFontTx/>
              <a:buAutoNum type="alphaLcPeriod"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Transformation</a:t>
            </a:r>
          </a:p>
          <a:p>
            <a:pPr lvl="1">
              <a:buFontTx/>
              <a:buAutoNum type="alphaLcPeriod"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Gram-positive</a:t>
            </a:r>
          </a:p>
          <a:p>
            <a:pPr lvl="1">
              <a:buFontTx/>
              <a:buAutoNum type="alphaLcPeriod"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Chemolithoautotrophs</a:t>
            </a:r>
          </a:p>
          <a:p>
            <a:pPr lvl="1">
              <a:buFontTx/>
              <a:buAutoNum type="alphaLcPeriod"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Bacillus</a:t>
            </a:r>
          </a:p>
          <a:p>
            <a:pPr lvl="1">
              <a:buFontTx/>
              <a:buAutoNum type="alphaLcPeriod"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Endospore</a:t>
            </a:r>
          </a:p>
          <a:p>
            <a:pPr lvl="1">
              <a:buFontTx/>
              <a:buAutoNum type="alphaLcPeriod"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Conjugation</a:t>
            </a:r>
          </a:p>
          <a:p>
            <a:pPr lvl="1">
              <a:buFontTx/>
              <a:buAutoNum type="alphaLcPeriod"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Spirillum</a:t>
            </a:r>
          </a:p>
          <a:p>
            <a:pPr lvl="1">
              <a:buFontTx/>
              <a:buAutoNum type="alphaLcPeriod"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Chemoheterotrophs</a:t>
            </a:r>
          </a:p>
          <a:p>
            <a:pPr lvl="1">
              <a:buFontTx/>
              <a:buAutoNum type="alphaLcPeriod"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Gram-negative</a:t>
            </a:r>
          </a:p>
          <a:p>
            <a:pPr lvl="1">
              <a:buFontTx/>
              <a:buAutoNum type="alphaLcPeriod"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Transduction</a:t>
            </a:r>
          </a:p>
          <a:p>
            <a:pPr lvl="1">
              <a:buFontTx/>
              <a:buAutoNum type="alphaLcPeriod"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Photoautotrophs</a:t>
            </a:r>
          </a:p>
          <a:p>
            <a:pPr lvl="1">
              <a:buFontTx/>
              <a:buAutoNum type="alphaLcPeriod"/>
            </a:pPr>
            <a:endParaRPr lang="en-US" altLang="en-US" sz="11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199" name="Group 55">
            <a:extLst>
              <a:ext uri="{FF2B5EF4-FFF2-40B4-BE49-F238E27FC236}">
                <a16:creationId xmlns:a16="http://schemas.microsoft.com/office/drawing/2014/main" id="{6048DE6D-F3D7-4D0E-8AB2-144B7B4A4998}"/>
              </a:ext>
            </a:extLst>
          </p:cNvPr>
          <p:cNvGrpSpPr>
            <a:grpSpLocks/>
          </p:cNvGrpSpPr>
          <p:nvPr/>
        </p:nvGrpSpPr>
        <p:grpSpPr bwMode="auto">
          <a:xfrm>
            <a:off x="203200" y="609600"/>
            <a:ext cx="8940800" cy="5619750"/>
            <a:chOff x="96" y="1248"/>
            <a:chExt cx="4224" cy="4065"/>
          </a:xfrm>
        </p:grpSpPr>
        <p:sp>
          <p:nvSpPr>
            <p:cNvPr id="6148" name="Oval 672">
              <a:extLst>
                <a:ext uri="{FF2B5EF4-FFF2-40B4-BE49-F238E27FC236}">
                  <a16:creationId xmlns:a16="http://schemas.microsoft.com/office/drawing/2014/main" id="{7D09C2EE-6591-4AB7-A358-D11C5E002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2496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49" name="Oval 489">
              <a:extLst>
                <a:ext uri="{FF2B5EF4-FFF2-40B4-BE49-F238E27FC236}">
                  <a16:creationId xmlns:a16="http://schemas.microsoft.com/office/drawing/2014/main" id="{DA39F323-0CDC-4366-9C18-080B47A238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3936"/>
              <a:ext cx="1056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50" name="Oval 489">
              <a:extLst>
                <a:ext uri="{FF2B5EF4-FFF2-40B4-BE49-F238E27FC236}">
                  <a16:creationId xmlns:a16="http://schemas.microsoft.com/office/drawing/2014/main" id="{E84B9DA4-F22A-40C3-8B16-AA7C9C5C74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" y="2160"/>
              <a:ext cx="960" cy="33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51" name="TextBox 504">
              <a:extLst>
                <a:ext uri="{FF2B5EF4-FFF2-40B4-BE49-F238E27FC236}">
                  <a16:creationId xmlns:a16="http://schemas.microsoft.com/office/drawing/2014/main" id="{611FC2E9-778F-4BAD-8D37-D5F7EB13D3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0" y="2256"/>
              <a:ext cx="960" cy="1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Gene transfer</a:t>
              </a:r>
            </a:p>
          </p:txBody>
        </p:sp>
        <p:sp>
          <p:nvSpPr>
            <p:cNvPr id="6152" name="Oval 489">
              <a:extLst>
                <a:ext uri="{FF2B5EF4-FFF2-40B4-BE49-F238E27FC236}">
                  <a16:creationId xmlns:a16="http://schemas.microsoft.com/office/drawing/2014/main" id="{0AB01D40-30CC-4E6C-8B90-9C1210154D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2064"/>
              <a:ext cx="1008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53" name="TextBox 504">
              <a:extLst>
                <a:ext uri="{FF2B5EF4-FFF2-40B4-BE49-F238E27FC236}">
                  <a16:creationId xmlns:a16="http://schemas.microsoft.com/office/drawing/2014/main" id="{B52672AF-5EC3-4DD1-AA76-64C2822E99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20" y="2208"/>
              <a:ext cx="528" cy="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Shapes</a:t>
              </a:r>
            </a:p>
          </p:txBody>
        </p:sp>
        <p:sp>
          <p:nvSpPr>
            <p:cNvPr id="6154" name="TextBox 504">
              <a:extLst>
                <a:ext uri="{FF2B5EF4-FFF2-40B4-BE49-F238E27FC236}">
                  <a16:creationId xmlns:a16="http://schemas.microsoft.com/office/drawing/2014/main" id="{FCC99026-22DB-4007-9712-E3CF62809F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88" y="2640"/>
              <a:ext cx="960" cy="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Bacteria</a:t>
              </a:r>
            </a:p>
          </p:txBody>
        </p:sp>
        <p:sp>
          <p:nvSpPr>
            <p:cNvPr id="6155" name="TextBox 504">
              <a:extLst>
                <a:ext uri="{FF2B5EF4-FFF2-40B4-BE49-F238E27FC236}">
                  <a16:creationId xmlns:a16="http://schemas.microsoft.com/office/drawing/2014/main" id="{A352B618-A91D-42C0-BABB-D9B986E397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" y="3504"/>
              <a:ext cx="960" cy="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Stress-resistant </a:t>
              </a:r>
            </a:p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Dormant form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  <a:endPara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56" name="Oval 630">
              <a:extLst>
                <a:ext uri="{FF2B5EF4-FFF2-40B4-BE49-F238E27FC236}">
                  <a16:creationId xmlns:a16="http://schemas.microsoft.com/office/drawing/2014/main" id="{C0B3FA30-F4D8-4F27-A534-0AE19C4157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3456"/>
              <a:ext cx="1008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57" name="TextBox 504">
              <a:extLst>
                <a:ext uri="{FF2B5EF4-FFF2-40B4-BE49-F238E27FC236}">
                  <a16:creationId xmlns:a16="http://schemas.microsoft.com/office/drawing/2014/main" id="{D3864BEE-A81F-4174-AF2F-0062D26D92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72" y="4031"/>
              <a:ext cx="960" cy="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Nitrifying bacteria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</a:t>
              </a:r>
              <a:endPara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58" name="Oval 630">
              <a:extLst>
                <a:ext uri="{FF2B5EF4-FFF2-40B4-BE49-F238E27FC236}">
                  <a16:creationId xmlns:a16="http://schemas.microsoft.com/office/drawing/2014/main" id="{EDC4F141-8B18-431F-B296-02D8195859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2" y="4512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59" name="Straight Connector 676">
              <a:extLst>
                <a:ext uri="{FF2B5EF4-FFF2-40B4-BE49-F238E27FC236}">
                  <a16:creationId xmlns:a16="http://schemas.microsoft.com/office/drawing/2014/main" id="{DDD6F561-722A-49FE-9204-5B101274C197}"/>
                </a:ext>
              </a:extLst>
            </p:cNvPr>
            <p:cNvCxnSpPr>
              <a:cxnSpLocks noChangeShapeType="1"/>
              <a:stCxn id="6156" idx="0"/>
              <a:endCxn id="6148" idx="4"/>
            </p:cNvCxnSpPr>
            <p:nvPr/>
          </p:nvCxnSpPr>
          <p:spPr bwMode="auto">
            <a:xfrm rot="5400000" flipH="1" flipV="1">
              <a:off x="1704" y="3216"/>
              <a:ext cx="480" cy="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0" name="Oval 630">
              <a:extLst>
                <a:ext uri="{FF2B5EF4-FFF2-40B4-BE49-F238E27FC236}">
                  <a16:creationId xmlns:a16="http://schemas.microsoft.com/office/drawing/2014/main" id="{835D8EDF-8BA5-4567-AB35-8B7FC569F5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4896"/>
              <a:ext cx="1104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61" name="TextBox 504">
              <a:extLst>
                <a:ext uri="{FF2B5EF4-FFF2-40B4-BE49-F238E27FC236}">
                  <a16:creationId xmlns:a16="http://schemas.microsoft.com/office/drawing/2014/main" id="{4B94691D-9753-4000-A44C-A9AC53E8B2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36" y="4993"/>
              <a:ext cx="1104" cy="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Pathogenic bacteria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</a:t>
              </a:r>
              <a:endPara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162" name="Straight Connector 676">
              <a:extLst>
                <a:ext uri="{FF2B5EF4-FFF2-40B4-BE49-F238E27FC236}">
                  <a16:creationId xmlns:a16="http://schemas.microsoft.com/office/drawing/2014/main" id="{631820B9-415D-4ADF-8CE8-BD06BF587E60}"/>
                </a:ext>
              </a:extLst>
            </p:cNvPr>
            <p:cNvCxnSpPr>
              <a:cxnSpLocks noChangeShapeType="1"/>
              <a:stCxn id="6158" idx="0"/>
              <a:endCxn id="6156" idx="5"/>
            </p:cNvCxnSpPr>
            <p:nvPr/>
          </p:nvCxnSpPr>
          <p:spPr bwMode="auto">
            <a:xfrm rot="5400000" flipH="1" flipV="1">
              <a:off x="1903" y="4116"/>
              <a:ext cx="605" cy="18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3" name="Oval 630">
              <a:extLst>
                <a:ext uri="{FF2B5EF4-FFF2-40B4-BE49-F238E27FC236}">
                  <a16:creationId xmlns:a16="http://schemas.microsoft.com/office/drawing/2014/main" id="{54CCC255-A6D0-4D33-AB60-6441BB780A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3408"/>
              <a:ext cx="864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64" name="TextBox 504">
              <a:extLst>
                <a:ext uri="{FF2B5EF4-FFF2-40B4-BE49-F238E27FC236}">
                  <a16:creationId xmlns:a16="http://schemas.microsoft.com/office/drawing/2014/main" id="{5EA3EE55-B25F-4315-8226-70CE0FCF91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" y="1776"/>
              <a:ext cx="864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Genes from</a:t>
              </a:r>
            </a:p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Environment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</a:t>
              </a:r>
              <a:endPara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165" name="Straight Connector 676">
              <a:extLst>
                <a:ext uri="{FF2B5EF4-FFF2-40B4-BE49-F238E27FC236}">
                  <a16:creationId xmlns:a16="http://schemas.microsoft.com/office/drawing/2014/main" id="{70102C13-6143-40B4-BC60-38B84C37BFF0}"/>
                </a:ext>
              </a:extLst>
            </p:cNvPr>
            <p:cNvCxnSpPr>
              <a:cxnSpLocks noChangeShapeType="1"/>
              <a:stCxn id="6163" idx="7"/>
              <a:endCxn id="6148" idx="3"/>
            </p:cNvCxnSpPr>
            <p:nvPr/>
          </p:nvCxnSpPr>
          <p:spPr bwMode="auto">
            <a:xfrm rot="5400000" flipH="1" flipV="1">
              <a:off x="925" y="2862"/>
              <a:ext cx="586" cy="673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66" name="Straight Connector 676">
              <a:extLst>
                <a:ext uri="{FF2B5EF4-FFF2-40B4-BE49-F238E27FC236}">
                  <a16:creationId xmlns:a16="http://schemas.microsoft.com/office/drawing/2014/main" id="{827AF432-E2B9-4DFE-BA05-3FFC41E08738}"/>
                </a:ext>
              </a:extLst>
            </p:cNvPr>
            <p:cNvCxnSpPr>
              <a:cxnSpLocks noChangeShapeType="1"/>
              <a:stCxn id="6148" idx="2"/>
              <a:endCxn id="6150" idx="4"/>
            </p:cNvCxnSpPr>
            <p:nvPr/>
          </p:nvCxnSpPr>
          <p:spPr bwMode="auto">
            <a:xfrm rot="10800000">
              <a:off x="1200" y="2496"/>
              <a:ext cx="192" cy="24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67" name="Straight Connector 676">
              <a:extLst>
                <a:ext uri="{FF2B5EF4-FFF2-40B4-BE49-F238E27FC236}">
                  <a16:creationId xmlns:a16="http://schemas.microsoft.com/office/drawing/2014/main" id="{4E9A6AA0-C8F9-42A5-83EC-A4D0230833C1}"/>
                </a:ext>
              </a:extLst>
            </p:cNvPr>
            <p:cNvCxnSpPr>
              <a:cxnSpLocks noChangeShapeType="1"/>
              <a:stCxn id="6179" idx="6"/>
              <a:endCxn id="6152" idx="0"/>
            </p:cNvCxnSpPr>
            <p:nvPr/>
          </p:nvCxnSpPr>
          <p:spPr bwMode="auto">
            <a:xfrm>
              <a:off x="3024" y="1800"/>
              <a:ext cx="360" cy="26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68" name="Straight Connector 676">
              <a:extLst>
                <a:ext uri="{FF2B5EF4-FFF2-40B4-BE49-F238E27FC236}">
                  <a16:creationId xmlns:a16="http://schemas.microsoft.com/office/drawing/2014/main" id="{9B646DC7-AAAA-4DF5-A756-760A8F871D5A}"/>
                </a:ext>
              </a:extLst>
            </p:cNvPr>
            <p:cNvCxnSpPr>
              <a:cxnSpLocks noChangeShapeType="1"/>
              <a:stCxn id="6148" idx="7"/>
              <a:endCxn id="6152" idx="3"/>
            </p:cNvCxnSpPr>
            <p:nvPr/>
          </p:nvCxnSpPr>
          <p:spPr bwMode="auto">
            <a:xfrm rot="5400000" flipH="1" flipV="1">
              <a:off x="2635" y="2173"/>
              <a:ext cx="92" cy="69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69" name="Straight Connector 676">
              <a:extLst>
                <a:ext uri="{FF2B5EF4-FFF2-40B4-BE49-F238E27FC236}">
                  <a16:creationId xmlns:a16="http://schemas.microsoft.com/office/drawing/2014/main" id="{14A82431-C8BB-4725-961D-18321FA8942D}"/>
                </a:ext>
              </a:extLst>
            </p:cNvPr>
            <p:cNvCxnSpPr>
              <a:cxnSpLocks noChangeShapeType="1"/>
              <a:stCxn id="6156" idx="5"/>
              <a:endCxn id="6149" idx="2"/>
            </p:cNvCxnSpPr>
            <p:nvPr/>
          </p:nvCxnSpPr>
          <p:spPr bwMode="auto">
            <a:xfrm rot="16200000" flipH="1">
              <a:off x="2515" y="3692"/>
              <a:ext cx="293" cy="72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70" name="TextBox 504">
              <a:extLst>
                <a:ext uri="{FF2B5EF4-FFF2-40B4-BE49-F238E27FC236}">
                  <a16:creationId xmlns:a16="http://schemas.microsoft.com/office/drawing/2014/main" id="{14FF38E9-0586-4B78-A0BA-200ECB98A4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2" y="4560"/>
              <a:ext cx="960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Cyanobacteria</a:t>
              </a:r>
            </a:p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sp>
          <p:nvSpPr>
            <p:cNvPr id="6171" name="Oval 489">
              <a:extLst>
                <a:ext uri="{FF2B5EF4-FFF2-40B4-BE49-F238E27FC236}">
                  <a16:creationId xmlns:a16="http://schemas.microsoft.com/office/drawing/2014/main" id="{7FC478ED-D981-4573-A2B0-B2B93FF88C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" y="1728"/>
              <a:ext cx="816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72" name="Oval 489">
              <a:extLst>
                <a:ext uri="{FF2B5EF4-FFF2-40B4-BE49-F238E27FC236}">
                  <a16:creationId xmlns:a16="http://schemas.microsoft.com/office/drawing/2014/main" id="{DA9E5101-41F2-4980-8DA5-58396F6BFA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" y="1296"/>
              <a:ext cx="816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73" name="Oval 489">
              <a:extLst>
                <a:ext uri="{FF2B5EF4-FFF2-40B4-BE49-F238E27FC236}">
                  <a16:creationId xmlns:a16="http://schemas.microsoft.com/office/drawing/2014/main" id="{92FEC91F-9F5A-42D2-8BF1-C3B34C8EBF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1680"/>
              <a:ext cx="816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74" name="Straight Connector 676">
              <a:extLst>
                <a:ext uri="{FF2B5EF4-FFF2-40B4-BE49-F238E27FC236}">
                  <a16:creationId xmlns:a16="http://schemas.microsoft.com/office/drawing/2014/main" id="{CFE5D629-5055-4D71-9417-D99854A27BD7}"/>
                </a:ext>
              </a:extLst>
            </p:cNvPr>
            <p:cNvCxnSpPr>
              <a:cxnSpLocks noChangeShapeType="1"/>
              <a:stCxn id="6150" idx="0"/>
              <a:endCxn id="6171" idx="6"/>
            </p:cNvCxnSpPr>
            <p:nvPr/>
          </p:nvCxnSpPr>
          <p:spPr bwMode="auto">
            <a:xfrm rot="16200000" flipV="1">
              <a:off x="960" y="1920"/>
              <a:ext cx="192" cy="28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5" name="Straight Connector 676">
              <a:extLst>
                <a:ext uri="{FF2B5EF4-FFF2-40B4-BE49-F238E27FC236}">
                  <a16:creationId xmlns:a16="http://schemas.microsoft.com/office/drawing/2014/main" id="{71D9670D-57C0-4846-91C0-8596633C4FBD}"/>
                </a:ext>
              </a:extLst>
            </p:cNvPr>
            <p:cNvCxnSpPr>
              <a:cxnSpLocks noChangeShapeType="1"/>
              <a:stCxn id="6150" idx="0"/>
              <a:endCxn id="6172" idx="4"/>
            </p:cNvCxnSpPr>
            <p:nvPr/>
          </p:nvCxnSpPr>
          <p:spPr bwMode="auto">
            <a:xfrm rot="16200000" flipV="1">
              <a:off x="972" y="1932"/>
              <a:ext cx="384" cy="7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6" name="Straight Connector 676">
              <a:extLst>
                <a:ext uri="{FF2B5EF4-FFF2-40B4-BE49-F238E27FC236}">
                  <a16:creationId xmlns:a16="http://schemas.microsoft.com/office/drawing/2014/main" id="{80DA08D6-226D-4924-98C7-077D69711D20}"/>
                </a:ext>
              </a:extLst>
            </p:cNvPr>
            <p:cNvCxnSpPr>
              <a:cxnSpLocks noChangeShapeType="1"/>
              <a:stCxn id="6150" idx="0"/>
              <a:endCxn id="6173" idx="2"/>
            </p:cNvCxnSpPr>
            <p:nvPr/>
          </p:nvCxnSpPr>
          <p:spPr bwMode="auto">
            <a:xfrm rot="5400000" flipH="1" flipV="1">
              <a:off x="1176" y="1944"/>
              <a:ext cx="240" cy="19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77" name="TextBox 504">
              <a:extLst>
                <a:ext uri="{FF2B5EF4-FFF2-40B4-BE49-F238E27FC236}">
                  <a16:creationId xmlns:a16="http://schemas.microsoft.com/office/drawing/2014/main" id="{793441AD-563A-4B91-80D6-0E1F54146D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0" y="1343"/>
              <a:ext cx="864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Bacterial genes</a:t>
              </a:r>
            </a:p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from virus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</a:t>
              </a:r>
              <a:endPara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78" name="TextBox 504">
              <a:extLst>
                <a:ext uri="{FF2B5EF4-FFF2-40B4-BE49-F238E27FC236}">
                  <a16:creationId xmlns:a16="http://schemas.microsoft.com/office/drawing/2014/main" id="{71DCF062-E426-4720-AF60-0D2A85DC52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4" y="1728"/>
              <a:ext cx="864" cy="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Sex pilus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</a:t>
              </a:r>
              <a:endPara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79" name="Oval 489">
              <a:extLst>
                <a:ext uri="{FF2B5EF4-FFF2-40B4-BE49-F238E27FC236}">
                  <a16:creationId xmlns:a16="http://schemas.microsoft.com/office/drawing/2014/main" id="{E34A316B-228B-4E6D-B9B7-71D00156F8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2" y="1584"/>
              <a:ext cx="672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80" name="TextBox 504">
              <a:extLst>
                <a:ext uri="{FF2B5EF4-FFF2-40B4-BE49-F238E27FC236}">
                  <a16:creationId xmlns:a16="http://schemas.microsoft.com/office/drawing/2014/main" id="{D788C768-2655-47EF-A7B0-B9ADB287EE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48" y="1680"/>
              <a:ext cx="528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Round</a:t>
              </a:r>
            </a:p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</a:t>
              </a:r>
            </a:p>
          </p:txBody>
        </p:sp>
        <p:sp>
          <p:nvSpPr>
            <p:cNvPr id="6181" name="TextBox 504">
              <a:extLst>
                <a:ext uri="{FF2B5EF4-FFF2-40B4-BE49-F238E27FC236}">
                  <a16:creationId xmlns:a16="http://schemas.microsoft.com/office/drawing/2014/main" id="{EDA945DB-720B-4CDE-9D36-49CD6C2187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00" y="1680"/>
              <a:ext cx="528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Rod</a:t>
              </a:r>
            </a:p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</a:t>
              </a:r>
            </a:p>
          </p:txBody>
        </p:sp>
        <p:sp>
          <p:nvSpPr>
            <p:cNvPr id="6182" name="TextBox 504">
              <a:extLst>
                <a:ext uri="{FF2B5EF4-FFF2-40B4-BE49-F238E27FC236}">
                  <a16:creationId xmlns:a16="http://schemas.microsoft.com/office/drawing/2014/main" id="{81F51911-32DD-437D-9443-126B74B713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24" y="1343"/>
              <a:ext cx="528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Spiral</a:t>
              </a:r>
            </a:p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</a:t>
              </a:r>
            </a:p>
          </p:txBody>
        </p:sp>
        <p:sp>
          <p:nvSpPr>
            <p:cNvPr id="6183" name="Oval 489">
              <a:extLst>
                <a:ext uri="{FF2B5EF4-FFF2-40B4-BE49-F238E27FC236}">
                  <a16:creationId xmlns:a16="http://schemas.microsoft.com/office/drawing/2014/main" id="{EA622FA4-13D7-45E2-8EB1-E0E85A8C61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1584"/>
              <a:ext cx="672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84" name="Oval 489">
              <a:extLst>
                <a:ext uri="{FF2B5EF4-FFF2-40B4-BE49-F238E27FC236}">
                  <a16:creationId xmlns:a16="http://schemas.microsoft.com/office/drawing/2014/main" id="{9E5B41AE-EADA-40C7-A7B2-1E368C2607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1248"/>
              <a:ext cx="672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85" name="Straight Connector 676">
              <a:extLst>
                <a:ext uri="{FF2B5EF4-FFF2-40B4-BE49-F238E27FC236}">
                  <a16:creationId xmlns:a16="http://schemas.microsoft.com/office/drawing/2014/main" id="{D17AAAD7-E814-4BC2-8C1F-BEB83357ACDF}"/>
                </a:ext>
              </a:extLst>
            </p:cNvPr>
            <p:cNvCxnSpPr>
              <a:cxnSpLocks noChangeShapeType="1"/>
              <a:stCxn id="6184" idx="4"/>
              <a:endCxn id="6152" idx="0"/>
            </p:cNvCxnSpPr>
            <p:nvPr/>
          </p:nvCxnSpPr>
          <p:spPr bwMode="auto">
            <a:xfrm rot="16200000" flipH="1">
              <a:off x="3156" y="1836"/>
              <a:ext cx="384" cy="7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86" name="Straight Connector 676">
              <a:extLst>
                <a:ext uri="{FF2B5EF4-FFF2-40B4-BE49-F238E27FC236}">
                  <a16:creationId xmlns:a16="http://schemas.microsoft.com/office/drawing/2014/main" id="{9A29BFE1-F9C2-4864-A99E-937C83782E88}"/>
                </a:ext>
              </a:extLst>
            </p:cNvPr>
            <p:cNvCxnSpPr>
              <a:cxnSpLocks noChangeShapeType="1"/>
              <a:stCxn id="6183" idx="3"/>
              <a:endCxn id="6152" idx="0"/>
            </p:cNvCxnSpPr>
            <p:nvPr/>
          </p:nvCxnSpPr>
          <p:spPr bwMode="auto">
            <a:xfrm rot="5400000">
              <a:off x="3461" y="1876"/>
              <a:ext cx="111" cy="26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87" name="Oval 489">
              <a:extLst>
                <a:ext uri="{FF2B5EF4-FFF2-40B4-BE49-F238E27FC236}">
                  <a16:creationId xmlns:a16="http://schemas.microsoft.com/office/drawing/2014/main" id="{61D33E13-EC22-4536-BB93-FEF1267989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8" y="2880"/>
              <a:ext cx="960" cy="33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88" name="TextBox 504">
              <a:extLst>
                <a:ext uri="{FF2B5EF4-FFF2-40B4-BE49-F238E27FC236}">
                  <a16:creationId xmlns:a16="http://schemas.microsoft.com/office/drawing/2014/main" id="{1A6A7DDA-F55E-4D9A-AEC5-060D476316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28" y="2975"/>
              <a:ext cx="960" cy="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Cell wall</a:t>
              </a:r>
            </a:p>
          </p:txBody>
        </p:sp>
        <p:sp>
          <p:nvSpPr>
            <p:cNvPr id="6189" name="Oval 489">
              <a:extLst>
                <a:ext uri="{FF2B5EF4-FFF2-40B4-BE49-F238E27FC236}">
                  <a16:creationId xmlns:a16="http://schemas.microsoft.com/office/drawing/2014/main" id="{544E81FA-6958-42DF-9749-C85D58F4DF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2" y="3312"/>
              <a:ext cx="768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90" name="Oval 489">
              <a:extLst>
                <a:ext uri="{FF2B5EF4-FFF2-40B4-BE49-F238E27FC236}">
                  <a16:creationId xmlns:a16="http://schemas.microsoft.com/office/drawing/2014/main" id="{826AA3A6-7932-4C12-BF9B-A02CE926C0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6" y="3312"/>
              <a:ext cx="768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222" name="TextBox 504">
              <a:extLst>
                <a:ext uri="{FF2B5EF4-FFF2-40B4-BE49-F238E27FC236}">
                  <a16:creationId xmlns:a16="http://schemas.microsoft.com/office/drawing/2014/main" id="{9401132D-615B-495F-ABE6-B2E4FDEC18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6" y="3408"/>
              <a:ext cx="960" cy="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Thick peptidoglycan</a:t>
              </a:r>
            </a:p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______</a:t>
              </a:r>
            </a:p>
          </p:txBody>
        </p:sp>
        <p:sp>
          <p:nvSpPr>
            <p:cNvPr id="223" name="TextBox 504">
              <a:extLst>
                <a:ext uri="{FF2B5EF4-FFF2-40B4-BE49-F238E27FC236}">
                  <a16:creationId xmlns:a16="http://schemas.microsoft.com/office/drawing/2014/main" id="{641D5B2C-8A4E-44D4-9079-FE5B76F64C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0" y="3408"/>
              <a:ext cx="960" cy="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Thin peptidoglycan</a:t>
              </a:r>
            </a:p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______</a:t>
              </a:r>
            </a:p>
          </p:txBody>
        </p:sp>
        <p:cxnSp>
          <p:nvCxnSpPr>
            <p:cNvPr id="6193" name="Straight Connector 676">
              <a:extLst>
                <a:ext uri="{FF2B5EF4-FFF2-40B4-BE49-F238E27FC236}">
                  <a16:creationId xmlns:a16="http://schemas.microsoft.com/office/drawing/2014/main" id="{774D3D4A-278E-45F2-AFAC-750A7199986C}"/>
                </a:ext>
              </a:extLst>
            </p:cNvPr>
            <p:cNvCxnSpPr>
              <a:cxnSpLocks noChangeShapeType="1"/>
              <a:stCxn id="6189" idx="7"/>
              <a:endCxn id="6187" idx="4"/>
            </p:cNvCxnSpPr>
            <p:nvPr/>
          </p:nvCxnSpPr>
          <p:spPr bwMode="auto">
            <a:xfrm rot="5400000" flipH="1" flipV="1">
              <a:off x="3248" y="3216"/>
              <a:ext cx="159" cy="16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94" name="Straight Connector 676">
              <a:extLst>
                <a:ext uri="{FF2B5EF4-FFF2-40B4-BE49-F238E27FC236}">
                  <a16:creationId xmlns:a16="http://schemas.microsoft.com/office/drawing/2014/main" id="{5D53BA05-7046-4BDC-AA36-3287FFF325D0}"/>
                </a:ext>
              </a:extLst>
            </p:cNvPr>
            <p:cNvCxnSpPr>
              <a:cxnSpLocks noChangeShapeType="1"/>
              <a:stCxn id="6190" idx="1"/>
              <a:endCxn id="6187" idx="4"/>
            </p:cNvCxnSpPr>
            <p:nvPr/>
          </p:nvCxnSpPr>
          <p:spPr bwMode="auto">
            <a:xfrm rot="16200000" flipV="1">
              <a:off x="3408" y="3216"/>
              <a:ext cx="159" cy="16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95" name="Straight Connector 676">
              <a:extLst>
                <a:ext uri="{FF2B5EF4-FFF2-40B4-BE49-F238E27FC236}">
                  <a16:creationId xmlns:a16="http://schemas.microsoft.com/office/drawing/2014/main" id="{D5F0CAA3-5397-4811-8BC6-1FA420E69E59}"/>
                </a:ext>
              </a:extLst>
            </p:cNvPr>
            <p:cNvCxnSpPr>
              <a:cxnSpLocks noChangeShapeType="1"/>
              <a:stCxn id="6187" idx="1"/>
              <a:endCxn id="6148" idx="6"/>
            </p:cNvCxnSpPr>
            <p:nvPr/>
          </p:nvCxnSpPr>
          <p:spPr bwMode="auto">
            <a:xfrm rot="16200000" flipV="1">
              <a:off x="2686" y="2546"/>
              <a:ext cx="193" cy="573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96" name="TextBox 504">
              <a:extLst>
                <a:ext uri="{FF2B5EF4-FFF2-40B4-BE49-F238E27FC236}">
                  <a16:creationId xmlns:a16="http://schemas.microsoft.com/office/drawing/2014/main" id="{0E1F0BE6-6DF4-487F-81FE-19CADCB214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40" y="3600"/>
              <a:ext cx="960" cy="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Metabolism</a:t>
              </a:r>
            </a:p>
          </p:txBody>
        </p:sp>
        <p:cxnSp>
          <p:nvCxnSpPr>
            <p:cNvPr id="6197" name="Straight Connector 676">
              <a:extLst>
                <a:ext uri="{FF2B5EF4-FFF2-40B4-BE49-F238E27FC236}">
                  <a16:creationId xmlns:a16="http://schemas.microsoft.com/office/drawing/2014/main" id="{CAEE57AA-E519-435F-8318-C0C7568B7400}"/>
                </a:ext>
              </a:extLst>
            </p:cNvPr>
            <p:cNvCxnSpPr>
              <a:cxnSpLocks noChangeShapeType="1"/>
              <a:stCxn id="6160" idx="0"/>
              <a:endCxn id="6156" idx="5"/>
            </p:cNvCxnSpPr>
            <p:nvPr/>
          </p:nvCxnSpPr>
          <p:spPr bwMode="auto">
            <a:xfrm rot="16200000" flipV="1">
              <a:off x="2275" y="3932"/>
              <a:ext cx="989" cy="94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0605599-89B6-4886-B940-A761ED24036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28600" y="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200" dirty="0"/>
              <a:t>Bacteria Key</a:t>
            </a:r>
          </a:p>
        </p:txBody>
      </p:sp>
      <p:sp>
        <p:nvSpPr>
          <p:cNvPr id="7171" name="TextBox 99">
            <a:extLst>
              <a:ext uri="{FF2B5EF4-FFF2-40B4-BE49-F238E27FC236}">
                <a16:creationId xmlns:a16="http://schemas.microsoft.com/office/drawing/2014/main" id="{EFF92F50-514C-497E-95FC-1CE7ACCCD9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4572000"/>
            <a:ext cx="3860800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Coccus</a:t>
            </a:r>
          </a:p>
          <a:p>
            <a:pPr lvl="1">
              <a:buFontTx/>
              <a:buAutoNum type="alphaLcPeriod"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Transformation</a:t>
            </a:r>
          </a:p>
          <a:p>
            <a:pPr lvl="1">
              <a:buFontTx/>
              <a:buAutoNum type="alphaLcPeriod"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Gram-positive</a:t>
            </a:r>
          </a:p>
          <a:p>
            <a:pPr lvl="1">
              <a:buFontTx/>
              <a:buAutoNum type="alphaLcPeriod"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Chemolithoautotrophs</a:t>
            </a:r>
          </a:p>
          <a:p>
            <a:pPr lvl="1">
              <a:buFontTx/>
              <a:buAutoNum type="alphaLcPeriod"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Bacillus</a:t>
            </a:r>
          </a:p>
          <a:p>
            <a:pPr lvl="1">
              <a:buFontTx/>
              <a:buAutoNum type="alphaLcPeriod"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Endospore</a:t>
            </a:r>
          </a:p>
          <a:p>
            <a:pPr lvl="1">
              <a:buFontTx/>
              <a:buAutoNum type="alphaLcPeriod"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Conjugation</a:t>
            </a:r>
          </a:p>
          <a:p>
            <a:pPr lvl="1">
              <a:buFontTx/>
              <a:buAutoNum type="alphaLcPeriod"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Spirillum</a:t>
            </a:r>
          </a:p>
          <a:p>
            <a:pPr lvl="1">
              <a:buFontTx/>
              <a:buAutoNum type="alphaLcPeriod"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Chemoheterotrophs</a:t>
            </a:r>
          </a:p>
          <a:p>
            <a:pPr lvl="1">
              <a:buFontTx/>
              <a:buAutoNum type="alphaLcPeriod"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Gram-negative</a:t>
            </a:r>
          </a:p>
          <a:p>
            <a:pPr lvl="1">
              <a:buFontTx/>
              <a:buAutoNum type="alphaLcPeriod"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Transduction</a:t>
            </a:r>
          </a:p>
          <a:p>
            <a:pPr lvl="1">
              <a:buFontTx/>
              <a:buAutoNum type="alphaLcPeriod"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Photoautotrophs</a:t>
            </a:r>
          </a:p>
          <a:p>
            <a:pPr lvl="1">
              <a:buFontTx/>
              <a:buAutoNum type="alphaLcPeriod"/>
            </a:pPr>
            <a:endParaRPr lang="en-US" altLang="en-US" sz="11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223" name="Group 55">
            <a:extLst>
              <a:ext uri="{FF2B5EF4-FFF2-40B4-BE49-F238E27FC236}">
                <a16:creationId xmlns:a16="http://schemas.microsoft.com/office/drawing/2014/main" id="{24A90650-54A1-4FBC-BD82-233CBAF6C1CB}"/>
              </a:ext>
            </a:extLst>
          </p:cNvPr>
          <p:cNvGrpSpPr>
            <a:grpSpLocks/>
          </p:cNvGrpSpPr>
          <p:nvPr/>
        </p:nvGrpSpPr>
        <p:grpSpPr bwMode="auto">
          <a:xfrm>
            <a:off x="203200" y="533400"/>
            <a:ext cx="8940800" cy="5745163"/>
            <a:chOff x="96" y="1248"/>
            <a:chExt cx="4224" cy="4032"/>
          </a:xfrm>
        </p:grpSpPr>
        <p:sp>
          <p:nvSpPr>
            <p:cNvPr id="7172" name="Oval 672">
              <a:extLst>
                <a:ext uri="{FF2B5EF4-FFF2-40B4-BE49-F238E27FC236}">
                  <a16:creationId xmlns:a16="http://schemas.microsoft.com/office/drawing/2014/main" id="{E246C867-C995-44E3-9D1E-42898A136B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2496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73" name="Oval 489">
              <a:extLst>
                <a:ext uri="{FF2B5EF4-FFF2-40B4-BE49-F238E27FC236}">
                  <a16:creationId xmlns:a16="http://schemas.microsoft.com/office/drawing/2014/main" id="{BA52B92E-8E85-42D0-9A59-8F4448F4EF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3936"/>
              <a:ext cx="1056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74" name="Oval 489">
              <a:extLst>
                <a:ext uri="{FF2B5EF4-FFF2-40B4-BE49-F238E27FC236}">
                  <a16:creationId xmlns:a16="http://schemas.microsoft.com/office/drawing/2014/main" id="{D05AFE74-00AC-4F3D-9380-6E31CEF98A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" y="2160"/>
              <a:ext cx="960" cy="33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75" name="TextBox 504">
              <a:extLst>
                <a:ext uri="{FF2B5EF4-FFF2-40B4-BE49-F238E27FC236}">
                  <a16:creationId xmlns:a16="http://schemas.microsoft.com/office/drawing/2014/main" id="{34C94F5E-6F06-40F7-8800-EDDFC03C3A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0" y="2256"/>
              <a:ext cx="960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Gene transfer</a:t>
              </a:r>
            </a:p>
          </p:txBody>
        </p:sp>
        <p:sp>
          <p:nvSpPr>
            <p:cNvPr id="7176" name="Oval 489">
              <a:extLst>
                <a:ext uri="{FF2B5EF4-FFF2-40B4-BE49-F238E27FC236}">
                  <a16:creationId xmlns:a16="http://schemas.microsoft.com/office/drawing/2014/main" id="{046FE455-EF9A-4775-A760-780AD7C577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2064"/>
              <a:ext cx="1008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77" name="TextBox 504">
              <a:extLst>
                <a:ext uri="{FF2B5EF4-FFF2-40B4-BE49-F238E27FC236}">
                  <a16:creationId xmlns:a16="http://schemas.microsoft.com/office/drawing/2014/main" id="{188A429E-B6FF-42CD-8EE2-EB9350F9DD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20" y="2208"/>
              <a:ext cx="528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Shapes</a:t>
              </a:r>
            </a:p>
          </p:txBody>
        </p:sp>
        <p:sp>
          <p:nvSpPr>
            <p:cNvPr id="7178" name="TextBox 504">
              <a:extLst>
                <a:ext uri="{FF2B5EF4-FFF2-40B4-BE49-F238E27FC236}">
                  <a16:creationId xmlns:a16="http://schemas.microsoft.com/office/drawing/2014/main" id="{5327CC7A-B154-422A-9C64-59AC7F8977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88" y="2640"/>
              <a:ext cx="960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Bacteria</a:t>
              </a:r>
            </a:p>
          </p:txBody>
        </p:sp>
        <p:sp>
          <p:nvSpPr>
            <p:cNvPr id="7179" name="TextBox 504">
              <a:extLst>
                <a:ext uri="{FF2B5EF4-FFF2-40B4-BE49-F238E27FC236}">
                  <a16:creationId xmlns:a16="http://schemas.microsoft.com/office/drawing/2014/main" id="{96AEA28E-CE43-4AA0-80B7-AA9A9799F1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" y="3504"/>
              <a:ext cx="960" cy="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Stress-resistant </a:t>
              </a:r>
            </a:p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Dormant form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endParaRPr lang="en-US" altLang="en-US" sz="1100" u="sng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80" name="Oval 630">
              <a:extLst>
                <a:ext uri="{FF2B5EF4-FFF2-40B4-BE49-F238E27FC236}">
                  <a16:creationId xmlns:a16="http://schemas.microsoft.com/office/drawing/2014/main" id="{5B0D1590-B16F-4D1A-A8D4-E96518258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3456"/>
              <a:ext cx="1008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81" name="TextBox 504">
              <a:extLst>
                <a:ext uri="{FF2B5EF4-FFF2-40B4-BE49-F238E27FC236}">
                  <a16:creationId xmlns:a16="http://schemas.microsoft.com/office/drawing/2014/main" id="{F0423C23-2A3B-437A-8FDE-63E1CBA29A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72" y="4032"/>
              <a:ext cx="960" cy="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Nitrifying bacteria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endParaRPr lang="en-US" altLang="en-US" sz="1100" u="sng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82" name="Oval 630">
              <a:extLst>
                <a:ext uri="{FF2B5EF4-FFF2-40B4-BE49-F238E27FC236}">
                  <a16:creationId xmlns:a16="http://schemas.microsoft.com/office/drawing/2014/main" id="{1BBBC8AB-4891-4EC4-B50E-CCAA4614F7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2" y="4512"/>
              <a:ext cx="960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183" name="Straight Connector 676">
              <a:extLst>
                <a:ext uri="{FF2B5EF4-FFF2-40B4-BE49-F238E27FC236}">
                  <a16:creationId xmlns:a16="http://schemas.microsoft.com/office/drawing/2014/main" id="{0507FF90-96EF-499B-A59F-A437FBBE884F}"/>
                </a:ext>
              </a:extLst>
            </p:cNvPr>
            <p:cNvCxnSpPr>
              <a:cxnSpLocks noChangeShapeType="1"/>
              <a:stCxn id="7180" idx="0"/>
              <a:endCxn id="7172" idx="4"/>
            </p:cNvCxnSpPr>
            <p:nvPr/>
          </p:nvCxnSpPr>
          <p:spPr bwMode="auto">
            <a:xfrm rot="5400000" flipH="1" flipV="1">
              <a:off x="1704" y="3216"/>
              <a:ext cx="480" cy="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4" name="Oval 630">
              <a:extLst>
                <a:ext uri="{FF2B5EF4-FFF2-40B4-BE49-F238E27FC236}">
                  <a16:creationId xmlns:a16="http://schemas.microsoft.com/office/drawing/2014/main" id="{B4B532D4-1422-4C08-AC6A-124050FB97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4896"/>
              <a:ext cx="1104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85" name="TextBox 504">
              <a:extLst>
                <a:ext uri="{FF2B5EF4-FFF2-40B4-BE49-F238E27FC236}">
                  <a16:creationId xmlns:a16="http://schemas.microsoft.com/office/drawing/2014/main" id="{995FDE01-AD0D-42E3-A7EC-4A5050F961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84" y="4944"/>
              <a:ext cx="960" cy="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Pathogenic bacteria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endParaRPr lang="en-US" altLang="en-US" sz="1100" u="sng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186" name="Straight Connector 676">
              <a:extLst>
                <a:ext uri="{FF2B5EF4-FFF2-40B4-BE49-F238E27FC236}">
                  <a16:creationId xmlns:a16="http://schemas.microsoft.com/office/drawing/2014/main" id="{C4A2B61C-B296-455F-BABF-BC63F12ADC67}"/>
                </a:ext>
              </a:extLst>
            </p:cNvPr>
            <p:cNvCxnSpPr>
              <a:cxnSpLocks noChangeShapeType="1"/>
              <a:stCxn id="7182" idx="0"/>
              <a:endCxn id="7180" idx="5"/>
            </p:cNvCxnSpPr>
            <p:nvPr/>
          </p:nvCxnSpPr>
          <p:spPr bwMode="auto">
            <a:xfrm rot="5400000" flipH="1" flipV="1">
              <a:off x="1903" y="4116"/>
              <a:ext cx="605" cy="18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7" name="Oval 630">
              <a:extLst>
                <a:ext uri="{FF2B5EF4-FFF2-40B4-BE49-F238E27FC236}">
                  <a16:creationId xmlns:a16="http://schemas.microsoft.com/office/drawing/2014/main" id="{6B92EBEC-10C5-4F69-A6D0-3A7BDB0F0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3408"/>
              <a:ext cx="864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88" name="TextBox 504">
              <a:extLst>
                <a:ext uri="{FF2B5EF4-FFF2-40B4-BE49-F238E27FC236}">
                  <a16:creationId xmlns:a16="http://schemas.microsoft.com/office/drawing/2014/main" id="{FDA7AC17-E919-4086-B243-19F4EEFC06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" y="1776"/>
              <a:ext cx="864" cy="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Genes from</a:t>
              </a:r>
            </a:p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Environment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en-US" altLang="en-US" sz="1100" u="sng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189" name="Straight Connector 676">
              <a:extLst>
                <a:ext uri="{FF2B5EF4-FFF2-40B4-BE49-F238E27FC236}">
                  <a16:creationId xmlns:a16="http://schemas.microsoft.com/office/drawing/2014/main" id="{CFE91BC1-1979-4AB4-AFBE-9F9D39DC35E5}"/>
                </a:ext>
              </a:extLst>
            </p:cNvPr>
            <p:cNvCxnSpPr>
              <a:cxnSpLocks noChangeShapeType="1"/>
              <a:stCxn id="7187" idx="7"/>
              <a:endCxn id="7172" idx="3"/>
            </p:cNvCxnSpPr>
            <p:nvPr/>
          </p:nvCxnSpPr>
          <p:spPr bwMode="auto">
            <a:xfrm rot="5400000" flipH="1" flipV="1">
              <a:off x="925" y="2862"/>
              <a:ext cx="586" cy="673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0" name="Straight Connector 676">
              <a:extLst>
                <a:ext uri="{FF2B5EF4-FFF2-40B4-BE49-F238E27FC236}">
                  <a16:creationId xmlns:a16="http://schemas.microsoft.com/office/drawing/2014/main" id="{890997A6-8AE6-4C6C-94CD-47248C63A9F9}"/>
                </a:ext>
              </a:extLst>
            </p:cNvPr>
            <p:cNvCxnSpPr>
              <a:cxnSpLocks noChangeShapeType="1"/>
              <a:stCxn id="7172" idx="2"/>
              <a:endCxn id="7174" idx="4"/>
            </p:cNvCxnSpPr>
            <p:nvPr/>
          </p:nvCxnSpPr>
          <p:spPr bwMode="auto">
            <a:xfrm rot="10800000">
              <a:off x="1200" y="2496"/>
              <a:ext cx="192" cy="24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1" name="Straight Connector 676">
              <a:extLst>
                <a:ext uri="{FF2B5EF4-FFF2-40B4-BE49-F238E27FC236}">
                  <a16:creationId xmlns:a16="http://schemas.microsoft.com/office/drawing/2014/main" id="{49DC1876-F8C9-49C1-B849-49305499B4C0}"/>
                </a:ext>
              </a:extLst>
            </p:cNvPr>
            <p:cNvCxnSpPr>
              <a:cxnSpLocks noChangeShapeType="1"/>
              <a:stCxn id="7203" idx="6"/>
              <a:endCxn id="7176" idx="0"/>
            </p:cNvCxnSpPr>
            <p:nvPr/>
          </p:nvCxnSpPr>
          <p:spPr bwMode="auto">
            <a:xfrm>
              <a:off x="3024" y="1800"/>
              <a:ext cx="360" cy="26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2" name="Straight Connector 676">
              <a:extLst>
                <a:ext uri="{FF2B5EF4-FFF2-40B4-BE49-F238E27FC236}">
                  <a16:creationId xmlns:a16="http://schemas.microsoft.com/office/drawing/2014/main" id="{85466A93-E05C-4E4F-9B72-E0149577385F}"/>
                </a:ext>
              </a:extLst>
            </p:cNvPr>
            <p:cNvCxnSpPr>
              <a:cxnSpLocks noChangeShapeType="1"/>
              <a:stCxn id="7172" idx="7"/>
              <a:endCxn id="7176" idx="3"/>
            </p:cNvCxnSpPr>
            <p:nvPr/>
          </p:nvCxnSpPr>
          <p:spPr bwMode="auto">
            <a:xfrm rot="5400000" flipH="1" flipV="1">
              <a:off x="2635" y="2173"/>
              <a:ext cx="92" cy="69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3" name="Straight Connector 676">
              <a:extLst>
                <a:ext uri="{FF2B5EF4-FFF2-40B4-BE49-F238E27FC236}">
                  <a16:creationId xmlns:a16="http://schemas.microsoft.com/office/drawing/2014/main" id="{CC2316E8-0C5C-4E47-B1C2-E73BA288FD3E}"/>
                </a:ext>
              </a:extLst>
            </p:cNvPr>
            <p:cNvCxnSpPr>
              <a:cxnSpLocks noChangeShapeType="1"/>
              <a:stCxn id="7180" idx="5"/>
              <a:endCxn id="7173" idx="2"/>
            </p:cNvCxnSpPr>
            <p:nvPr/>
          </p:nvCxnSpPr>
          <p:spPr bwMode="auto">
            <a:xfrm rot="16200000" flipH="1">
              <a:off x="2515" y="3692"/>
              <a:ext cx="293" cy="72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4" name="TextBox 504">
              <a:extLst>
                <a:ext uri="{FF2B5EF4-FFF2-40B4-BE49-F238E27FC236}">
                  <a16:creationId xmlns:a16="http://schemas.microsoft.com/office/drawing/2014/main" id="{38EA1CFA-4640-4A19-9D8E-EB3EAFB518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2" y="4559"/>
              <a:ext cx="960" cy="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Cyanobacteria</a:t>
              </a:r>
            </a:p>
            <a:p>
              <a:pPr algn="ctr"/>
              <a:r>
                <a:rPr lang="en-US" altLang="en-US" sz="11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</a:p>
          </p:txBody>
        </p:sp>
        <p:sp>
          <p:nvSpPr>
            <p:cNvPr id="7195" name="Oval 489">
              <a:extLst>
                <a:ext uri="{FF2B5EF4-FFF2-40B4-BE49-F238E27FC236}">
                  <a16:creationId xmlns:a16="http://schemas.microsoft.com/office/drawing/2014/main" id="{73DF853E-B985-4588-AA7B-04CF920B30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" y="1728"/>
              <a:ext cx="816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96" name="Oval 489">
              <a:extLst>
                <a:ext uri="{FF2B5EF4-FFF2-40B4-BE49-F238E27FC236}">
                  <a16:creationId xmlns:a16="http://schemas.microsoft.com/office/drawing/2014/main" id="{A7181AC4-6D6E-4199-96FF-82EA26E3AA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" y="1296"/>
              <a:ext cx="816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97" name="Oval 489">
              <a:extLst>
                <a:ext uri="{FF2B5EF4-FFF2-40B4-BE49-F238E27FC236}">
                  <a16:creationId xmlns:a16="http://schemas.microsoft.com/office/drawing/2014/main" id="{D9E40D1F-AF01-497A-BC7B-7371E829A0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1680"/>
              <a:ext cx="816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198" name="Straight Connector 676">
              <a:extLst>
                <a:ext uri="{FF2B5EF4-FFF2-40B4-BE49-F238E27FC236}">
                  <a16:creationId xmlns:a16="http://schemas.microsoft.com/office/drawing/2014/main" id="{CCC3293C-C962-4D46-9EA1-8E465CCB6E1F}"/>
                </a:ext>
              </a:extLst>
            </p:cNvPr>
            <p:cNvCxnSpPr>
              <a:cxnSpLocks noChangeShapeType="1"/>
              <a:stCxn id="7174" idx="0"/>
              <a:endCxn id="7195" idx="6"/>
            </p:cNvCxnSpPr>
            <p:nvPr/>
          </p:nvCxnSpPr>
          <p:spPr bwMode="auto">
            <a:xfrm rot="16200000" flipV="1">
              <a:off x="960" y="1920"/>
              <a:ext cx="192" cy="28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9" name="Straight Connector 676">
              <a:extLst>
                <a:ext uri="{FF2B5EF4-FFF2-40B4-BE49-F238E27FC236}">
                  <a16:creationId xmlns:a16="http://schemas.microsoft.com/office/drawing/2014/main" id="{FA135B89-47EF-4027-9F21-19529F010CEB}"/>
                </a:ext>
              </a:extLst>
            </p:cNvPr>
            <p:cNvCxnSpPr>
              <a:cxnSpLocks noChangeShapeType="1"/>
              <a:stCxn id="7174" idx="0"/>
              <a:endCxn id="7196" idx="4"/>
            </p:cNvCxnSpPr>
            <p:nvPr/>
          </p:nvCxnSpPr>
          <p:spPr bwMode="auto">
            <a:xfrm rot="16200000" flipV="1">
              <a:off x="972" y="1932"/>
              <a:ext cx="384" cy="7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00" name="Straight Connector 676">
              <a:extLst>
                <a:ext uri="{FF2B5EF4-FFF2-40B4-BE49-F238E27FC236}">
                  <a16:creationId xmlns:a16="http://schemas.microsoft.com/office/drawing/2014/main" id="{291A7043-B85D-4814-B75E-397093B7CC89}"/>
                </a:ext>
              </a:extLst>
            </p:cNvPr>
            <p:cNvCxnSpPr>
              <a:cxnSpLocks noChangeShapeType="1"/>
              <a:stCxn id="7174" idx="0"/>
              <a:endCxn id="7197" idx="2"/>
            </p:cNvCxnSpPr>
            <p:nvPr/>
          </p:nvCxnSpPr>
          <p:spPr bwMode="auto">
            <a:xfrm rot="5400000" flipH="1" flipV="1">
              <a:off x="1176" y="1944"/>
              <a:ext cx="240" cy="19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01" name="TextBox 504">
              <a:extLst>
                <a:ext uri="{FF2B5EF4-FFF2-40B4-BE49-F238E27FC236}">
                  <a16:creationId xmlns:a16="http://schemas.microsoft.com/office/drawing/2014/main" id="{7FDFA291-1BB1-4B52-86F1-B0E26053E9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0" y="1344"/>
              <a:ext cx="864" cy="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Bacterial genes</a:t>
              </a:r>
            </a:p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from virus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endParaRPr lang="en-US" altLang="en-US" sz="1100" u="sng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02" name="TextBox 504">
              <a:extLst>
                <a:ext uri="{FF2B5EF4-FFF2-40B4-BE49-F238E27FC236}">
                  <a16:creationId xmlns:a16="http://schemas.microsoft.com/office/drawing/2014/main" id="{75B9848F-E69C-4E54-9853-0CEBDA3134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4" y="1728"/>
              <a:ext cx="864" cy="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Sex pilus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endParaRPr lang="en-US" altLang="en-US" sz="1100" u="sng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03" name="Oval 489">
              <a:extLst>
                <a:ext uri="{FF2B5EF4-FFF2-40B4-BE49-F238E27FC236}">
                  <a16:creationId xmlns:a16="http://schemas.microsoft.com/office/drawing/2014/main" id="{D85B9082-F1B3-4EEA-8E7D-7BD44D9C06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2" y="1584"/>
              <a:ext cx="672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204" name="TextBox 504">
              <a:extLst>
                <a:ext uri="{FF2B5EF4-FFF2-40B4-BE49-F238E27FC236}">
                  <a16:creationId xmlns:a16="http://schemas.microsoft.com/office/drawing/2014/main" id="{D40B13A6-0B71-49E0-90B9-5C65C47BA4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48" y="1680"/>
              <a:ext cx="528" cy="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Round</a:t>
              </a:r>
            </a:p>
            <a:p>
              <a:pPr algn="ctr"/>
              <a:r>
                <a:rPr lang="en-US" altLang="en-US" sz="11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205" name="TextBox 504">
              <a:extLst>
                <a:ext uri="{FF2B5EF4-FFF2-40B4-BE49-F238E27FC236}">
                  <a16:creationId xmlns:a16="http://schemas.microsoft.com/office/drawing/2014/main" id="{78F79990-CCCA-48D5-BBDC-911964BACD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00" y="1680"/>
              <a:ext cx="528" cy="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Rod</a:t>
              </a:r>
            </a:p>
            <a:p>
              <a:pPr algn="ctr"/>
              <a:r>
                <a:rPr lang="en-US" altLang="en-US" sz="11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7206" name="TextBox 504">
              <a:extLst>
                <a:ext uri="{FF2B5EF4-FFF2-40B4-BE49-F238E27FC236}">
                  <a16:creationId xmlns:a16="http://schemas.microsoft.com/office/drawing/2014/main" id="{3981F0DA-F492-4DA4-963C-DAD0B48D35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24" y="1344"/>
              <a:ext cx="528" cy="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Spiral</a:t>
              </a:r>
            </a:p>
            <a:p>
              <a:pPr algn="ctr"/>
              <a:r>
                <a:rPr lang="en-US" altLang="en-US" sz="11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</a:p>
          </p:txBody>
        </p:sp>
        <p:sp>
          <p:nvSpPr>
            <p:cNvPr id="7207" name="Oval 489">
              <a:extLst>
                <a:ext uri="{FF2B5EF4-FFF2-40B4-BE49-F238E27FC236}">
                  <a16:creationId xmlns:a16="http://schemas.microsoft.com/office/drawing/2014/main" id="{135F8209-22E2-430E-98D2-65B0E2DF20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1584"/>
              <a:ext cx="672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208" name="Oval 489">
              <a:extLst>
                <a:ext uri="{FF2B5EF4-FFF2-40B4-BE49-F238E27FC236}">
                  <a16:creationId xmlns:a16="http://schemas.microsoft.com/office/drawing/2014/main" id="{175130DE-8871-466B-AA9B-8BD2040633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1248"/>
              <a:ext cx="672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209" name="Straight Connector 676">
              <a:extLst>
                <a:ext uri="{FF2B5EF4-FFF2-40B4-BE49-F238E27FC236}">
                  <a16:creationId xmlns:a16="http://schemas.microsoft.com/office/drawing/2014/main" id="{E18D0629-FAFB-42D2-BAD9-ADCCC3D5E4E7}"/>
                </a:ext>
              </a:extLst>
            </p:cNvPr>
            <p:cNvCxnSpPr>
              <a:cxnSpLocks noChangeShapeType="1"/>
              <a:stCxn id="7208" idx="4"/>
              <a:endCxn id="7176" idx="0"/>
            </p:cNvCxnSpPr>
            <p:nvPr/>
          </p:nvCxnSpPr>
          <p:spPr bwMode="auto">
            <a:xfrm rot="16200000" flipH="1">
              <a:off x="3156" y="1836"/>
              <a:ext cx="384" cy="7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10" name="Straight Connector 676">
              <a:extLst>
                <a:ext uri="{FF2B5EF4-FFF2-40B4-BE49-F238E27FC236}">
                  <a16:creationId xmlns:a16="http://schemas.microsoft.com/office/drawing/2014/main" id="{B07DC410-8F28-4026-9805-EFECEB482ADD}"/>
                </a:ext>
              </a:extLst>
            </p:cNvPr>
            <p:cNvCxnSpPr>
              <a:cxnSpLocks noChangeShapeType="1"/>
              <a:stCxn id="7207" idx="3"/>
              <a:endCxn id="7176" idx="0"/>
            </p:cNvCxnSpPr>
            <p:nvPr/>
          </p:nvCxnSpPr>
          <p:spPr bwMode="auto">
            <a:xfrm rot="5400000">
              <a:off x="3461" y="1876"/>
              <a:ext cx="111" cy="26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11" name="Oval 489">
              <a:extLst>
                <a:ext uri="{FF2B5EF4-FFF2-40B4-BE49-F238E27FC236}">
                  <a16:creationId xmlns:a16="http://schemas.microsoft.com/office/drawing/2014/main" id="{1DBF1973-2B1B-4CC1-A97C-CC2985F1AF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8" y="2880"/>
              <a:ext cx="960" cy="33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212" name="TextBox 504">
              <a:extLst>
                <a:ext uri="{FF2B5EF4-FFF2-40B4-BE49-F238E27FC236}">
                  <a16:creationId xmlns:a16="http://schemas.microsoft.com/office/drawing/2014/main" id="{5B3A82A2-9377-456A-91C9-94F128E573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28" y="2976"/>
              <a:ext cx="960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Cell wall</a:t>
              </a:r>
            </a:p>
          </p:txBody>
        </p:sp>
        <p:sp>
          <p:nvSpPr>
            <p:cNvPr id="7213" name="Oval 489">
              <a:extLst>
                <a:ext uri="{FF2B5EF4-FFF2-40B4-BE49-F238E27FC236}">
                  <a16:creationId xmlns:a16="http://schemas.microsoft.com/office/drawing/2014/main" id="{8E62776B-AE29-4B01-883C-A9B2D107CE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2" y="3312"/>
              <a:ext cx="768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214" name="Oval 489">
              <a:extLst>
                <a:ext uri="{FF2B5EF4-FFF2-40B4-BE49-F238E27FC236}">
                  <a16:creationId xmlns:a16="http://schemas.microsoft.com/office/drawing/2014/main" id="{87BE3E6E-6778-4F61-A6FD-958EC6B97C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6" y="3312"/>
              <a:ext cx="768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222" name="TextBox 504">
              <a:extLst>
                <a:ext uri="{FF2B5EF4-FFF2-40B4-BE49-F238E27FC236}">
                  <a16:creationId xmlns:a16="http://schemas.microsoft.com/office/drawing/2014/main" id="{F8B6D32B-E811-4738-B719-F3954A3AB1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6" y="3408"/>
              <a:ext cx="960" cy="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Thick peptidoglycan</a:t>
              </a:r>
            </a:p>
            <a:p>
              <a:pPr algn="ctr">
                <a:defRPr/>
              </a:pP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C</a:t>
              </a:r>
            </a:p>
          </p:txBody>
        </p:sp>
        <p:sp>
          <p:nvSpPr>
            <p:cNvPr id="223" name="TextBox 504">
              <a:extLst>
                <a:ext uri="{FF2B5EF4-FFF2-40B4-BE49-F238E27FC236}">
                  <a16:creationId xmlns:a16="http://schemas.microsoft.com/office/drawing/2014/main" id="{25CB4620-F54F-4CD6-A668-08D03A0476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0" y="3408"/>
              <a:ext cx="960" cy="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Thin peptidoglycan</a:t>
              </a:r>
            </a:p>
            <a:p>
              <a:pPr algn="ctr">
                <a:defRPr/>
              </a:pP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J</a:t>
              </a:r>
            </a:p>
          </p:txBody>
        </p:sp>
        <p:cxnSp>
          <p:nvCxnSpPr>
            <p:cNvPr id="7217" name="Straight Connector 676">
              <a:extLst>
                <a:ext uri="{FF2B5EF4-FFF2-40B4-BE49-F238E27FC236}">
                  <a16:creationId xmlns:a16="http://schemas.microsoft.com/office/drawing/2014/main" id="{7F4FB57A-D8BC-43EE-A731-92D842965EDD}"/>
                </a:ext>
              </a:extLst>
            </p:cNvPr>
            <p:cNvCxnSpPr>
              <a:cxnSpLocks noChangeShapeType="1"/>
              <a:stCxn id="7213" idx="7"/>
              <a:endCxn id="7211" idx="4"/>
            </p:cNvCxnSpPr>
            <p:nvPr/>
          </p:nvCxnSpPr>
          <p:spPr bwMode="auto">
            <a:xfrm rot="5400000" flipH="1" flipV="1">
              <a:off x="3248" y="3216"/>
              <a:ext cx="159" cy="16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18" name="Straight Connector 676">
              <a:extLst>
                <a:ext uri="{FF2B5EF4-FFF2-40B4-BE49-F238E27FC236}">
                  <a16:creationId xmlns:a16="http://schemas.microsoft.com/office/drawing/2014/main" id="{5FD8E9E9-BC65-45DA-A8AF-2ABC8C4F03C1}"/>
                </a:ext>
              </a:extLst>
            </p:cNvPr>
            <p:cNvCxnSpPr>
              <a:cxnSpLocks noChangeShapeType="1"/>
              <a:stCxn id="7214" idx="1"/>
              <a:endCxn id="7211" idx="4"/>
            </p:cNvCxnSpPr>
            <p:nvPr/>
          </p:nvCxnSpPr>
          <p:spPr bwMode="auto">
            <a:xfrm rot="16200000" flipV="1">
              <a:off x="3408" y="3216"/>
              <a:ext cx="159" cy="16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19" name="Straight Connector 676">
              <a:extLst>
                <a:ext uri="{FF2B5EF4-FFF2-40B4-BE49-F238E27FC236}">
                  <a16:creationId xmlns:a16="http://schemas.microsoft.com/office/drawing/2014/main" id="{57E9AC96-13C8-4264-91EE-C7A4360AC1B3}"/>
                </a:ext>
              </a:extLst>
            </p:cNvPr>
            <p:cNvCxnSpPr>
              <a:cxnSpLocks noChangeShapeType="1"/>
              <a:stCxn id="7211" idx="1"/>
              <a:endCxn id="7172" idx="6"/>
            </p:cNvCxnSpPr>
            <p:nvPr/>
          </p:nvCxnSpPr>
          <p:spPr bwMode="auto">
            <a:xfrm rot="16200000" flipV="1">
              <a:off x="2686" y="2546"/>
              <a:ext cx="193" cy="573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20" name="TextBox 504">
              <a:extLst>
                <a:ext uri="{FF2B5EF4-FFF2-40B4-BE49-F238E27FC236}">
                  <a16:creationId xmlns:a16="http://schemas.microsoft.com/office/drawing/2014/main" id="{504B8C88-C00F-4C52-B5CD-8F9417E8EF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40" y="3600"/>
              <a:ext cx="960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Metabolism</a:t>
              </a:r>
            </a:p>
          </p:txBody>
        </p:sp>
        <p:cxnSp>
          <p:nvCxnSpPr>
            <p:cNvPr id="7221" name="Straight Connector 676">
              <a:extLst>
                <a:ext uri="{FF2B5EF4-FFF2-40B4-BE49-F238E27FC236}">
                  <a16:creationId xmlns:a16="http://schemas.microsoft.com/office/drawing/2014/main" id="{947DC77E-168D-46CC-80C0-A7E3892CEA29}"/>
                </a:ext>
              </a:extLst>
            </p:cNvPr>
            <p:cNvCxnSpPr>
              <a:cxnSpLocks noChangeShapeType="1"/>
              <a:stCxn id="7184" idx="0"/>
              <a:endCxn id="7180" idx="5"/>
            </p:cNvCxnSpPr>
            <p:nvPr/>
          </p:nvCxnSpPr>
          <p:spPr bwMode="auto">
            <a:xfrm rot="16200000" flipV="1">
              <a:off x="2275" y="3932"/>
              <a:ext cx="989" cy="94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1"/>
  <p:tag name="MMPROD_UIDATA" val="&lt;database version=&quot;7.0&quot;&gt;&lt;object type=&quot;1&quot; unique_id=&quot;10001&quot;&gt;&lt;object type=&quot;2&quot; unique_id=&quot;10044&quot;&gt;&lt;object type=&quot;3&quot; unique_id=&quot;10045&quot;&gt;&lt;property id=&quot;20148&quot; value=&quot;5&quot;/&gt;&lt;property id=&quot;20300&quot; value=&quot;Slide 1&quot;/&gt;&lt;property id=&quot;20307&quot; value=&quot;317&quot;/&gt;&lt;/object&gt;&lt;object type=&quot;3&quot; unique_id=&quot;10046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047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048&quot;&gt;&lt;property id=&quot;20148&quot; value=&quot;5&quot;/&gt;&lt;property id=&quot;20300&quot; value=&quot;Slide 4 - &amp;quot;Prokaryotic cells&amp;quot;&quot;/&gt;&lt;property id=&quot;20307&quot; value=&quot;334&quot;/&gt;&lt;/object&gt;&lt;object type=&quot;3&quot; unique_id=&quot;10049&quot;&gt;&lt;property id=&quot;20148&quot; value=&quot;5&quot;/&gt;&lt;property id=&quot;20300&quot; value=&quot;Slide 5 - &amp;quot;Prokaryotic cells Key&amp;quot;&quot;/&gt;&lt;property id=&quot;20307&quot; value=&quot;335&quot;/&gt;&lt;/object&gt;&lt;/object&gt;&lt;object type=&quot;8&quot; unique_id=&quot;10056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1746</TotalTime>
  <Words>197</Words>
  <Application>Microsoft Office PowerPoint</Application>
  <PresentationFormat>On-screen Show (4:3)</PresentationFormat>
  <Paragraphs>104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Bacteria</vt:lpstr>
      <vt:lpstr>Bacteria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239</cp:revision>
  <dcterms:created xsi:type="dcterms:W3CDTF">2005-04-19T02:46:41Z</dcterms:created>
  <dcterms:modified xsi:type="dcterms:W3CDTF">2019-04-29T17:02:16Z</dcterms:modified>
</cp:coreProperties>
</file>