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FD60C72-0EFE-42FA-8EAA-EC5EE7A22B1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94D01E2-CD90-4BC3-BECF-D2D2760A443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DAB4A36-1B68-41F0-B8D6-436D349E409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DCA0E26-B488-4534-9D32-DC1E70DAD06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494AA98-22FB-48C2-821C-2C0CD33E2E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3A21A13-1C33-41DA-91E5-F3053A0DEC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1A7C1C1-B4DF-449D-993F-AAA46F99BDD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4ED1B311-BE97-45BC-BBFF-D88D336D60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0E2FCD-5CC2-46B3-AA6B-9C1D08794D3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45E895F0-412A-4437-8F96-5C3A70B51C1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500683D6-D319-4AE4-8E9E-2D1711FF0C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7BE1E67-BC2F-4FEB-8094-2DD84E4537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8934476-5B66-487A-A683-BAC95E98D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68AF616-422D-4A62-956C-0166F0C015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86E14B-A3A3-48C4-BD84-77771628014B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FA309B1B-D21E-4519-96B3-AC242D44B1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871AC6E-1F9A-4E0F-9BAB-0712DE9C3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8BBA22C-DBF0-41DB-8CF2-E7C24DF5F1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AC0D58-7A4A-49FC-A19D-62887067DA8D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74CE6EB-DDF3-4864-8EE7-4DD831682E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3AA8D41-CFDF-40A7-B76F-4588848E79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8C2B0CC-9CD9-4546-844E-6FD30F6B84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4D1EEE-8534-42C1-B52D-4846C66274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785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FB1976D-F030-4595-92A2-CC946172C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715F53B-77D6-4547-AD01-3FC7C60E5F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7D18D16-F1DC-4BF6-A190-3EE562C7E5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81988D-6D64-4DCF-A01F-B49A232CA9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655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13349-9EDD-45D1-A3D6-499F7C0384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7B25E0-C929-4F6A-99C3-C11577C5A6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421325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C6628-08D5-4511-AB49-D051ACA32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E9BE4-98BC-4C44-B249-C48042FB7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751101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5562A-627D-4B0F-8FDF-5373BB95B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5A3737-7715-4D57-A70C-8CF07DC8E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71893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926B9-6C1E-47E7-A280-6D1FC5E69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9F602D-4237-43A9-A940-D44B058AFD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89E80F-E7B5-4C98-A7C3-8CE3CEC0D0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65132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4004E-6F21-4209-8FDB-B38D1C43C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B2ABCF-01F8-422E-BA8C-A6F117AE8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ACF8A0-8609-408A-A8F5-C77C6F1D00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FBAD45-F84A-4506-88FE-21872E68F9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C9C8C7-71BB-4831-816E-4AA20C9690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368677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56755-FB18-42DB-856C-82BBF538D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558641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20081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A4784-28A0-49B9-BF44-2B584BFD6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0AE18-8C32-4AD8-9BBE-4B8599278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7C947D-ECB1-4EA1-ACA1-F931042567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378616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E5DC7-B86A-4597-95A8-C795E410B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605F5-1F2A-43EF-B6EE-ED71FDC6CC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0F86EC-755C-4E65-84D3-1293D4E9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734324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BE967D4-F8D7-43F5-B599-09E6D494BC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332F45D-6900-47C5-8F45-696289B2A2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470F66C-3C15-4C66-BEBA-B3776FA9D9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4089C9-E3F3-4113-AFB1-F3256A3D2F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0090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10FD2-82B6-465D-857C-DC3D0E943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A18555-15FC-4EA4-98F4-C855D06B2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243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89335D-352A-4C91-88EA-A3F3A71DEE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6399A-4349-4D5A-91FD-D9888E5E09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857638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FF2A1CA-2955-4F78-824F-60655CC56C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3162ADE-6D5C-4BA3-BF38-F10C8038F2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0DF6FDE-DBA0-4C0E-9BA1-005270C824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B27AF-4D6F-498C-BE05-DE639AB046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00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A01898-57C5-435F-A833-88E2B491C0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2FEE4E-9582-4A14-B37A-22C9EAA88C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DD5165-CE5F-4333-AB37-6FF5E32FF3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5AF98-2CDE-4AFD-95BD-FF44330D11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871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7994ABD-E629-4215-8E20-F62BBF34E8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FFB2B7D-BBDE-4489-ACE3-21C639553E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34DF13EA-1C53-4580-A709-7071754AFB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0BCB78-9512-4640-AA99-42AAB21932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4720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F38B3A9-CA12-4C6F-9A74-B505F4C58C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40CE335-6728-4C9A-9AF5-4ACDCB05A0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E288BC9-E9E5-4A6D-9B29-8BBFF3BB8E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082ABC-154E-4830-869B-15C0AC7910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109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203B22A-6170-4829-A7DE-DAA5AD1912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1FB8BBD-398C-46C5-B813-C570DD6ADD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B81CBAA-5912-4015-BE24-5F79C51EE5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843587-5CAE-417C-8C85-D1BD1A52AA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8324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E8DB9D4-5260-4056-9EF4-B9D7EDCB1E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3D93668-1739-4BBE-9FD0-A9141DB822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3E21FCC-08EC-43B7-B35C-49C13599DA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5C1D46-F786-4FA0-93D4-C170FAC765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607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01D18E0-133A-4D3D-8AC8-00C2AE4ED6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D098BA0-0BAA-4184-B664-B80B409F7E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C9B0302-BBF8-4809-A8C4-BA50349C73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F8DB2-168C-4139-9A11-70B53ADDCD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6418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B6CB299-F0E4-49C9-BFB4-FF60517FA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66D4C0A-9BAB-4774-9671-168F02E24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1E7E1EA-6555-4764-9DD0-95EE39F85D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7C80EA9-F8C8-46E1-9643-024754F21B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B9E0A4D-A22E-4158-AD2E-2455EC0E201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050FF74-8B08-48AB-94C0-E66CDE2BF84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559B8603-83D8-45AA-8814-2098F230DFD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13FCF30B-7096-424E-982A-DDAA79E933F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6B8F9BE-5D8D-4494-BCE8-27BF7BB99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7C79718-6F15-44C7-A51A-DC79372A8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0EA4CB3-ED21-47C2-815C-C861D52D8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EF45AE-2C89-4985-9E98-BA3587583E7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DB9D0B-218F-4D4D-8584-04B71253499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AE012A7A-57B8-4928-96BB-4DB1E8903A5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231CC2CE-002C-4671-AF35-F9ED54BAE2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FF27031-5B03-4B8F-B815-BDD569C9319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BA1AFD7-1B24-43E2-8E4E-4E2072076D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9FE986B-269C-4EC0-A943-08EF80C7A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87F4ABD5-8CD1-407C-985D-FC6B089AC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7E98318-1672-48AF-8BF5-C53DDF1B7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745261-6138-4D95-B48E-0D945D08A82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30E2931E-F21C-407C-9D0B-AB02C59FB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Animal Diversity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C2F2A026-ED69-45E4-A467-41989F2A2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DEC66D5-4F24-4FFD-8576-9367EAB4C3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FA7A153-5885-4286-B385-C5F4C9309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9072AE0E-3545-4B4D-8384-E7400C1AC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DAF7C69-D1F6-486A-BFCC-F2382B40F6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Animal Diversity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B3916C9A-CE81-472A-9CE5-A38C47C7F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505200"/>
            <a:ext cx="3860800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Deuterostomes</a:t>
            </a:r>
          </a:p>
          <a:p>
            <a:pPr lvl="1">
              <a:buFontTx/>
              <a:buAutoNum type="alphaLcPeriod"/>
            </a:pPr>
            <a:r>
              <a:rPr lang="en-US" alt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Ecdysozoans</a:t>
            </a:r>
            <a:endParaRPr lang="en-US" alt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Eumetazoans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Annelida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Mollusca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Echinodermata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Nematoda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Lophotrochozoans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Platyhelminthes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Porifera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Bilateria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Chordata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Cnidarians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Arthropoda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Nematoda</a:t>
            </a:r>
          </a:p>
          <a:p>
            <a:pPr lvl="1">
              <a:buFontTx/>
              <a:buAutoNum type="alphaLcPeriod"/>
            </a:pPr>
            <a:endParaRPr lang="en-US" alt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93" name="Group 49">
            <a:extLst>
              <a:ext uri="{FF2B5EF4-FFF2-40B4-BE49-F238E27FC236}">
                <a16:creationId xmlns:a16="http://schemas.microsoft.com/office/drawing/2014/main" id="{682F95B5-2183-48F4-92C8-CA03C1B4BCBE}"/>
              </a:ext>
            </a:extLst>
          </p:cNvPr>
          <p:cNvGrpSpPr>
            <a:grpSpLocks/>
          </p:cNvGrpSpPr>
          <p:nvPr/>
        </p:nvGrpSpPr>
        <p:grpSpPr bwMode="auto">
          <a:xfrm>
            <a:off x="508000" y="381000"/>
            <a:ext cx="8636000" cy="6019800"/>
            <a:chOff x="240" y="1248"/>
            <a:chExt cx="4080" cy="4128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85B863FF-FED4-4B34-A823-CD5B8DFC2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39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B6B123A9-63A4-4843-97C6-5661D253BE4A}"/>
                </a:ext>
              </a:extLst>
            </p:cNvPr>
            <p:cNvCxnSpPr>
              <a:cxnSpLocks noChangeShapeType="1"/>
              <a:stCxn id="6150" idx="1"/>
              <a:endCxn id="6148" idx="5"/>
            </p:cNvCxnSpPr>
            <p:nvPr/>
          </p:nvCxnSpPr>
          <p:spPr bwMode="auto">
            <a:xfrm rot="16200000" flipV="1">
              <a:off x="2327" y="1905"/>
              <a:ext cx="318" cy="11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EA629B98-19A7-483A-8ED9-FD7AE636D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206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E64F79C4-09F2-4B33-8842-B484BB66A2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487"/>
              <a:ext cx="960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Symmetrical animals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E87737AB-D492-4977-8637-8E5EA74A9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83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64189E85-B2A7-4636-B6FC-68B904A06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21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69D0E3E3-EE12-405F-AA86-BAF4DA753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4368"/>
              <a:ext cx="1008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5" name="Straight Connector 676">
              <a:extLst>
                <a:ext uri="{FF2B5EF4-FFF2-40B4-BE49-F238E27FC236}">
                  <a16:creationId xmlns:a16="http://schemas.microsoft.com/office/drawing/2014/main" id="{5561B39A-D692-4753-8991-05E3C3E88D19}"/>
                </a:ext>
              </a:extLst>
            </p:cNvPr>
            <p:cNvCxnSpPr>
              <a:cxnSpLocks noChangeShapeType="1"/>
              <a:stCxn id="6153" idx="5"/>
              <a:endCxn id="6154" idx="1"/>
            </p:cNvCxnSpPr>
            <p:nvPr/>
          </p:nvCxnSpPr>
          <p:spPr bwMode="auto">
            <a:xfrm rot="16200000" flipH="1">
              <a:off x="2361" y="3791"/>
              <a:ext cx="784" cy="4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6" name="Straight Connector 676">
              <a:extLst>
                <a:ext uri="{FF2B5EF4-FFF2-40B4-BE49-F238E27FC236}">
                  <a16:creationId xmlns:a16="http://schemas.microsoft.com/office/drawing/2014/main" id="{AB111217-D1E8-426B-9AD7-788E48771E84}"/>
                </a:ext>
              </a:extLst>
            </p:cNvPr>
            <p:cNvCxnSpPr>
              <a:cxnSpLocks noChangeShapeType="1"/>
              <a:stCxn id="6150" idx="4"/>
              <a:endCxn id="6153" idx="0"/>
            </p:cNvCxnSpPr>
            <p:nvPr/>
          </p:nvCxnSpPr>
          <p:spPr bwMode="auto">
            <a:xfrm rot="5400000">
              <a:off x="2124" y="2460"/>
              <a:ext cx="768" cy="7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Connector 676">
              <a:extLst>
                <a:ext uri="{FF2B5EF4-FFF2-40B4-BE49-F238E27FC236}">
                  <a16:creationId xmlns:a16="http://schemas.microsoft.com/office/drawing/2014/main" id="{513B225B-8A8A-4BCE-8647-C54C9CB09D6E}"/>
                </a:ext>
              </a:extLst>
            </p:cNvPr>
            <p:cNvCxnSpPr>
              <a:cxnSpLocks noChangeShapeType="1"/>
              <a:stCxn id="6150" idx="4"/>
              <a:endCxn id="6152" idx="0"/>
            </p:cNvCxnSpPr>
            <p:nvPr/>
          </p:nvCxnSpPr>
          <p:spPr bwMode="auto">
            <a:xfrm rot="16200000" flipH="1">
              <a:off x="3012" y="2316"/>
              <a:ext cx="384" cy="6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1B504868-4908-4498-A4A8-FB8C7C2B13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2064"/>
              <a:ext cx="912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Radial symmetry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59" name="TextBox 504">
              <a:extLst>
                <a:ext uri="{FF2B5EF4-FFF2-40B4-BE49-F238E27FC236}">
                  <a16:creationId xmlns:a16="http://schemas.microsoft.com/office/drawing/2014/main" id="{1752BC70-7B93-449D-B20B-73DDA26757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928"/>
              <a:ext cx="960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Molting animals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0" name="TextBox 504">
              <a:extLst>
                <a:ext uri="{FF2B5EF4-FFF2-40B4-BE49-F238E27FC236}">
                  <a16:creationId xmlns:a16="http://schemas.microsoft.com/office/drawing/2014/main" id="{DDAEE3EA-762D-4868-A4CA-1DA3DC0DA3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312"/>
              <a:ext cx="960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Spiral cleavage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61" name="Oval 672">
              <a:extLst>
                <a:ext uri="{FF2B5EF4-FFF2-40B4-BE49-F238E27FC236}">
                  <a16:creationId xmlns:a16="http://schemas.microsoft.com/office/drawing/2014/main" id="{C6F9A93B-6B86-478B-9BC3-81BDD4099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016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0476C100-BF42-4618-80B5-CD257A65CBBD}"/>
                </a:ext>
              </a:extLst>
            </p:cNvPr>
            <p:cNvCxnSpPr>
              <a:cxnSpLocks noChangeShapeType="1"/>
              <a:stCxn id="6161" idx="0"/>
              <a:endCxn id="6148" idx="3"/>
            </p:cNvCxnSpPr>
            <p:nvPr/>
          </p:nvCxnSpPr>
          <p:spPr bwMode="auto">
            <a:xfrm rot="5400000" flipH="1" flipV="1">
              <a:off x="1426" y="1792"/>
              <a:ext cx="214" cy="23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TextBox 504">
              <a:extLst>
                <a:ext uri="{FF2B5EF4-FFF2-40B4-BE49-F238E27FC236}">
                  <a16:creationId xmlns:a16="http://schemas.microsoft.com/office/drawing/2014/main" id="{C734C02F-8D59-49F7-9512-430D8E502B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2545"/>
              <a:ext cx="960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Diversity</a:t>
              </a:r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84E27E1F-5A32-4A40-834A-FB41808B6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112"/>
              <a:ext cx="864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Bilateral symmetry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65" name="Oval 672">
              <a:extLst>
                <a:ext uri="{FF2B5EF4-FFF2-40B4-BE49-F238E27FC236}">
                  <a16:creationId xmlns:a16="http://schemas.microsoft.com/office/drawing/2014/main" id="{34BFAC02-DE3E-431A-B952-0FE26CB67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248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6" name="TextBox 504">
              <a:extLst>
                <a:ext uri="{FF2B5EF4-FFF2-40B4-BE49-F238E27FC236}">
                  <a16:creationId xmlns:a16="http://schemas.microsoft.com/office/drawing/2014/main" id="{CBB9C441-9055-4EA2-80FF-DB24AA9948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96"/>
              <a:ext cx="768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Second mouth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056FBAFB-B6AB-4444-80BD-A7BDECBD634E}"/>
                </a:ext>
              </a:extLst>
            </p:cNvPr>
            <p:cNvCxnSpPr>
              <a:cxnSpLocks noChangeShapeType="1"/>
              <a:stCxn id="6165" idx="2"/>
              <a:endCxn id="6150" idx="0"/>
            </p:cNvCxnSpPr>
            <p:nvPr/>
          </p:nvCxnSpPr>
          <p:spPr bwMode="auto">
            <a:xfrm rot="10800000" flipV="1">
              <a:off x="2880" y="1440"/>
              <a:ext cx="384" cy="6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8" name="Oval 672">
              <a:extLst>
                <a:ext uri="{FF2B5EF4-FFF2-40B4-BE49-F238E27FC236}">
                  <a16:creationId xmlns:a16="http://schemas.microsoft.com/office/drawing/2014/main" id="{8977C58F-BB45-4CB4-896A-37BD10978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440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9" name="TextBox 504">
              <a:extLst>
                <a:ext uri="{FF2B5EF4-FFF2-40B4-BE49-F238E27FC236}">
                  <a16:creationId xmlns:a16="http://schemas.microsoft.com/office/drawing/2014/main" id="{954CB52F-4914-45D4-8DD4-21FBDF5E01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536"/>
              <a:ext cx="1008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Asymmetrical animals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70" name="Oval 672">
              <a:extLst>
                <a:ext uri="{FF2B5EF4-FFF2-40B4-BE49-F238E27FC236}">
                  <a16:creationId xmlns:a16="http://schemas.microsoft.com/office/drawing/2014/main" id="{BC4748C7-B730-4932-A5CE-415E1B42F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1776"/>
              <a:ext cx="62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1" name="Oval 672">
              <a:extLst>
                <a:ext uri="{FF2B5EF4-FFF2-40B4-BE49-F238E27FC236}">
                  <a16:creationId xmlns:a16="http://schemas.microsoft.com/office/drawing/2014/main" id="{C18B7F33-BC87-464C-88C3-ACD4EEFFA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2256"/>
              <a:ext cx="62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2" name="TextBox 504">
              <a:extLst>
                <a:ext uri="{FF2B5EF4-FFF2-40B4-BE49-F238E27FC236}">
                  <a16:creationId xmlns:a16="http://schemas.microsoft.com/office/drawing/2014/main" id="{CBDA24A6-4171-4BB1-80D1-79C726AEE9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304"/>
              <a:ext cx="57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vertebrae</a:t>
              </a:r>
            </a:p>
            <a:p>
              <a:pPr algn="ctr"/>
              <a:r>
                <a:rPr lang="en-US" altLang="en-US" sz="1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73" name="TextBox 504">
              <a:extLst>
                <a:ext uri="{FF2B5EF4-FFF2-40B4-BE49-F238E27FC236}">
                  <a16:creationId xmlns:a16="http://schemas.microsoft.com/office/drawing/2014/main" id="{D1BB88D1-1065-4B25-B125-B805403A30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1824"/>
              <a:ext cx="57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Spiny skin</a:t>
              </a:r>
            </a:p>
            <a:p>
              <a:pPr algn="ctr"/>
              <a:r>
                <a:rPr lang="en-US" altLang="en-US" sz="1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8A827F6C-E741-4605-8FB5-A8C777F8AFBB}"/>
                </a:ext>
              </a:extLst>
            </p:cNvPr>
            <p:cNvCxnSpPr>
              <a:cxnSpLocks noChangeShapeType="1"/>
              <a:stCxn id="6165" idx="5"/>
              <a:endCxn id="6170" idx="7"/>
            </p:cNvCxnSpPr>
            <p:nvPr/>
          </p:nvCxnSpPr>
          <p:spPr bwMode="auto">
            <a:xfrm rot="5400000">
              <a:off x="3840" y="1629"/>
              <a:ext cx="256" cy="14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Connector 676">
              <a:extLst>
                <a:ext uri="{FF2B5EF4-FFF2-40B4-BE49-F238E27FC236}">
                  <a16:creationId xmlns:a16="http://schemas.microsoft.com/office/drawing/2014/main" id="{49A4953B-2FF7-40FC-8CEA-E9CC8798CCE3}"/>
                </a:ext>
              </a:extLst>
            </p:cNvPr>
            <p:cNvCxnSpPr>
              <a:cxnSpLocks noChangeShapeType="1"/>
              <a:stCxn id="6165" idx="5"/>
              <a:endCxn id="6171" idx="7"/>
            </p:cNvCxnSpPr>
            <p:nvPr/>
          </p:nvCxnSpPr>
          <p:spPr bwMode="auto">
            <a:xfrm rot="16200000" flipH="1">
              <a:off x="3720" y="1898"/>
              <a:ext cx="736" cy="9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6" name="Oval 672">
              <a:extLst>
                <a:ext uri="{FF2B5EF4-FFF2-40B4-BE49-F238E27FC236}">
                  <a16:creationId xmlns:a16="http://schemas.microsoft.com/office/drawing/2014/main" id="{23EE4DEB-21CB-4799-AB8E-F7D435C3E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3504"/>
              <a:ext cx="62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7" name="Oval 672">
              <a:extLst>
                <a:ext uri="{FF2B5EF4-FFF2-40B4-BE49-F238E27FC236}">
                  <a16:creationId xmlns:a16="http://schemas.microsoft.com/office/drawing/2014/main" id="{34042BBD-319A-4E34-A7AA-89CBCF1DD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3504"/>
              <a:ext cx="76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8" name="Straight Connector 676">
              <a:extLst>
                <a:ext uri="{FF2B5EF4-FFF2-40B4-BE49-F238E27FC236}">
                  <a16:creationId xmlns:a16="http://schemas.microsoft.com/office/drawing/2014/main" id="{97093252-E4F9-4FE6-9541-E8DF313BE10B}"/>
                </a:ext>
              </a:extLst>
            </p:cNvPr>
            <p:cNvCxnSpPr>
              <a:cxnSpLocks noChangeShapeType="1"/>
              <a:stCxn id="6152" idx="4"/>
              <a:endCxn id="6176" idx="7"/>
            </p:cNvCxnSpPr>
            <p:nvPr/>
          </p:nvCxnSpPr>
          <p:spPr bwMode="auto">
            <a:xfrm rot="5400000">
              <a:off x="3323" y="3354"/>
              <a:ext cx="248" cy="16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9" name="Straight Connector 676">
              <a:extLst>
                <a:ext uri="{FF2B5EF4-FFF2-40B4-BE49-F238E27FC236}">
                  <a16:creationId xmlns:a16="http://schemas.microsoft.com/office/drawing/2014/main" id="{FDEA257B-6362-45EF-B4A3-ACAFD347427C}"/>
                </a:ext>
              </a:extLst>
            </p:cNvPr>
            <p:cNvCxnSpPr>
              <a:cxnSpLocks noChangeShapeType="1"/>
              <a:stCxn id="6152" idx="4"/>
              <a:endCxn id="6177" idx="1"/>
            </p:cNvCxnSpPr>
            <p:nvPr/>
          </p:nvCxnSpPr>
          <p:spPr bwMode="auto">
            <a:xfrm rot="16200000" flipH="1">
              <a:off x="3472" y="3368"/>
              <a:ext cx="248" cy="1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0" name="TextBox 504">
              <a:extLst>
                <a:ext uri="{FF2B5EF4-FFF2-40B4-BE49-F238E27FC236}">
                  <a16:creationId xmlns:a16="http://schemas.microsoft.com/office/drawing/2014/main" id="{BE5D88CC-FBA3-41BF-A214-B6108878B7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3551"/>
              <a:ext cx="57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Cuticle</a:t>
              </a:r>
            </a:p>
            <a:p>
              <a:pPr algn="ctr"/>
              <a:r>
                <a:rPr lang="en-US" altLang="en-US" sz="1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141" name="TextBox 504">
              <a:extLst>
                <a:ext uri="{FF2B5EF4-FFF2-40B4-BE49-F238E27FC236}">
                  <a16:creationId xmlns:a16="http://schemas.microsoft.com/office/drawing/2014/main" id="{0D7868E3-D1BC-4076-A319-1FEA7A7085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3551"/>
              <a:ext cx="816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Chitin exoskeleton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sp>
          <p:nvSpPr>
            <p:cNvPr id="6182" name="TextBox 504">
              <a:extLst>
                <a:ext uri="{FF2B5EF4-FFF2-40B4-BE49-F238E27FC236}">
                  <a16:creationId xmlns:a16="http://schemas.microsoft.com/office/drawing/2014/main" id="{6F275B5F-8E6D-4818-A05F-F22B886673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4416"/>
              <a:ext cx="960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Lophotrochozoa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83" name="Oval 672">
              <a:extLst>
                <a:ext uri="{FF2B5EF4-FFF2-40B4-BE49-F238E27FC236}">
                  <a16:creationId xmlns:a16="http://schemas.microsoft.com/office/drawing/2014/main" id="{C86BBD6F-030B-4356-89BD-3D81A2F1B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4896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4" name="Oval 672">
              <a:extLst>
                <a:ext uri="{FF2B5EF4-FFF2-40B4-BE49-F238E27FC236}">
                  <a16:creationId xmlns:a16="http://schemas.microsoft.com/office/drawing/2014/main" id="{6727E5A7-A8B7-49F3-A81F-A86A7D050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4896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85" name="Straight Connector 676">
              <a:extLst>
                <a:ext uri="{FF2B5EF4-FFF2-40B4-BE49-F238E27FC236}">
                  <a16:creationId xmlns:a16="http://schemas.microsoft.com/office/drawing/2014/main" id="{9B034578-9BB2-4611-98F2-61F70F2BDDD1}"/>
                </a:ext>
              </a:extLst>
            </p:cNvPr>
            <p:cNvCxnSpPr>
              <a:cxnSpLocks noChangeShapeType="1"/>
              <a:stCxn id="6183" idx="7"/>
              <a:endCxn id="6154" idx="4"/>
            </p:cNvCxnSpPr>
            <p:nvPr/>
          </p:nvCxnSpPr>
          <p:spPr bwMode="auto">
            <a:xfrm rot="5400000" flipH="1" flipV="1">
              <a:off x="3041" y="4671"/>
              <a:ext cx="310" cy="2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6" name="Straight Connector 676">
              <a:extLst>
                <a:ext uri="{FF2B5EF4-FFF2-40B4-BE49-F238E27FC236}">
                  <a16:creationId xmlns:a16="http://schemas.microsoft.com/office/drawing/2014/main" id="{B960DA59-C223-4000-8BC9-D149FCC92912}"/>
                </a:ext>
              </a:extLst>
            </p:cNvPr>
            <p:cNvCxnSpPr>
              <a:cxnSpLocks noChangeShapeType="1"/>
              <a:stCxn id="6184" idx="1"/>
              <a:endCxn id="6154" idx="4"/>
            </p:cNvCxnSpPr>
            <p:nvPr/>
          </p:nvCxnSpPr>
          <p:spPr bwMode="auto">
            <a:xfrm rot="16200000" flipV="1">
              <a:off x="3321" y="4671"/>
              <a:ext cx="303" cy="2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7" name="TextBox 504">
              <a:extLst>
                <a:ext uri="{FF2B5EF4-FFF2-40B4-BE49-F238E27FC236}">
                  <a16:creationId xmlns:a16="http://schemas.microsoft.com/office/drawing/2014/main" id="{75B20AAC-4843-4C78-BBF1-97776AF8DC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4992"/>
              <a:ext cx="768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Segmented worms</a:t>
              </a:r>
            </a:p>
            <a:p>
              <a:pPr algn="ctr"/>
              <a:r>
                <a:rPr lang="en-US" altLang="en-US" sz="1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88" name="TextBox 504">
              <a:extLst>
                <a:ext uri="{FF2B5EF4-FFF2-40B4-BE49-F238E27FC236}">
                  <a16:creationId xmlns:a16="http://schemas.microsoft.com/office/drawing/2014/main" id="{9B943B7A-B9E0-4AB4-B05A-B33B597BE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4992"/>
              <a:ext cx="768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Snails and squid</a:t>
              </a:r>
            </a:p>
            <a:p>
              <a:pPr algn="ctr"/>
              <a:r>
                <a:rPr lang="en-US" altLang="en-US" sz="11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89" name="Oval 672">
              <a:extLst>
                <a:ext uri="{FF2B5EF4-FFF2-40B4-BE49-F238E27FC236}">
                  <a16:creationId xmlns:a16="http://schemas.microsoft.com/office/drawing/2014/main" id="{C5220D4F-4B4B-4808-BF5D-B85AAD048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880"/>
              <a:ext cx="120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90" name="TextBox 504">
              <a:extLst>
                <a:ext uri="{FF2B5EF4-FFF2-40B4-BE49-F238E27FC236}">
                  <a16:creationId xmlns:a16="http://schemas.microsoft.com/office/drawing/2014/main" id="{60E99297-F75B-4E48-9F4B-D7B78CC5F1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928"/>
              <a:ext cx="1056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Acoelomate flatworms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cxnSp>
          <p:nvCxnSpPr>
            <p:cNvPr id="6191" name="Straight Connector 676">
              <a:extLst>
                <a:ext uri="{FF2B5EF4-FFF2-40B4-BE49-F238E27FC236}">
                  <a16:creationId xmlns:a16="http://schemas.microsoft.com/office/drawing/2014/main" id="{4594B527-FA64-4818-B5F9-6A04AEB71FAA}"/>
                </a:ext>
              </a:extLst>
            </p:cNvPr>
            <p:cNvCxnSpPr>
              <a:cxnSpLocks noChangeShapeType="1"/>
              <a:stCxn id="6189" idx="6"/>
              <a:endCxn id="6153" idx="1"/>
            </p:cNvCxnSpPr>
            <p:nvPr/>
          </p:nvCxnSpPr>
          <p:spPr bwMode="auto">
            <a:xfrm>
              <a:off x="1536" y="3072"/>
              <a:ext cx="210" cy="21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E4C5B4D-9C71-46CB-BB12-44C539A55C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Animal Diversity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6BDC77E9-66CC-4580-A026-7926E047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581400"/>
            <a:ext cx="3860800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Deuterostomes</a:t>
            </a:r>
          </a:p>
          <a:p>
            <a:pPr lvl="1">
              <a:buFontTx/>
              <a:buAutoNum type="alphaLcPeriod"/>
            </a:pPr>
            <a:r>
              <a:rPr lang="en-US" alt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Ecdysozoans</a:t>
            </a:r>
            <a:endParaRPr lang="en-US" alt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Eumetazoans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Annelida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Mollusca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Echinodermata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Nematoda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Lophotrochozoans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Platyhelminthes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Porifera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Bilateria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Chordata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Cnidarians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Arthropoda</a:t>
            </a:r>
          </a:p>
          <a:p>
            <a:pPr lvl="1">
              <a:buFontTx/>
              <a:buAutoNum type="alphaLcPeriod"/>
            </a:pPr>
            <a:r>
              <a:rPr lang="en-US" alt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Nematoda</a:t>
            </a:r>
          </a:p>
          <a:p>
            <a:pPr lvl="1">
              <a:buFontTx/>
              <a:buAutoNum type="alphaLcPeriod"/>
            </a:pPr>
            <a:endParaRPr lang="en-US" alt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17" name="Group 49">
            <a:extLst>
              <a:ext uri="{FF2B5EF4-FFF2-40B4-BE49-F238E27FC236}">
                <a16:creationId xmlns:a16="http://schemas.microsoft.com/office/drawing/2014/main" id="{98C2FECD-8F34-49EE-82EB-8695D7BDDE54}"/>
              </a:ext>
            </a:extLst>
          </p:cNvPr>
          <p:cNvGrpSpPr>
            <a:grpSpLocks/>
          </p:cNvGrpSpPr>
          <p:nvPr/>
        </p:nvGrpSpPr>
        <p:grpSpPr bwMode="auto">
          <a:xfrm>
            <a:off x="508000" y="457200"/>
            <a:ext cx="8636000" cy="5943600"/>
            <a:chOff x="240" y="1248"/>
            <a:chExt cx="4080" cy="412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9B2DD3F3-D4ED-4607-BD0C-AB9B2502A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39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5B12395C-F0A2-417E-A61C-60AC18366F0D}"/>
                </a:ext>
              </a:extLst>
            </p:cNvPr>
            <p:cNvCxnSpPr>
              <a:cxnSpLocks noChangeShapeType="1"/>
              <a:stCxn id="7174" idx="1"/>
              <a:endCxn id="7172" idx="5"/>
            </p:cNvCxnSpPr>
            <p:nvPr/>
          </p:nvCxnSpPr>
          <p:spPr bwMode="auto">
            <a:xfrm rot="16200000" flipV="1">
              <a:off x="2327" y="1905"/>
              <a:ext cx="318" cy="11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7310BCDA-6BE0-47A0-A9C2-D893B6CB4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206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947ED4A2-1EC8-4FB1-9750-EA03C4B065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488"/>
              <a:ext cx="96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Symmetrical animals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CE70FE12-5142-4488-9A64-4A17E52DB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83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737F16CA-EDB4-4878-8ACC-6578D6858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21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F16AF07E-60D5-494D-918E-F2424CC03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4368"/>
              <a:ext cx="1008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9" name="Straight Connector 676">
              <a:extLst>
                <a:ext uri="{FF2B5EF4-FFF2-40B4-BE49-F238E27FC236}">
                  <a16:creationId xmlns:a16="http://schemas.microsoft.com/office/drawing/2014/main" id="{2AF5DF0D-96D6-480D-B0C2-FB75E3595109}"/>
                </a:ext>
              </a:extLst>
            </p:cNvPr>
            <p:cNvCxnSpPr>
              <a:cxnSpLocks noChangeShapeType="1"/>
              <a:stCxn id="7177" idx="5"/>
              <a:endCxn id="7178" idx="1"/>
            </p:cNvCxnSpPr>
            <p:nvPr/>
          </p:nvCxnSpPr>
          <p:spPr bwMode="auto">
            <a:xfrm rot="16200000" flipH="1">
              <a:off x="2361" y="3791"/>
              <a:ext cx="784" cy="4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Straight Connector 676">
              <a:extLst>
                <a:ext uri="{FF2B5EF4-FFF2-40B4-BE49-F238E27FC236}">
                  <a16:creationId xmlns:a16="http://schemas.microsoft.com/office/drawing/2014/main" id="{96CD7AEE-DD5C-4173-8868-8BD24A1CCC2B}"/>
                </a:ext>
              </a:extLst>
            </p:cNvPr>
            <p:cNvCxnSpPr>
              <a:cxnSpLocks noChangeShapeType="1"/>
              <a:stCxn id="7174" idx="4"/>
              <a:endCxn id="7177" idx="0"/>
            </p:cNvCxnSpPr>
            <p:nvPr/>
          </p:nvCxnSpPr>
          <p:spPr bwMode="auto">
            <a:xfrm rot="5400000">
              <a:off x="2124" y="2460"/>
              <a:ext cx="768" cy="7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B3A64E54-1FF6-4735-B7A8-7D9CADD3B3AD}"/>
                </a:ext>
              </a:extLst>
            </p:cNvPr>
            <p:cNvCxnSpPr>
              <a:cxnSpLocks noChangeShapeType="1"/>
              <a:stCxn id="7174" idx="4"/>
              <a:endCxn id="7176" idx="0"/>
            </p:cNvCxnSpPr>
            <p:nvPr/>
          </p:nvCxnSpPr>
          <p:spPr bwMode="auto">
            <a:xfrm rot="16200000" flipH="1">
              <a:off x="3012" y="2316"/>
              <a:ext cx="384" cy="6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64C0BBBD-A016-48BE-9FC2-C694E49B3F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2064"/>
              <a:ext cx="91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Radial symmetry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D0C354A7-2CD1-4E80-BFC5-124E2755FB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928"/>
              <a:ext cx="96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Molting animals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40DDEBF8-15F0-40BD-8F9C-8528E7EE8B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312"/>
              <a:ext cx="96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Spiral cleavage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85" name="Oval 672">
              <a:extLst>
                <a:ext uri="{FF2B5EF4-FFF2-40B4-BE49-F238E27FC236}">
                  <a16:creationId xmlns:a16="http://schemas.microsoft.com/office/drawing/2014/main" id="{0F3AD366-2197-4E04-A3ED-170213324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016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C7FD3F68-8213-4FA0-B6A2-5214B9A2D232}"/>
                </a:ext>
              </a:extLst>
            </p:cNvPr>
            <p:cNvCxnSpPr>
              <a:cxnSpLocks noChangeShapeType="1"/>
              <a:stCxn id="7185" idx="0"/>
              <a:endCxn id="7172" idx="3"/>
            </p:cNvCxnSpPr>
            <p:nvPr/>
          </p:nvCxnSpPr>
          <p:spPr bwMode="auto">
            <a:xfrm rot="5400000" flipH="1" flipV="1">
              <a:off x="1426" y="1792"/>
              <a:ext cx="214" cy="23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00B24FA9-FDDC-4545-96D3-2F6DD22949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2544"/>
              <a:ext cx="960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Diversity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95834258-3D9F-4E5D-BF30-3421ED197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112"/>
              <a:ext cx="864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Bilateral symmetry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85508D3E-28F6-46B5-A7BB-328DE7D41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248"/>
              <a:ext cx="912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0" name="TextBox 504">
              <a:extLst>
                <a:ext uri="{FF2B5EF4-FFF2-40B4-BE49-F238E27FC236}">
                  <a16:creationId xmlns:a16="http://schemas.microsoft.com/office/drawing/2014/main" id="{BA403EA3-E037-44B6-BC46-95FDED2262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97"/>
              <a:ext cx="76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Second mouth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518C34C9-E50B-4733-907D-C858DE7CB5ED}"/>
                </a:ext>
              </a:extLst>
            </p:cNvPr>
            <p:cNvCxnSpPr>
              <a:cxnSpLocks noChangeShapeType="1"/>
              <a:stCxn id="7189" idx="2"/>
              <a:endCxn id="7174" idx="0"/>
            </p:cNvCxnSpPr>
            <p:nvPr/>
          </p:nvCxnSpPr>
          <p:spPr bwMode="auto">
            <a:xfrm rot="10800000" flipV="1">
              <a:off x="2880" y="1440"/>
              <a:ext cx="384" cy="6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Oval 672">
              <a:extLst>
                <a:ext uri="{FF2B5EF4-FFF2-40B4-BE49-F238E27FC236}">
                  <a16:creationId xmlns:a16="http://schemas.microsoft.com/office/drawing/2014/main" id="{37B7CFA8-E776-4E87-A98D-475AFF2B1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440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3" name="TextBox 504">
              <a:extLst>
                <a:ext uri="{FF2B5EF4-FFF2-40B4-BE49-F238E27FC236}">
                  <a16:creationId xmlns:a16="http://schemas.microsoft.com/office/drawing/2014/main" id="{F7213D38-6652-4635-89BA-5E1B7AEDB4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536"/>
              <a:ext cx="1008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Asymmetrical animals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94" name="Oval 672">
              <a:extLst>
                <a:ext uri="{FF2B5EF4-FFF2-40B4-BE49-F238E27FC236}">
                  <a16:creationId xmlns:a16="http://schemas.microsoft.com/office/drawing/2014/main" id="{A90C660E-92BF-4DFB-9AE5-F34989D72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1776"/>
              <a:ext cx="62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5" name="Oval 672">
              <a:extLst>
                <a:ext uri="{FF2B5EF4-FFF2-40B4-BE49-F238E27FC236}">
                  <a16:creationId xmlns:a16="http://schemas.microsoft.com/office/drawing/2014/main" id="{3C41DD40-A219-4DF7-8B33-716F4F7CC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2256"/>
              <a:ext cx="62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A0A1C316-6437-4F7F-B6EF-0262C4C73A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304"/>
              <a:ext cx="576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vertebrae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B8686595-60E6-405D-836F-1962640B2C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1824"/>
              <a:ext cx="576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Spiny skin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E3B42225-7D6E-403C-8A21-E1E643B8C5F0}"/>
                </a:ext>
              </a:extLst>
            </p:cNvPr>
            <p:cNvCxnSpPr>
              <a:cxnSpLocks noChangeShapeType="1"/>
              <a:stCxn id="7189" idx="5"/>
              <a:endCxn id="7194" idx="7"/>
            </p:cNvCxnSpPr>
            <p:nvPr/>
          </p:nvCxnSpPr>
          <p:spPr bwMode="auto">
            <a:xfrm rot="5400000">
              <a:off x="3840" y="1629"/>
              <a:ext cx="256" cy="14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811CA4FA-292F-4A9B-9EEC-99AB368FAB63}"/>
                </a:ext>
              </a:extLst>
            </p:cNvPr>
            <p:cNvCxnSpPr>
              <a:cxnSpLocks noChangeShapeType="1"/>
              <a:stCxn id="7189" idx="5"/>
              <a:endCxn id="7195" idx="7"/>
            </p:cNvCxnSpPr>
            <p:nvPr/>
          </p:nvCxnSpPr>
          <p:spPr bwMode="auto">
            <a:xfrm rot="16200000" flipH="1">
              <a:off x="3720" y="1898"/>
              <a:ext cx="736" cy="9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0" name="Oval 672">
              <a:extLst>
                <a:ext uri="{FF2B5EF4-FFF2-40B4-BE49-F238E27FC236}">
                  <a16:creationId xmlns:a16="http://schemas.microsoft.com/office/drawing/2014/main" id="{897BCDEC-9CF0-4536-9B1E-011B7D75C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3504"/>
              <a:ext cx="62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1" name="Oval 672">
              <a:extLst>
                <a:ext uri="{FF2B5EF4-FFF2-40B4-BE49-F238E27FC236}">
                  <a16:creationId xmlns:a16="http://schemas.microsoft.com/office/drawing/2014/main" id="{4E40D81D-D82E-4F6C-8B75-BFD873F9D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3504"/>
              <a:ext cx="76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2" name="Straight Connector 676">
              <a:extLst>
                <a:ext uri="{FF2B5EF4-FFF2-40B4-BE49-F238E27FC236}">
                  <a16:creationId xmlns:a16="http://schemas.microsoft.com/office/drawing/2014/main" id="{748D8D88-EC3F-41ED-A98F-29FDF7FB55DB}"/>
                </a:ext>
              </a:extLst>
            </p:cNvPr>
            <p:cNvCxnSpPr>
              <a:cxnSpLocks noChangeShapeType="1"/>
              <a:stCxn id="7176" idx="4"/>
              <a:endCxn id="7200" idx="7"/>
            </p:cNvCxnSpPr>
            <p:nvPr/>
          </p:nvCxnSpPr>
          <p:spPr bwMode="auto">
            <a:xfrm rot="5400000">
              <a:off x="3323" y="3354"/>
              <a:ext cx="248" cy="16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3" name="Straight Connector 676">
              <a:extLst>
                <a:ext uri="{FF2B5EF4-FFF2-40B4-BE49-F238E27FC236}">
                  <a16:creationId xmlns:a16="http://schemas.microsoft.com/office/drawing/2014/main" id="{017D1F7B-ECE2-4EB2-9301-89458FD476BB}"/>
                </a:ext>
              </a:extLst>
            </p:cNvPr>
            <p:cNvCxnSpPr>
              <a:cxnSpLocks noChangeShapeType="1"/>
              <a:stCxn id="7176" idx="4"/>
              <a:endCxn id="7201" idx="1"/>
            </p:cNvCxnSpPr>
            <p:nvPr/>
          </p:nvCxnSpPr>
          <p:spPr bwMode="auto">
            <a:xfrm rot="16200000" flipH="1">
              <a:off x="3472" y="3368"/>
              <a:ext cx="248" cy="1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4" name="TextBox 504">
              <a:extLst>
                <a:ext uri="{FF2B5EF4-FFF2-40B4-BE49-F238E27FC236}">
                  <a16:creationId xmlns:a16="http://schemas.microsoft.com/office/drawing/2014/main" id="{EAB07EBC-40D9-4611-AE83-5A1A343ABC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3552"/>
              <a:ext cx="576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Cuticle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41" name="TextBox 504">
              <a:extLst>
                <a:ext uri="{FF2B5EF4-FFF2-40B4-BE49-F238E27FC236}">
                  <a16:creationId xmlns:a16="http://schemas.microsoft.com/office/drawing/2014/main" id="{0363FD64-91C2-41D2-960E-DF3DE5ECC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3552"/>
              <a:ext cx="81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Chitin exoskeleton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7206" name="TextBox 504">
              <a:extLst>
                <a:ext uri="{FF2B5EF4-FFF2-40B4-BE49-F238E27FC236}">
                  <a16:creationId xmlns:a16="http://schemas.microsoft.com/office/drawing/2014/main" id="{E237FEEA-2F6A-42AD-899D-725D8D1F68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4416"/>
              <a:ext cx="960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Lophotrochozoa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7" name="Oval 672">
              <a:extLst>
                <a:ext uri="{FF2B5EF4-FFF2-40B4-BE49-F238E27FC236}">
                  <a16:creationId xmlns:a16="http://schemas.microsoft.com/office/drawing/2014/main" id="{F3CECFE3-C71D-4379-A33C-883407D4E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4896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8" name="Oval 672">
              <a:extLst>
                <a:ext uri="{FF2B5EF4-FFF2-40B4-BE49-F238E27FC236}">
                  <a16:creationId xmlns:a16="http://schemas.microsoft.com/office/drawing/2014/main" id="{CA3FF97A-5CBE-431F-AF87-0BF2BE7F4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4896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9" name="Straight Connector 676">
              <a:extLst>
                <a:ext uri="{FF2B5EF4-FFF2-40B4-BE49-F238E27FC236}">
                  <a16:creationId xmlns:a16="http://schemas.microsoft.com/office/drawing/2014/main" id="{8D76A0FD-62BE-488C-B3D2-4378544121CE}"/>
                </a:ext>
              </a:extLst>
            </p:cNvPr>
            <p:cNvCxnSpPr>
              <a:cxnSpLocks noChangeShapeType="1"/>
              <a:stCxn id="7207" idx="7"/>
              <a:endCxn id="7178" idx="4"/>
            </p:cNvCxnSpPr>
            <p:nvPr/>
          </p:nvCxnSpPr>
          <p:spPr bwMode="auto">
            <a:xfrm rot="5400000" flipH="1" flipV="1">
              <a:off x="3041" y="4671"/>
              <a:ext cx="310" cy="2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0" name="Straight Connector 676">
              <a:extLst>
                <a:ext uri="{FF2B5EF4-FFF2-40B4-BE49-F238E27FC236}">
                  <a16:creationId xmlns:a16="http://schemas.microsoft.com/office/drawing/2014/main" id="{2FC6783C-E917-4C13-A531-769C59CE093E}"/>
                </a:ext>
              </a:extLst>
            </p:cNvPr>
            <p:cNvCxnSpPr>
              <a:cxnSpLocks noChangeShapeType="1"/>
              <a:stCxn id="7208" idx="1"/>
              <a:endCxn id="7178" idx="4"/>
            </p:cNvCxnSpPr>
            <p:nvPr/>
          </p:nvCxnSpPr>
          <p:spPr bwMode="auto">
            <a:xfrm rot="16200000" flipV="1">
              <a:off x="3321" y="4671"/>
              <a:ext cx="303" cy="2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1" name="TextBox 504">
              <a:extLst>
                <a:ext uri="{FF2B5EF4-FFF2-40B4-BE49-F238E27FC236}">
                  <a16:creationId xmlns:a16="http://schemas.microsoft.com/office/drawing/2014/main" id="{8FBEDAD6-B271-4E50-A746-F942B89F43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4992"/>
              <a:ext cx="76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Segmented worms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212" name="TextBox 504">
              <a:extLst>
                <a:ext uri="{FF2B5EF4-FFF2-40B4-BE49-F238E27FC236}">
                  <a16:creationId xmlns:a16="http://schemas.microsoft.com/office/drawing/2014/main" id="{4DE38220-77BF-4CEA-BCE2-CE93434DF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4992"/>
              <a:ext cx="768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Snails and squid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213" name="Oval 672">
              <a:extLst>
                <a:ext uri="{FF2B5EF4-FFF2-40B4-BE49-F238E27FC236}">
                  <a16:creationId xmlns:a16="http://schemas.microsoft.com/office/drawing/2014/main" id="{85F5F48D-1D5C-4DC6-88C8-CD788160C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880"/>
              <a:ext cx="120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4" name="TextBox 504">
              <a:extLst>
                <a:ext uri="{FF2B5EF4-FFF2-40B4-BE49-F238E27FC236}">
                  <a16:creationId xmlns:a16="http://schemas.microsoft.com/office/drawing/2014/main" id="{BDC558AF-5F2D-47CB-9BA3-9DCBE0282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928"/>
              <a:ext cx="1056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Acoelomate flatworms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cxnSp>
          <p:nvCxnSpPr>
            <p:cNvPr id="7215" name="Straight Connector 676">
              <a:extLst>
                <a:ext uri="{FF2B5EF4-FFF2-40B4-BE49-F238E27FC236}">
                  <a16:creationId xmlns:a16="http://schemas.microsoft.com/office/drawing/2014/main" id="{06F64885-B6E2-4512-BF72-B1059D4971C3}"/>
                </a:ext>
              </a:extLst>
            </p:cNvPr>
            <p:cNvCxnSpPr>
              <a:cxnSpLocks noChangeShapeType="1"/>
              <a:stCxn id="7213" idx="6"/>
              <a:endCxn id="7177" idx="1"/>
            </p:cNvCxnSpPr>
            <p:nvPr/>
          </p:nvCxnSpPr>
          <p:spPr bwMode="auto">
            <a:xfrm>
              <a:off x="1536" y="3072"/>
              <a:ext cx="210" cy="21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1"/>
  <p:tag name="MMPROD_UIDATA" val="&lt;database version=&quot;7.0&quot;&gt;&lt;object type=&quot;1&quot; unique_id=&quot;10001&quot;&gt;&lt;object type=&quot;2&quot; unique_id=&quot;10409&quot;&gt;&lt;object type=&quot;3&quot; unique_id=&quot;10410&quot;&gt;&lt;property id=&quot;20148&quot; value=&quot;5&quot;/&gt;&lt;property id=&quot;20300&quot; value=&quot;Slide 1&quot;/&gt;&lt;property id=&quot;20307&quot; value=&quot;317&quot;/&gt;&lt;/object&gt;&lt;object type=&quot;3&quot; unique_id=&quot;10411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412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413&quot;&gt;&lt;property id=&quot;20148&quot; value=&quot;5&quot;/&gt;&lt;property id=&quot;20300&quot; value=&quot;Slide 4 - &amp;quot;Animal Diversity&amp;quot;&quot;/&gt;&lt;property id=&quot;20307&quot; value=&quot;334&quot;/&gt;&lt;/object&gt;&lt;object type=&quot;3&quot; unique_id=&quot;10414&quot;&gt;&lt;property id=&quot;20148&quot; value=&quot;5&quot;/&gt;&lt;property id=&quot;20300&quot; value=&quot;Slide 5 - &amp;quot;Animal Diversity Key&amp;quot;&quot;/&gt;&lt;property id=&quot;20307&quot; value=&quot;335&quot;/&gt;&lt;/object&gt;&lt;/object&gt;&lt;object type=&quot;8&quot; unique_id=&quot;1042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2043</TotalTime>
  <Words>204</Words>
  <Application>Microsoft Office PowerPoint</Application>
  <PresentationFormat>On-screen Show (4:3)</PresentationFormat>
  <Paragraphs>110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Animal Diversity</vt:lpstr>
      <vt:lpstr>Animal Diversity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259</cp:revision>
  <dcterms:created xsi:type="dcterms:W3CDTF">2005-04-19T02:46:41Z</dcterms:created>
  <dcterms:modified xsi:type="dcterms:W3CDTF">2019-04-29T17:19:55Z</dcterms:modified>
</cp:coreProperties>
</file>