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9"/>
  </p:notesMasterIdLst>
  <p:sldIdLst>
    <p:sldId id="317" r:id="rId3"/>
    <p:sldId id="333" r:id="rId4"/>
    <p:sldId id="330" r:id="rId5"/>
    <p:sldId id="336" r:id="rId6"/>
    <p:sldId id="334" r:id="rId7"/>
    <p:sldId id="335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20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C3E780E-2CA7-4D74-82C8-9F431EA8B0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2B4A1B8-5F57-4AB5-96D5-02F9AB77DB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52331DB8-9C56-4A9D-85FE-D53BB562B6F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B834C93-2553-41B0-9F0F-5A05B0E1B8D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315A4C1-CE7D-4AE7-A9B7-97785A1ED1C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D3B4A55-DC32-4826-8BFC-D8C181EAC7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32DF44C-8898-4430-BC12-2F05C9A89D4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A380CA71-4470-4DA4-B8AE-C2C77DCFDD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6BE3F6-6797-4808-A6F2-39EE1A94715C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6E71BDEE-6ECD-4839-A4F8-8FB1A15B5B4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8837F770-B761-4590-AD0C-0B585CDCF0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8180A4-7547-4A55-866C-DB895B001F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9186C68-59CF-4FE9-9FFB-D22473D0BD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31FD1D1-A7C9-4772-8E6E-FF91BB8DF8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F8657-BFF7-40B7-97BB-49DACAF1E2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548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E48E39F-B8CC-4BC9-AB83-44A5B46086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9B4D440-AA37-4040-8360-CDAA19A2B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773FCA8-FA2D-48C4-8A44-D299F43F17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FC020-A23E-4D8B-AF81-C64C9C5DF7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468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488ED-D59E-4BFE-870E-1A8E1169B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EFD4C4-6099-4997-9D63-B67BB3F375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01298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FD2BF-2EFA-427F-9074-25F64E0BA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0B335-8A45-4756-A3FF-B5AC8C12E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735486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428BD-B2D1-4716-81B4-E19EE4D71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A5C785-AC3D-4EC5-B773-D3AAAEC52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102627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F1BF0-8E31-457A-9C22-53D8E164B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84B12-2CC5-4BE0-91B5-F89FA1AAE2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4EDE1A-7052-4324-A800-F7EAB7269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88038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FDDA1-DF90-42AA-BBD4-9A5968A9F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7F19DC-D743-4963-BC77-DE9662736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D9CAA-6D0B-4648-8BD9-434EACF08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AFEA95-10A0-47CF-B207-578BB66FC7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1BC552-60C0-494E-A1C2-CD9DBCB1F3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587801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0A2EF-5503-4216-ADFB-E4978A9D9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833283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4424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9742A-B93F-44C3-994B-C2568EFD7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5F476-4722-4881-A5CD-5A6F480B6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8283D-64DD-48D6-A843-6F600F0BB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888996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CA9DB-2F70-4140-B80A-6247D82E0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F1C40-709A-4248-B59D-52C6BC6EC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32F8CB-5795-4751-A100-FD0E7AD652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65831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EE2F966-2BE2-4953-8AE1-313641B150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537760C-D2F0-4A31-9A4E-322A15C26C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2A0CE48-1375-4549-839E-91FC913D76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EB2EE6-D257-46A0-9B34-5E5E0F473B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945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1D08F-B891-458B-97B9-0D88F573E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E6DA36-3248-4365-8D87-0850F20C7D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769473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8379F4-7F66-4B21-8AB5-23737C0C90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8DCDD7-2202-4CEC-BD4B-B6F91CE59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990620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4C07001-F9C6-40BE-86BE-18F450E587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48926E8-9E13-4B6E-9079-F4B7F5EEC2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E6F91B5-8719-465E-8759-D2A4C7D084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25A481-C41B-4327-9391-1D55DD78E8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30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4E1D7A-964A-45E6-9A75-50084BCF49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03EA42-61DD-4013-A535-C1E8CF621D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15EC6D-0947-488E-B32A-E3A04D1B02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CAE974-47D9-48CC-BCAA-7D12ED398D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828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D8DBB18-AFB9-4514-9B29-E78B3C6D2E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486E381-95EF-40F3-9058-3FFEB40DC6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52615EC-0FDC-4B96-9D60-7917E3C4C8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62B5C8-BC16-485C-A1D8-BE3CC460E9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16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9F13361-582E-4FF5-B148-848CF330A9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D01D649-E251-4E9C-8EC8-AA408B6B10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6BA2649-C0F8-4337-8D41-E432DBF08A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9A6747-DBBB-44E5-B3AE-AF237B470B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88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B02BD6-C26B-4CF5-85E6-4AB0509A39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12DA24B-40E5-4796-BC3D-656EA3F294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3CC12F7-7E0B-47A7-A584-7965EC4D6D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6CE6D-CF2E-43A0-AD57-DA3F5695C4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4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246689-90AF-4618-806B-8B5A93C972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22F9924-39EC-44D7-8314-B861D1924E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6668610-A6A7-494E-8ED0-0F52DF6730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CF6C46-3C4F-4D3C-A828-917F743FAA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21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4B6ADB2-9514-4C71-B307-F7FA67D63C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9806C87-98AA-485E-B4DC-F948F8DFD3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42B59D1-21D5-4E99-A4C6-B43FDFA669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F50446-8F41-4D3F-A6FD-5D305625C4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53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0837774-B7D0-4DB0-97A4-EBB05CA8E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FFC8EA8-AC95-4578-9682-8FCCC8D28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BA69C47-4711-4BD5-A6C4-98DA2A25BC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9F97634-AF0B-4CF8-A507-256CD532A6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10DFA62-C405-4A9B-8478-0764F2E8982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840387B-2B69-4538-9E3F-C279EE1CEC6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77F01852-1AC8-42D8-A595-03419ED9F94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0375765C-44E0-44E1-88A6-C91F0640607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839C2639-5A6C-47D4-BA8D-6D6AE6370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9956830-7A4A-4473-A1E0-5D0C9E527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2" r:id="rId3"/>
    <p:sldLayoutId id="2147483861" r:id="rId4"/>
    <p:sldLayoutId id="2147483860" r:id="rId5"/>
    <p:sldLayoutId id="2147483859" r:id="rId6"/>
    <p:sldLayoutId id="2147483858" r:id="rId7"/>
    <p:sldLayoutId id="2147483857" r:id="rId8"/>
    <p:sldLayoutId id="2147483856" r:id="rId9"/>
    <p:sldLayoutId id="214748385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8B88AB5-4E67-439A-A608-F0F0925A2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7238D8-838D-4B05-8451-6D065715A85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B3603D-0C3A-4DE2-983D-4E667E1F0DE5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4581" name="Picture 3" descr="MHE-red-RGB-email-logo.png">
            <a:extLst>
              <a:ext uri="{FF2B5EF4-FFF2-40B4-BE49-F238E27FC236}">
                <a16:creationId xmlns:a16="http://schemas.microsoft.com/office/drawing/2014/main" id="{6E4D0C1B-999B-4BEC-B707-05C522154D4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972E361-C1F1-4635-857C-50590469BE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6936546-9BAA-40DE-9C2C-E638B08DBA8E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3BB367D-8121-4013-8F18-51A4FD85FA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E162955-D0F6-4977-BE98-7A70370C0B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A8D4177-EEDB-4295-9D97-41B11F9AB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B11A9A0-58F2-4E7F-BEB5-61C76E444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866992-9965-4534-A0DA-8893FE98F4D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806101AE-73EE-40E1-8260-E3FDAD43E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Action Potential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795C092-C1CB-4957-BC77-EF13A0A68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2047D9D-AEDC-4149-982A-D7F2CDC5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F2386D7-DDA5-4E91-9AD5-FC6E16900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88D8008-E6D9-401C-86DB-7815DF2B4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4CBABF9-0337-427F-961A-78D0137F2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Word Bank</a:t>
            </a:r>
          </a:p>
        </p:txBody>
      </p:sp>
      <p:sp>
        <p:nvSpPr>
          <p:cNvPr id="6147" name="TextBox 108">
            <a:extLst>
              <a:ext uri="{FF2B5EF4-FFF2-40B4-BE49-F238E27FC236}">
                <a16:creationId xmlns:a16="http://schemas.microsoft.com/office/drawing/2014/main" id="{06344E4F-A0E8-46A0-8812-35B2EACF34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885950"/>
            <a:ext cx="61976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Neurotransmitters bind to receptors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K+ gates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Ca++ gates open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Hyperpolarization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Saltatory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Release of Neurotransmitters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Postsynaptic neuron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Repolarization 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-55mV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Na+ gates open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2000" dirty="0"/>
              <a:t>Inhibitory Postsynaptic Potential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1D10616-D50E-4A92-80E3-0B4915E7F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3" y="0"/>
            <a:ext cx="7158037" cy="665163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/>
              <a:t>Action Potential</a:t>
            </a:r>
          </a:p>
        </p:txBody>
      </p:sp>
      <p:sp>
        <p:nvSpPr>
          <p:cNvPr id="7171" name="Oval 5">
            <a:extLst>
              <a:ext uri="{FF2B5EF4-FFF2-40B4-BE49-F238E27FC236}">
                <a16:creationId xmlns:a16="http://schemas.microsoft.com/office/drawing/2014/main" id="{83478D20-BEA8-4E59-8CC6-024EA4E79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246188"/>
            <a:ext cx="2336800" cy="59531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End of presynaptic neuron</a:t>
            </a:r>
          </a:p>
        </p:txBody>
      </p:sp>
      <p:sp>
        <p:nvSpPr>
          <p:cNvPr id="7172" name="Oval 6">
            <a:extLst>
              <a:ext uri="{FF2B5EF4-FFF2-40B4-BE49-F238E27FC236}">
                <a16:creationId xmlns:a16="http://schemas.microsoft.com/office/drawing/2014/main" id="{3CADBF9E-B7D6-4033-ABB2-1961769DD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133" y="4080316"/>
            <a:ext cx="2438400" cy="4635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/>
              <a:t>_____</a:t>
            </a:r>
          </a:p>
        </p:txBody>
      </p:sp>
      <p:sp>
        <p:nvSpPr>
          <p:cNvPr id="7173" name="Oval 7">
            <a:extLst>
              <a:ext uri="{FF2B5EF4-FFF2-40B4-BE49-F238E27FC236}">
                <a16:creationId xmlns:a16="http://schemas.microsoft.com/office/drawing/2014/main" id="{71855CA4-C425-4F25-99BC-49BD742B1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2968625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174" name="Oval 8">
            <a:extLst>
              <a:ext uri="{FF2B5EF4-FFF2-40B4-BE49-F238E27FC236}">
                <a16:creationId xmlns:a16="http://schemas.microsoft.com/office/drawing/2014/main" id="{005E2B5A-74E4-4EA0-B808-E8FA9C15F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497263"/>
            <a:ext cx="812800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175" name="Oval 9">
            <a:extLst>
              <a:ext uri="{FF2B5EF4-FFF2-40B4-BE49-F238E27FC236}">
                <a16:creationId xmlns:a16="http://schemas.microsoft.com/office/drawing/2014/main" id="{53EB7E21-5497-4C73-9F95-229C68282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974850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176" name="Oval 10">
            <a:extLst>
              <a:ext uri="{FF2B5EF4-FFF2-40B4-BE49-F238E27FC236}">
                <a16:creationId xmlns:a16="http://schemas.microsoft.com/office/drawing/2014/main" id="{441318A0-9DE4-4B6E-A04A-03543A964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371725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177" name="Oval 11">
            <a:extLst>
              <a:ext uri="{FF2B5EF4-FFF2-40B4-BE49-F238E27FC236}">
                <a16:creationId xmlns:a16="http://schemas.microsoft.com/office/drawing/2014/main" id="{26F49948-B0B0-4B29-92B2-0FD36A9FE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768600"/>
            <a:ext cx="812800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cxnSp>
        <p:nvCxnSpPr>
          <p:cNvPr id="7178" name="Straight Arrow Connector 15">
            <a:extLst>
              <a:ext uri="{FF2B5EF4-FFF2-40B4-BE49-F238E27FC236}">
                <a16:creationId xmlns:a16="http://schemas.microsoft.com/office/drawing/2014/main" id="{34EBAD60-30B1-437D-995D-FA508DB7C74D}"/>
              </a:ext>
            </a:extLst>
          </p:cNvPr>
          <p:cNvCxnSpPr>
            <a:cxnSpLocks noChangeShapeType="1"/>
            <a:stCxn id="7192" idx="3"/>
          </p:cNvCxnSpPr>
          <p:nvPr/>
        </p:nvCxnSpPr>
        <p:spPr bwMode="auto">
          <a:xfrm>
            <a:off x="2249488" y="1212850"/>
            <a:ext cx="4038600" cy="44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Straight Arrow Connector 17">
            <a:extLst>
              <a:ext uri="{FF2B5EF4-FFF2-40B4-BE49-F238E27FC236}">
                <a16:creationId xmlns:a16="http://schemas.microsoft.com/office/drawing/2014/main" id="{096F5197-08BB-4125-BF74-D920475BCE2D}"/>
              </a:ext>
            </a:extLst>
          </p:cNvPr>
          <p:cNvCxnSpPr>
            <a:cxnSpLocks noChangeShapeType="1"/>
            <a:stCxn id="7171" idx="4"/>
            <a:endCxn id="7175" idx="0"/>
          </p:cNvCxnSpPr>
          <p:nvPr/>
        </p:nvCxnSpPr>
        <p:spPr bwMode="auto">
          <a:xfrm flipH="1">
            <a:off x="1320800" y="1858963"/>
            <a:ext cx="6451600" cy="984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Straight Arrow Connector 18">
            <a:extLst>
              <a:ext uri="{FF2B5EF4-FFF2-40B4-BE49-F238E27FC236}">
                <a16:creationId xmlns:a16="http://schemas.microsoft.com/office/drawing/2014/main" id="{28F15560-1189-40EC-8004-701116B0C73F}"/>
              </a:ext>
            </a:extLst>
          </p:cNvPr>
          <p:cNvCxnSpPr>
            <a:cxnSpLocks noChangeShapeType="1"/>
            <a:stCxn id="7175" idx="4"/>
            <a:endCxn id="7176" idx="0"/>
          </p:cNvCxnSpPr>
          <p:nvPr/>
        </p:nvCxnSpPr>
        <p:spPr bwMode="auto">
          <a:xfrm flipV="1">
            <a:off x="1320800" y="2355850"/>
            <a:ext cx="5486400" cy="31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Arrow Connector 23">
            <a:extLst>
              <a:ext uri="{FF2B5EF4-FFF2-40B4-BE49-F238E27FC236}">
                <a16:creationId xmlns:a16="http://schemas.microsoft.com/office/drawing/2014/main" id="{6BC9D8E1-9909-4A71-BF5C-26A83C22BDDC}"/>
              </a:ext>
            </a:extLst>
          </p:cNvPr>
          <p:cNvCxnSpPr>
            <a:cxnSpLocks noChangeShapeType="1"/>
            <a:stCxn id="7177" idx="4"/>
            <a:endCxn id="7173" idx="2"/>
          </p:cNvCxnSpPr>
          <p:nvPr/>
        </p:nvCxnSpPr>
        <p:spPr bwMode="auto">
          <a:xfrm flipV="1">
            <a:off x="4368800" y="3167063"/>
            <a:ext cx="2424113" cy="158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24">
            <a:extLst>
              <a:ext uri="{FF2B5EF4-FFF2-40B4-BE49-F238E27FC236}">
                <a16:creationId xmlns:a16="http://schemas.microsoft.com/office/drawing/2014/main" id="{5148D457-D876-421F-A3F9-5915FF5CE711}"/>
              </a:ext>
            </a:extLst>
          </p:cNvPr>
          <p:cNvCxnSpPr>
            <a:cxnSpLocks noChangeShapeType="1"/>
            <a:stCxn id="7176" idx="4"/>
            <a:endCxn id="7177" idx="0"/>
          </p:cNvCxnSpPr>
          <p:nvPr/>
        </p:nvCxnSpPr>
        <p:spPr bwMode="auto">
          <a:xfrm flipH="1" flipV="1">
            <a:off x="4368800" y="2752725"/>
            <a:ext cx="243840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Oval 48">
            <a:extLst>
              <a:ext uri="{FF2B5EF4-FFF2-40B4-BE49-F238E27FC236}">
                <a16:creationId xmlns:a16="http://schemas.microsoft.com/office/drawing/2014/main" id="{F4F601EB-C3D6-4456-BCEA-6A8D60DB8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60838"/>
            <a:ext cx="16256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Cl- gates open</a:t>
            </a:r>
          </a:p>
        </p:txBody>
      </p:sp>
      <p:cxnSp>
        <p:nvCxnSpPr>
          <p:cNvPr id="7184" name="Straight Arrow Connector 49">
            <a:extLst>
              <a:ext uri="{FF2B5EF4-FFF2-40B4-BE49-F238E27FC236}">
                <a16:creationId xmlns:a16="http://schemas.microsoft.com/office/drawing/2014/main" id="{A6535C16-AAD0-41CF-B344-BD1D2400923B}"/>
              </a:ext>
            </a:extLst>
          </p:cNvPr>
          <p:cNvCxnSpPr>
            <a:cxnSpLocks noChangeShapeType="1"/>
            <a:stCxn id="7174" idx="4"/>
            <a:endCxn id="7183" idx="0"/>
          </p:cNvCxnSpPr>
          <p:nvPr/>
        </p:nvCxnSpPr>
        <p:spPr bwMode="auto">
          <a:xfrm flipH="1">
            <a:off x="812800" y="3911600"/>
            <a:ext cx="508000" cy="2317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traight Arrow Connector 62">
            <a:extLst>
              <a:ext uri="{FF2B5EF4-FFF2-40B4-BE49-F238E27FC236}">
                <a16:creationId xmlns:a16="http://schemas.microsoft.com/office/drawing/2014/main" id="{C64F55EA-B12C-4051-8403-2683096D1A30}"/>
              </a:ext>
            </a:extLst>
          </p:cNvPr>
          <p:cNvCxnSpPr>
            <a:cxnSpLocks noChangeShapeType="1"/>
            <a:stCxn id="7183" idx="4"/>
            <a:endCxn id="7198" idx="0"/>
          </p:cNvCxnSpPr>
          <p:nvPr/>
        </p:nvCxnSpPr>
        <p:spPr bwMode="auto">
          <a:xfrm flipH="1">
            <a:off x="609600" y="4573588"/>
            <a:ext cx="203200" cy="4968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TextBox 85">
            <a:extLst>
              <a:ext uri="{FF2B5EF4-FFF2-40B4-BE49-F238E27FC236}">
                <a16:creationId xmlns:a16="http://schemas.microsoft.com/office/drawing/2014/main" id="{AED42B5A-0BA0-4393-9420-2C02FF088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9144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Travels to </a:t>
            </a:r>
          </a:p>
        </p:txBody>
      </p:sp>
      <p:sp>
        <p:nvSpPr>
          <p:cNvPr id="7187" name="TextBox 87">
            <a:extLst>
              <a:ext uri="{FF2B5EF4-FFF2-40B4-BE49-F238E27FC236}">
                <a16:creationId xmlns:a16="http://schemas.microsoft.com/office/drawing/2014/main" id="{D5EEAFF0-AB86-4B5A-A02A-7231FA36D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2106613"/>
            <a:ext cx="20320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Leads to</a:t>
            </a:r>
          </a:p>
        </p:txBody>
      </p:sp>
      <p:sp>
        <p:nvSpPr>
          <p:cNvPr id="7188" name="TextBox 89">
            <a:extLst>
              <a:ext uri="{FF2B5EF4-FFF2-40B4-BE49-F238E27FC236}">
                <a16:creationId xmlns:a16="http://schemas.microsoft.com/office/drawing/2014/main" id="{0F25F2ED-AF99-48B7-838F-E58D6BCE1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2901950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Located in</a:t>
            </a:r>
          </a:p>
        </p:txBody>
      </p:sp>
      <p:sp>
        <p:nvSpPr>
          <p:cNvPr id="7189" name="TextBox 90">
            <a:extLst>
              <a:ext uri="{FF2B5EF4-FFF2-40B4-BE49-F238E27FC236}">
                <a16:creationId xmlns:a16="http://schemas.microsoft.com/office/drawing/2014/main" id="{EBD338DD-35F6-4E86-9F75-9FDAFCDADEC3}"/>
              </a:ext>
            </a:extLst>
          </p:cNvPr>
          <p:cNvSpPr txBox="1">
            <a:spLocks noChangeArrowheads="1"/>
          </p:cNvSpPr>
          <p:nvPr/>
        </p:nvSpPr>
        <p:spPr bwMode="auto">
          <a:xfrm rot="-180725">
            <a:off x="5173663" y="4791075"/>
            <a:ext cx="20320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next</a:t>
            </a:r>
          </a:p>
        </p:txBody>
      </p:sp>
      <p:sp>
        <p:nvSpPr>
          <p:cNvPr id="7190" name="TextBox 91">
            <a:extLst>
              <a:ext uri="{FF2B5EF4-FFF2-40B4-BE49-F238E27FC236}">
                <a16:creationId xmlns:a16="http://schemas.microsoft.com/office/drawing/2014/main" id="{2A87A16E-3DDD-498A-B7E2-BCC77ADAE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6482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Causing</a:t>
            </a:r>
          </a:p>
        </p:txBody>
      </p:sp>
      <p:sp>
        <p:nvSpPr>
          <p:cNvPr id="7191" name="TextBox 102">
            <a:extLst>
              <a:ext uri="{FF2B5EF4-FFF2-40B4-BE49-F238E27FC236}">
                <a16:creationId xmlns:a16="http://schemas.microsoft.com/office/drawing/2014/main" id="{40ECCC04-57AF-47B2-8776-8ADB2996D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1200" y="16002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7192" name="Rectangle 49">
            <a:extLst>
              <a:ext uri="{FF2B5EF4-FFF2-40B4-BE49-F238E27FC236}">
                <a16:creationId xmlns:a16="http://schemas.microsoft.com/office/drawing/2014/main" id="{D9C5ABC7-DD2B-4B17-9F9D-AA0FDFAE5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914400"/>
            <a:ext cx="2032000" cy="596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Action Potential (AP) arises in presynaptic neuron</a:t>
            </a:r>
          </a:p>
          <a:p>
            <a:pPr algn="ctr"/>
            <a:endParaRPr lang="en-US" altLang="en-US" sz="1200"/>
          </a:p>
        </p:txBody>
      </p:sp>
      <p:cxnSp>
        <p:nvCxnSpPr>
          <p:cNvPr id="7193" name="Straight Arrow Connector 66">
            <a:extLst>
              <a:ext uri="{FF2B5EF4-FFF2-40B4-BE49-F238E27FC236}">
                <a16:creationId xmlns:a16="http://schemas.microsoft.com/office/drawing/2014/main" id="{1472D47A-B79B-47C2-91D7-EA5035996220}"/>
              </a:ext>
            </a:extLst>
          </p:cNvPr>
          <p:cNvCxnSpPr>
            <a:cxnSpLocks noChangeShapeType="1"/>
            <a:stCxn id="7177" idx="4"/>
            <a:endCxn id="7174" idx="0"/>
          </p:cNvCxnSpPr>
          <p:nvPr/>
        </p:nvCxnSpPr>
        <p:spPr bwMode="auto">
          <a:xfrm flipH="1">
            <a:off x="1320800" y="3182938"/>
            <a:ext cx="3048000" cy="298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4" name="Oval 8">
            <a:extLst>
              <a:ext uri="{FF2B5EF4-FFF2-40B4-BE49-F238E27FC236}">
                <a16:creationId xmlns:a16="http://schemas.microsoft.com/office/drawing/2014/main" id="{699ECB19-FBDB-4A9B-BABC-E555A2540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7600" y="3482623"/>
            <a:ext cx="2946400" cy="4746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Excitatory Postsynaptic Potential begins at _____</a:t>
            </a:r>
          </a:p>
        </p:txBody>
      </p:sp>
      <p:cxnSp>
        <p:nvCxnSpPr>
          <p:cNvPr id="7195" name="Straight Arrow Connector 81">
            <a:extLst>
              <a:ext uri="{FF2B5EF4-FFF2-40B4-BE49-F238E27FC236}">
                <a16:creationId xmlns:a16="http://schemas.microsoft.com/office/drawing/2014/main" id="{23AC1B27-9223-447E-A96E-3BE19BD6068C}"/>
              </a:ext>
            </a:extLst>
          </p:cNvPr>
          <p:cNvCxnSpPr>
            <a:cxnSpLocks noChangeShapeType="1"/>
            <a:stCxn id="7177" idx="4"/>
            <a:endCxn id="7194" idx="0"/>
          </p:cNvCxnSpPr>
          <p:nvPr/>
        </p:nvCxnSpPr>
        <p:spPr bwMode="auto">
          <a:xfrm>
            <a:off x="4368800" y="3167063"/>
            <a:ext cx="3302000" cy="31556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6" name="TextBox 89">
            <a:extLst>
              <a:ext uri="{FF2B5EF4-FFF2-40B4-BE49-F238E27FC236}">
                <a16:creationId xmlns:a16="http://schemas.microsoft.com/office/drawing/2014/main" id="{CA205831-6BB0-4FB5-8FC7-9FA28F5BB26D}"/>
              </a:ext>
            </a:extLst>
          </p:cNvPr>
          <p:cNvSpPr txBox="1">
            <a:spLocks noChangeArrowheads="1"/>
          </p:cNvSpPr>
          <p:nvPr/>
        </p:nvSpPr>
        <p:spPr bwMode="auto">
          <a:xfrm rot="902641">
            <a:off x="5421313" y="3316288"/>
            <a:ext cx="593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IF</a:t>
            </a:r>
          </a:p>
        </p:txBody>
      </p:sp>
      <p:sp>
        <p:nvSpPr>
          <p:cNvPr id="7197" name="TextBox 89">
            <a:extLst>
              <a:ext uri="{FF2B5EF4-FFF2-40B4-BE49-F238E27FC236}">
                <a16:creationId xmlns:a16="http://schemas.microsoft.com/office/drawing/2014/main" id="{0965585C-E687-409C-B53F-6C884FAFF827}"/>
              </a:ext>
            </a:extLst>
          </p:cNvPr>
          <p:cNvSpPr txBox="1">
            <a:spLocks noChangeArrowheads="1"/>
          </p:cNvSpPr>
          <p:nvPr/>
        </p:nvSpPr>
        <p:spPr bwMode="auto">
          <a:xfrm rot="-864890">
            <a:off x="2151063" y="3352800"/>
            <a:ext cx="593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IF</a:t>
            </a:r>
          </a:p>
        </p:txBody>
      </p:sp>
      <p:sp>
        <p:nvSpPr>
          <p:cNvPr id="7198" name="Oval 8">
            <a:extLst>
              <a:ext uri="{FF2B5EF4-FFF2-40B4-BE49-F238E27FC236}">
                <a16:creationId xmlns:a16="http://schemas.microsoft.com/office/drawing/2014/main" id="{024D60A8-AD9B-44D0-BDFB-8236F9C78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5087938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199" name="Oval 48">
            <a:extLst>
              <a:ext uri="{FF2B5EF4-FFF2-40B4-BE49-F238E27FC236}">
                <a16:creationId xmlns:a16="http://schemas.microsoft.com/office/drawing/2014/main" id="{D6893E72-8A9E-411B-BB33-37903D07C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557713"/>
            <a:ext cx="2133600" cy="5476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Depolarization to +30mV</a:t>
            </a:r>
          </a:p>
        </p:txBody>
      </p:sp>
      <p:cxnSp>
        <p:nvCxnSpPr>
          <p:cNvPr id="7200" name="Straight Arrow Connector 105">
            <a:extLst>
              <a:ext uri="{FF2B5EF4-FFF2-40B4-BE49-F238E27FC236}">
                <a16:creationId xmlns:a16="http://schemas.microsoft.com/office/drawing/2014/main" id="{FD1830C8-AA55-47D8-8F14-285C91247ABB}"/>
              </a:ext>
            </a:extLst>
          </p:cNvPr>
          <p:cNvCxnSpPr>
            <a:cxnSpLocks noChangeShapeType="1"/>
            <a:stCxn id="7194" idx="3"/>
            <a:endCxn id="7172" idx="0"/>
          </p:cNvCxnSpPr>
          <p:nvPr/>
        </p:nvCxnSpPr>
        <p:spPr bwMode="auto">
          <a:xfrm flipH="1">
            <a:off x="5757333" y="3887772"/>
            <a:ext cx="871757" cy="192544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1" name="Straight Arrow Connector 107">
            <a:extLst>
              <a:ext uri="{FF2B5EF4-FFF2-40B4-BE49-F238E27FC236}">
                <a16:creationId xmlns:a16="http://schemas.microsoft.com/office/drawing/2014/main" id="{0CBB3BED-8CAA-46AC-B984-58ED5E5283A2}"/>
              </a:ext>
            </a:extLst>
          </p:cNvPr>
          <p:cNvCxnSpPr>
            <a:cxnSpLocks noChangeShapeType="1"/>
            <a:stCxn id="7172" idx="5"/>
            <a:endCxn id="7199" idx="0"/>
          </p:cNvCxnSpPr>
          <p:nvPr/>
        </p:nvCxnSpPr>
        <p:spPr bwMode="auto">
          <a:xfrm>
            <a:off x="6619438" y="4475981"/>
            <a:ext cx="1051362" cy="8173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2" name="Straight Arrow Connector 109">
            <a:extLst>
              <a:ext uri="{FF2B5EF4-FFF2-40B4-BE49-F238E27FC236}">
                <a16:creationId xmlns:a16="http://schemas.microsoft.com/office/drawing/2014/main" id="{F603F6ED-B291-40B6-92F8-887F315466F6}"/>
              </a:ext>
            </a:extLst>
          </p:cNvPr>
          <p:cNvCxnSpPr>
            <a:cxnSpLocks noChangeShapeType="1"/>
            <a:stCxn id="7199" idx="4"/>
            <a:endCxn id="7203" idx="6"/>
          </p:cNvCxnSpPr>
          <p:nvPr/>
        </p:nvCxnSpPr>
        <p:spPr bwMode="auto">
          <a:xfrm flipH="1" flipV="1">
            <a:off x="4891088" y="5087938"/>
            <a:ext cx="2779712" cy="31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3" name="Oval 7">
            <a:extLst>
              <a:ext uri="{FF2B5EF4-FFF2-40B4-BE49-F238E27FC236}">
                <a16:creationId xmlns:a16="http://schemas.microsoft.com/office/drawing/2014/main" id="{6A3DA586-9DD4-40AE-8E98-9017AC4F8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4889500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cxnSp>
        <p:nvCxnSpPr>
          <p:cNvPr id="7204" name="Straight Arrow Connector 62">
            <a:extLst>
              <a:ext uri="{FF2B5EF4-FFF2-40B4-BE49-F238E27FC236}">
                <a16:creationId xmlns:a16="http://schemas.microsoft.com/office/drawing/2014/main" id="{FE7F17D6-5DF0-4834-B0B0-DADAD94188EF}"/>
              </a:ext>
            </a:extLst>
          </p:cNvPr>
          <p:cNvCxnSpPr>
            <a:cxnSpLocks noChangeShapeType="1"/>
            <a:stCxn id="7203" idx="4"/>
            <a:endCxn id="7205" idx="0"/>
          </p:cNvCxnSpPr>
          <p:nvPr/>
        </p:nvCxnSpPr>
        <p:spPr bwMode="auto">
          <a:xfrm>
            <a:off x="4470400" y="5302250"/>
            <a:ext cx="0" cy="298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5" name="Oval 8">
            <a:extLst>
              <a:ext uri="{FF2B5EF4-FFF2-40B4-BE49-F238E27FC236}">
                <a16:creationId xmlns:a16="http://schemas.microsoft.com/office/drawing/2014/main" id="{86DB1C85-38C0-4262-B2B2-5988C6538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5618163"/>
            <a:ext cx="8128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7206" name="TextBox 90">
            <a:extLst>
              <a:ext uri="{FF2B5EF4-FFF2-40B4-BE49-F238E27FC236}">
                <a16:creationId xmlns:a16="http://schemas.microsoft.com/office/drawing/2014/main" id="{0F3AA61A-AD33-444C-B058-83D3211E7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5286375"/>
            <a:ext cx="20320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opening</a:t>
            </a:r>
          </a:p>
        </p:txBody>
      </p:sp>
      <p:cxnSp>
        <p:nvCxnSpPr>
          <p:cNvPr id="7207" name="Straight Arrow Connector 62">
            <a:extLst>
              <a:ext uri="{FF2B5EF4-FFF2-40B4-BE49-F238E27FC236}">
                <a16:creationId xmlns:a16="http://schemas.microsoft.com/office/drawing/2014/main" id="{270FF9A0-D2EF-44E2-9C08-2D4DE8430361}"/>
              </a:ext>
            </a:extLst>
          </p:cNvPr>
          <p:cNvCxnSpPr>
            <a:cxnSpLocks noChangeShapeType="1"/>
            <a:stCxn id="7205" idx="3"/>
            <a:endCxn id="7211" idx="7"/>
          </p:cNvCxnSpPr>
          <p:nvPr/>
        </p:nvCxnSpPr>
        <p:spPr bwMode="auto">
          <a:xfrm flipH="1">
            <a:off x="2676525" y="5972175"/>
            <a:ext cx="1506538" cy="179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8" name="TextBox 91">
            <a:extLst>
              <a:ext uri="{FF2B5EF4-FFF2-40B4-BE49-F238E27FC236}">
                <a16:creationId xmlns:a16="http://schemas.microsoft.com/office/drawing/2014/main" id="{C607489D-D815-4298-9FD1-A72D00449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0400" y="5853113"/>
            <a:ext cx="25400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Nonmyelinated axons</a:t>
            </a:r>
          </a:p>
        </p:txBody>
      </p:sp>
      <p:cxnSp>
        <p:nvCxnSpPr>
          <p:cNvPr id="7209" name="Straight Arrow Connector 62">
            <a:extLst>
              <a:ext uri="{FF2B5EF4-FFF2-40B4-BE49-F238E27FC236}">
                <a16:creationId xmlns:a16="http://schemas.microsoft.com/office/drawing/2014/main" id="{43D1284A-CA23-4642-A417-EA41837E2435}"/>
              </a:ext>
            </a:extLst>
          </p:cNvPr>
          <p:cNvCxnSpPr>
            <a:cxnSpLocks noChangeShapeType="1"/>
            <a:stCxn id="7205" idx="5"/>
            <a:endCxn id="7212" idx="0"/>
          </p:cNvCxnSpPr>
          <p:nvPr/>
        </p:nvCxnSpPr>
        <p:spPr bwMode="auto">
          <a:xfrm>
            <a:off x="4757738" y="5972175"/>
            <a:ext cx="2608262" cy="158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0" name="TextBox 91">
            <a:extLst>
              <a:ext uri="{FF2B5EF4-FFF2-40B4-BE49-F238E27FC236}">
                <a16:creationId xmlns:a16="http://schemas.microsoft.com/office/drawing/2014/main" id="{80D8A48F-6B7B-4F20-AB46-987E07793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5791200"/>
            <a:ext cx="2540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Myelinated axons</a:t>
            </a:r>
          </a:p>
        </p:txBody>
      </p:sp>
      <p:sp>
        <p:nvSpPr>
          <p:cNvPr id="7211" name="Oval 8">
            <a:extLst>
              <a:ext uri="{FF2B5EF4-FFF2-40B4-BE49-F238E27FC236}">
                <a16:creationId xmlns:a16="http://schemas.microsoft.com/office/drawing/2014/main" id="{6BC870FC-B663-4FD7-A8C1-24A6EA5D2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6081713"/>
            <a:ext cx="2540000" cy="59531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Current spreads through each segment </a:t>
            </a:r>
          </a:p>
        </p:txBody>
      </p:sp>
      <p:sp>
        <p:nvSpPr>
          <p:cNvPr id="7212" name="Oval 8">
            <a:extLst>
              <a:ext uri="{FF2B5EF4-FFF2-40B4-BE49-F238E27FC236}">
                <a16:creationId xmlns:a16="http://schemas.microsoft.com/office/drawing/2014/main" id="{4FD69406-8EE6-4F43-9410-3DE45C88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146800"/>
            <a:ext cx="2540000" cy="596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Current spreads by------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0A43AF-30BC-4062-9874-18B8030DA60C}"/>
              </a:ext>
            </a:extLst>
          </p:cNvPr>
          <p:cNvSpPr txBox="1"/>
          <p:nvPr/>
        </p:nvSpPr>
        <p:spPr>
          <a:xfrm>
            <a:off x="5519723" y="3692919"/>
            <a:ext cx="761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When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83ED0E3-FBDD-4E1E-AAA0-ADD85D85A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609600"/>
          </a:xfrm>
        </p:spPr>
        <p:txBody>
          <a:bodyPr/>
          <a:lstStyle/>
          <a:p>
            <a:r>
              <a:rPr lang="en-US" altLang="en-US" sz="3600"/>
              <a:t>Action Potential Key</a:t>
            </a:r>
          </a:p>
        </p:txBody>
      </p:sp>
      <p:sp>
        <p:nvSpPr>
          <p:cNvPr id="8195" name="Oval 5">
            <a:extLst>
              <a:ext uri="{FF2B5EF4-FFF2-40B4-BE49-F238E27FC236}">
                <a16:creationId xmlns:a16="http://schemas.microsoft.com/office/drawing/2014/main" id="{A1AB6435-CC11-4915-8A5C-B19003E5A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1030288"/>
            <a:ext cx="2336800" cy="6191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End of presynaptic neuron</a:t>
            </a:r>
          </a:p>
        </p:txBody>
      </p:sp>
      <p:sp>
        <p:nvSpPr>
          <p:cNvPr id="8196" name="Oval 6">
            <a:extLst>
              <a:ext uri="{FF2B5EF4-FFF2-40B4-BE49-F238E27FC236}">
                <a16:creationId xmlns:a16="http://schemas.microsoft.com/office/drawing/2014/main" id="{96090F8F-B9DB-4CCD-88C0-C1D49A641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3600" y="3989388"/>
            <a:ext cx="2438400" cy="4826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dirty="0"/>
          </a:p>
        </p:txBody>
      </p:sp>
      <p:sp>
        <p:nvSpPr>
          <p:cNvPr id="8197" name="Oval 7">
            <a:extLst>
              <a:ext uri="{FF2B5EF4-FFF2-40B4-BE49-F238E27FC236}">
                <a16:creationId xmlns:a16="http://schemas.microsoft.com/office/drawing/2014/main" id="{2033FBB2-889D-44BD-815C-BD0FCF952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2819400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G</a:t>
            </a:r>
          </a:p>
        </p:txBody>
      </p:sp>
      <p:sp>
        <p:nvSpPr>
          <p:cNvPr id="8198" name="Oval 8">
            <a:extLst>
              <a:ext uri="{FF2B5EF4-FFF2-40B4-BE49-F238E27FC236}">
                <a16:creationId xmlns:a16="http://schemas.microsoft.com/office/drawing/2014/main" id="{CE440D4E-2531-432A-A928-C7E84C4BB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370263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K</a:t>
            </a:r>
          </a:p>
        </p:txBody>
      </p:sp>
      <p:sp>
        <p:nvSpPr>
          <p:cNvPr id="8199" name="Oval 9">
            <a:extLst>
              <a:ext uri="{FF2B5EF4-FFF2-40B4-BE49-F238E27FC236}">
                <a16:creationId xmlns:a16="http://schemas.microsoft.com/office/drawing/2014/main" id="{3DA5B513-0BAB-4845-91F5-C14963724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787525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C</a:t>
            </a:r>
          </a:p>
        </p:txBody>
      </p:sp>
      <p:sp>
        <p:nvSpPr>
          <p:cNvPr id="8200" name="Oval 10">
            <a:extLst>
              <a:ext uri="{FF2B5EF4-FFF2-40B4-BE49-F238E27FC236}">
                <a16:creationId xmlns:a16="http://schemas.microsoft.com/office/drawing/2014/main" id="{78EB6721-0DCE-48FA-BF55-734ED7B6C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200275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F</a:t>
            </a:r>
          </a:p>
        </p:txBody>
      </p:sp>
      <p:sp>
        <p:nvSpPr>
          <p:cNvPr id="8201" name="Oval 11">
            <a:extLst>
              <a:ext uri="{FF2B5EF4-FFF2-40B4-BE49-F238E27FC236}">
                <a16:creationId xmlns:a16="http://schemas.microsoft.com/office/drawing/2014/main" id="{E98D8545-10D6-446C-9A6E-408693E67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613025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A</a:t>
            </a:r>
          </a:p>
        </p:txBody>
      </p:sp>
      <p:cxnSp>
        <p:nvCxnSpPr>
          <p:cNvPr id="8202" name="Straight Arrow Connector 15">
            <a:extLst>
              <a:ext uri="{FF2B5EF4-FFF2-40B4-BE49-F238E27FC236}">
                <a16:creationId xmlns:a16="http://schemas.microsoft.com/office/drawing/2014/main" id="{D2A76E9F-3278-421D-85C5-58AFA33CDE1C}"/>
              </a:ext>
            </a:extLst>
          </p:cNvPr>
          <p:cNvCxnSpPr>
            <a:cxnSpLocks noChangeShapeType="1"/>
            <a:stCxn id="8216" idx="3"/>
          </p:cNvCxnSpPr>
          <p:nvPr/>
        </p:nvCxnSpPr>
        <p:spPr bwMode="auto">
          <a:xfrm>
            <a:off x="2249488" y="995363"/>
            <a:ext cx="4038600" cy="460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3" name="Straight Arrow Connector 17">
            <a:extLst>
              <a:ext uri="{FF2B5EF4-FFF2-40B4-BE49-F238E27FC236}">
                <a16:creationId xmlns:a16="http://schemas.microsoft.com/office/drawing/2014/main" id="{8E357359-C063-47E1-9413-357990817D37}"/>
              </a:ext>
            </a:extLst>
          </p:cNvPr>
          <p:cNvCxnSpPr>
            <a:cxnSpLocks noChangeShapeType="1"/>
            <a:stCxn id="8195" idx="4"/>
            <a:endCxn id="8199" idx="0"/>
          </p:cNvCxnSpPr>
          <p:nvPr/>
        </p:nvCxnSpPr>
        <p:spPr bwMode="auto">
          <a:xfrm flipH="1">
            <a:off x="1320800" y="1666875"/>
            <a:ext cx="6451600" cy="1031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Straight Arrow Connector 18">
            <a:extLst>
              <a:ext uri="{FF2B5EF4-FFF2-40B4-BE49-F238E27FC236}">
                <a16:creationId xmlns:a16="http://schemas.microsoft.com/office/drawing/2014/main" id="{9A3E2147-FC77-42AB-AD08-17E029DEF2FE}"/>
              </a:ext>
            </a:extLst>
          </p:cNvPr>
          <p:cNvCxnSpPr>
            <a:cxnSpLocks noChangeShapeType="1"/>
            <a:stCxn id="8199" idx="4"/>
            <a:endCxn id="8200" idx="0"/>
          </p:cNvCxnSpPr>
          <p:nvPr/>
        </p:nvCxnSpPr>
        <p:spPr bwMode="auto">
          <a:xfrm flipV="1">
            <a:off x="1320800" y="2182813"/>
            <a:ext cx="5486400" cy="34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5" name="Straight Arrow Connector 23">
            <a:extLst>
              <a:ext uri="{FF2B5EF4-FFF2-40B4-BE49-F238E27FC236}">
                <a16:creationId xmlns:a16="http://schemas.microsoft.com/office/drawing/2014/main" id="{2922E5D5-74BA-494E-83E7-3B20C211446B}"/>
              </a:ext>
            </a:extLst>
          </p:cNvPr>
          <p:cNvCxnSpPr>
            <a:cxnSpLocks noChangeShapeType="1"/>
            <a:stCxn id="8201" idx="4"/>
            <a:endCxn id="8197" idx="2"/>
          </p:cNvCxnSpPr>
          <p:nvPr/>
        </p:nvCxnSpPr>
        <p:spPr bwMode="auto">
          <a:xfrm flipV="1">
            <a:off x="4368800" y="3025775"/>
            <a:ext cx="2424113" cy="174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6" name="Straight Arrow Connector 24">
            <a:extLst>
              <a:ext uri="{FF2B5EF4-FFF2-40B4-BE49-F238E27FC236}">
                <a16:creationId xmlns:a16="http://schemas.microsoft.com/office/drawing/2014/main" id="{AE6D7C10-94F2-453B-8040-9CAF744B1FAD}"/>
              </a:ext>
            </a:extLst>
          </p:cNvPr>
          <p:cNvCxnSpPr>
            <a:cxnSpLocks noChangeShapeType="1"/>
            <a:stCxn id="8200" idx="4"/>
            <a:endCxn id="8201" idx="0"/>
          </p:cNvCxnSpPr>
          <p:nvPr/>
        </p:nvCxnSpPr>
        <p:spPr bwMode="auto">
          <a:xfrm flipH="1" flipV="1">
            <a:off x="4368800" y="2595563"/>
            <a:ext cx="2438400" cy="34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7" name="Oval 48">
            <a:extLst>
              <a:ext uri="{FF2B5EF4-FFF2-40B4-BE49-F238E27FC236}">
                <a16:creationId xmlns:a16="http://schemas.microsoft.com/office/drawing/2014/main" id="{D9678A76-E528-4B9D-B58D-A76ECE0A8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59238"/>
            <a:ext cx="16256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Cl- gates open</a:t>
            </a:r>
          </a:p>
        </p:txBody>
      </p:sp>
      <p:cxnSp>
        <p:nvCxnSpPr>
          <p:cNvPr id="8208" name="Straight Arrow Connector 49">
            <a:extLst>
              <a:ext uri="{FF2B5EF4-FFF2-40B4-BE49-F238E27FC236}">
                <a16:creationId xmlns:a16="http://schemas.microsoft.com/office/drawing/2014/main" id="{3A212B75-CFCB-42B9-8051-4C4B1D34ABF8}"/>
              </a:ext>
            </a:extLst>
          </p:cNvPr>
          <p:cNvCxnSpPr>
            <a:cxnSpLocks noChangeShapeType="1"/>
            <a:stCxn id="8198" idx="4"/>
            <a:endCxn id="8207" idx="0"/>
          </p:cNvCxnSpPr>
          <p:nvPr/>
        </p:nvCxnSpPr>
        <p:spPr bwMode="auto">
          <a:xfrm flipH="1">
            <a:off x="812800" y="3800475"/>
            <a:ext cx="508000" cy="241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9" name="Straight Arrow Connector 62">
            <a:extLst>
              <a:ext uri="{FF2B5EF4-FFF2-40B4-BE49-F238E27FC236}">
                <a16:creationId xmlns:a16="http://schemas.microsoft.com/office/drawing/2014/main" id="{2A3251E0-511A-453E-AEE3-FCC67052BDE6}"/>
              </a:ext>
            </a:extLst>
          </p:cNvPr>
          <p:cNvCxnSpPr>
            <a:cxnSpLocks noChangeShapeType="1"/>
            <a:stCxn id="8207" idx="4"/>
            <a:endCxn id="8222" idx="0"/>
          </p:cNvCxnSpPr>
          <p:nvPr/>
        </p:nvCxnSpPr>
        <p:spPr bwMode="auto">
          <a:xfrm flipH="1">
            <a:off x="609600" y="4489450"/>
            <a:ext cx="203200" cy="5159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0" name="TextBox 85">
            <a:extLst>
              <a:ext uri="{FF2B5EF4-FFF2-40B4-BE49-F238E27FC236}">
                <a16:creationId xmlns:a16="http://schemas.microsoft.com/office/drawing/2014/main" id="{9AC69F95-B5CC-4FBC-A0FE-E9CDDCA4C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754063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Travels to </a:t>
            </a:r>
          </a:p>
        </p:txBody>
      </p:sp>
      <p:sp>
        <p:nvSpPr>
          <p:cNvPr id="8211" name="TextBox 87">
            <a:extLst>
              <a:ext uri="{FF2B5EF4-FFF2-40B4-BE49-F238E27FC236}">
                <a16:creationId xmlns:a16="http://schemas.microsoft.com/office/drawing/2014/main" id="{8EE8E759-985E-4651-94CE-31017AF81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925638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Leads to</a:t>
            </a:r>
          </a:p>
        </p:txBody>
      </p:sp>
      <p:sp>
        <p:nvSpPr>
          <p:cNvPr id="8212" name="TextBox 89">
            <a:extLst>
              <a:ext uri="{FF2B5EF4-FFF2-40B4-BE49-F238E27FC236}">
                <a16:creationId xmlns:a16="http://schemas.microsoft.com/office/drawing/2014/main" id="{24CA6556-8295-44F2-9051-978FADCAA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2751138"/>
            <a:ext cx="152400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Located in</a:t>
            </a:r>
          </a:p>
        </p:txBody>
      </p:sp>
      <p:sp>
        <p:nvSpPr>
          <p:cNvPr id="8213" name="TextBox 90">
            <a:extLst>
              <a:ext uri="{FF2B5EF4-FFF2-40B4-BE49-F238E27FC236}">
                <a16:creationId xmlns:a16="http://schemas.microsoft.com/office/drawing/2014/main" id="{5918C0FE-4CB4-4947-B6C6-0E52BAED7595}"/>
              </a:ext>
            </a:extLst>
          </p:cNvPr>
          <p:cNvSpPr txBox="1">
            <a:spLocks noChangeArrowheads="1"/>
          </p:cNvSpPr>
          <p:nvPr/>
        </p:nvSpPr>
        <p:spPr bwMode="auto">
          <a:xfrm rot="-180725">
            <a:off x="5173663" y="4714875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next</a:t>
            </a:r>
          </a:p>
        </p:txBody>
      </p:sp>
      <p:sp>
        <p:nvSpPr>
          <p:cNvPr id="8214" name="TextBox 91">
            <a:extLst>
              <a:ext uri="{FF2B5EF4-FFF2-40B4-BE49-F238E27FC236}">
                <a16:creationId xmlns:a16="http://schemas.microsoft.com/office/drawing/2014/main" id="{4F6B0811-0B78-40A1-8711-3DEB97BF9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6482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Causing</a:t>
            </a:r>
          </a:p>
        </p:txBody>
      </p:sp>
      <p:sp>
        <p:nvSpPr>
          <p:cNvPr id="8215" name="TextBox 102">
            <a:extLst>
              <a:ext uri="{FF2B5EF4-FFF2-40B4-BE49-F238E27FC236}">
                <a16:creationId xmlns:a16="http://schemas.microsoft.com/office/drawing/2014/main" id="{4092637A-1ABF-44C0-A4DB-A523B9E3F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1200" y="14478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8216" name="Rectangle 49">
            <a:extLst>
              <a:ext uri="{FF2B5EF4-FFF2-40B4-BE49-F238E27FC236}">
                <a16:creationId xmlns:a16="http://schemas.microsoft.com/office/drawing/2014/main" id="{ED05259A-6FFB-4E01-BBD9-B1DA0E06A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685800"/>
            <a:ext cx="2032000" cy="6191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Action Potential (AP) arises in presynaptic neuron</a:t>
            </a:r>
          </a:p>
          <a:p>
            <a:pPr algn="ctr"/>
            <a:endParaRPr lang="en-US" altLang="en-US" sz="1200"/>
          </a:p>
        </p:txBody>
      </p:sp>
      <p:cxnSp>
        <p:nvCxnSpPr>
          <p:cNvPr id="8217" name="Straight Arrow Connector 66">
            <a:extLst>
              <a:ext uri="{FF2B5EF4-FFF2-40B4-BE49-F238E27FC236}">
                <a16:creationId xmlns:a16="http://schemas.microsoft.com/office/drawing/2014/main" id="{A11CB30A-D8A1-487F-B84C-FF2F20805DCC}"/>
              </a:ext>
            </a:extLst>
          </p:cNvPr>
          <p:cNvCxnSpPr>
            <a:cxnSpLocks noChangeShapeType="1"/>
            <a:stCxn id="8201" idx="4"/>
            <a:endCxn id="8198" idx="0"/>
          </p:cNvCxnSpPr>
          <p:nvPr/>
        </p:nvCxnSpPr>
        <p:spPr bwMode="auto">
          <a:xfrm flipH="1">
            <a:off x="1320800" y="3043238"/>
            <a:ext cx="3048000" cy="309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8" name="Oval 8">
            <a:extLst>
              <a:ext uri="{FF2B5EF4-FFF2-40B4-BE49-F238E27FC236}">
                <a16:creationId xmlns:a16="http://schemas.microsoft.com/office/drawing/2014/main" id="{2795E98F-6D23-46CE-AD11-3862BF244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7600" y="3440113"/>
            <a:ext cx="2946400" cy="5222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Excitatory Postsynaptic Potential begins at  </a:t>
            </a:r>
            <a:r>
              <a:rPr lang="en-US" altLang="en-US" sz="1100" u="sng" dirty="0"/>
              <a:t> I</a:t>
            </a:r>
          </a:p>
        </p:txBody>
      </p:sp>
      <p:cxnSp>
        <p:nvCxnSpPr>
          <p:cNvPr id="8219" name="Straight Arrow Connector 81">
            <a:extLst>
              <a:ext uri="{FF2B5EF4-FFF2-40B4-BE49-F238E27FC236}">
                <a16:creationId xmlns:a16="http://schemas.microsoft.com/office/drawing/2014/main" id="{FB0D6469-24DA-4204-9BBB-25C298B24E0F}"/>
              </a:ext>
            </a:extLst>
          </p:cNvPr>
          <p:cNvCxnSpPr>
            <a:cxnSpLocks noChangeShapeType="1"/>
            <a:stCxn id="8201" idx="4"/>
            <a:endCxn id="8218" idx="0"/>
          </p:cNvCxnSpPr>
          <p:nvPr/>
        </p:nvCxnSpPr>
        <p:spPr bwMode="auto">
          <a:xfrm>
            <a:off x="4368800" y="3040063"/>
            <a:ext cx="3302000" cy="385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20" name="TextBox 89">
            <a:extLst>
              <a:ext uri="{FF2B5EF4-FFF2-40B4-BE49-F238E27FC236}">
                <a16:creationId xmlns:a16="http://schemas.microsoft.com/office/drawing/2014/main" id="{5432661B-E08B-418F-A3DC-2CBEC10CE7B6}"/>
              </a:ext>
            </a:extLst>
          </p:cNvPr>
          <p:cNvSpPr txBox="1">
            <a:spLocks noChangeArrowheads="1"/>
          </p:cNvSpPr>
          <p:nvPr/>
        </p:nvSpPr>
        <p:spPr bwMode="auto">
          <a:xfrm rot="902641">
            <a:off x="5422900" y="3181350"/>
            <a:ext cx="593725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IF</a:t>
            </a:r>
          </a:p>
        </p:txBody>
      </p:sp>
      <p:sp>
        <p:nvSpPr>
          <p:cNvPr id="8221" name="TextBox 89">
            <a:extLst>
              <a:ext uri="{FF2B5EF4-FFF2-40B4-BE49-F238E27FC236}">
                <a16:creationId xmlns:a16="http://schemas.microsoft.com/office/drawing/2014/main" id="{5748EBE3-5BBA-4252-8C99-6B68297672B1}"/>
              </a:ext>
            </a:extLst>
          </p:cNvPr>
          <p:cNvSpPr txBox="1">
            <a:spLocks noChangeArrowheads="1"/>
          </p:cNvSpPr>
          <p:nvPr/>
        </p:nvSpPr>
        <p:spPr bwMode="auto">
          <a:xfrm rot="-864890">
            <a:off x="2378075" y="3200400"/>
            <a:ext cx="593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IF</a:t>
            </a:r>
          </a:p>
        </p:txBody>
      </p:sp>
      <p:sp>
        <p:nvSpPr>
          <p:cNvPr id="8222" name="Oval 8">
            <a:extLst>
              <a:ext uri="{FF2B5EF4-FFF2-40B4-BE49-F238E27FC236}">
                <a16:creationId xmlns:a16="http://schemas.microsoft.com/office/drawing/2014/main" id="{3092B826-BE1D-492F-BCBB-9ADC7FF48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5022850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D</a:t>
            </a:r>
          </a:p>
        </p:txBody>
      </p:sp>
      <p:sp>
        <p:nvSpPr>
          <p:cNvPr id="8223" name="Oval 48">
            <a:extLst>
              <a:ext uri="{FF2B5EF4-FFF2-40B4-BE49-F238E27FC236}">
                <a16:creationId xmlns:a16="http://schemas.microsoft.com/office/drawing/2014/main" id="{DA61EB70-76A3-4BF3-8EAC-3B5A1F967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471988"/>
            <a:ext cx="2133600" cy="55721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Depolarization to +30mV</a:t>
            </a:r>
          </a:p>
        </p:txBody>
      </p:sp>
      <p:cxnSp>
        <p:nvCxnSpPr>
          <p:cNvPr id="8224" name="Straight Arrow Connector 105">
            <a:extLst>
              <a:ext uri="{FF2B5EF4-FFF2-40B4-BE49-F238E27FC236}">
                <a16:creationId xmlns:a16="http://schemas.microsoft.com/office/drawing/2014/main" id="{7BE2A9C8-E178-4D99-A96A-319332B8AF7D}"/>
              </a:ext>
            </a:extLst>
          </p:cNvPr>
          <p:cNvCxnSpPr>
            <a:cxnSpLocks noChangeShapeType="1"/>
            <a:stCxn id="8218" idx="3"/>
            <a:endCxn id="8196" idx="0"/>
          </p:cNvCxnSpPr>
          <p:nvPr/>
        </p:nvCxnSpPr>
        <p:spPr bwMode="auto">
          <a:xfrm flipH="1">
            <a:off x="5892800" y="3900488"/>
            <a:ext cx="736600" cy="746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5" name="Straight Arrow Connector 107">
            <a:extLst>
              <a:ext uri="{FF2B5EF4-FFF2-40B4-BE49-F238E27FC236}">
                <a16:creationId xmlns:a16="http://schemas.microsoft.com/office/drawing/2014/main" id="{E26143F9-29EC-4E0E-871A-684E5A501140}"/>
              </a:ext>
            </a:extLst>
          </p:cNvPr>
          <p:cNvCxnSpPr>
            <a:cxnSpLocks noChangeShapeType="1"/>
            <a:stCxn id="8196" idx="5"/>
            <a:endCxn id="8223" idx="0"/>
          </p:cNvCxnSpPr>
          <p:nvPr/>
        </p:nvCxnSpPr>
        <p:spPr bwMode="auto">
          <a:xfrm>
            <a:off x="6754813" y="4414838"/>
            <a:ext cx="915987" cy="428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6" name="Straight Arrow Connector 109">
            <a:extLst>
              <a:ext uri="{FF2B5EF4-FFF2-40B4-BE49-F238E27FC236}">
                <a16:creationId xmlns:a16="http://schemas.microsoft.com/office/drawing/2014/main" id="{5DCE0B04-4E26-4F06-A22F-2AFBBA899500}"/>
              </a:ext>
            </a:extLst>
          </p:cNvPr>
          <p:cNvCxnSpPr>
            <a:cxnSpLocks noChangeShapeType="1"/>
            <a:stCxn id="8223" idx="4"/>
            <a:endCxn id="8227" idx="6"/>
          </p:cNvCxnSpPr>
          <p:nvPr/>
        </p:nvCxnSpPr>
        <p:spPr bwMode="auto">
          <a:xfrm flipH="1" flipV="1">
            <a:off x="4891088" y="5022850"/>
            <a:ext cx="2779712" cy="206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27" name="Oval 7">
            <a:extLst>
              <a:ext uri="{FF2B5EF4-FFF2-40B4-BE49-F238E27FC236}">
                <a16:creationId xmlns:a16="http://schemas.microsoft.com/office/drawing/2014/main" id="{E4FCFB7C-4955-4388-8175-68D93540A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4816475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H</a:t>
            </a:r>
          </a:p>
        </p:txBody>
      </p:sp>
      <p:cxnSp>
        <p:nvCxnSpPr>
          <p:cNvPr id="8228" name="Straight Arrow Connector 62">
            <a:extLst>
              <a:ext uri="{FF2B5EF4-FFF2-40B4-BE49-F238E27FC236}">
                <a16:creationId xmlns:a16="http://schemas.microsoft.com/office/drawing/2014/main" id="{DFD34055-AA05-45F4-A0A5-6CCE21814914}"/>
              </a:ext>
            </a:extLst>
          </p:cNvPr>
          <p:cNvCxnSpPr>
            <a:cxnSpLocks noChangeShapeType="1"/>
            <a:stCxn id="8227" idx="4"/>
            <a:endCxn id="8229" idx="0"/>
          </p:cNvCxnSpPr>
          <p:nvPr/>
        </p:nvCxnSpPr>
        <p:spPr bwMode="auto">
          <a:xfrm>
            <a:off x="4470400" y="5246688"/>
            <a:ext cx="0" cy="309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29" name="Oval 8">
            <a:extLst>
              <a:ext uri="{FF2B5EF4-FFF2-40B4-BE49-F238E27FC236}">
                <a16:creationId xmlns:a16="http://schemas.microsoft.com/office/drawing/2014/main" id="{910DA690-AD54-4B4C-9031-A413897D9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0" y="5573713"/>
            <a:ext cx="812800" cy="4127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B</a:t>
            </a:r>
          </a:p>
        </p:txBody>
      </p:sp>
      <p:sp>
        <p:nvSpPr>
          <p:cNvPr id="8230" name="TextBox 90">
            <a:extLst>
              <a:ext uri="{FF2B5EF4-FFF2-40B4-BE49-F238E27FC236}">
                <a16:creationId xmlns:a16="http://schemas.microsoft.com/office/drawing/2014/main" id="{BD2A206D-6A09-41E0-BF13-2F126836D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200" y="5229225"/>
            <a:ext cx="2032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opening</a:t>
            </a:r>
          </a:p>
        </p:txBody>
      </p:sp>
      <p:cxnSp>
        <p:nvCxnSpPr>
          <p:cNvPr id="8231" name="Straight Arrow Connector 62">
            <a:extLst>
              <a:ext uri="{FF2B5EF4-FFF2-40B4-BE49-F238E27FC236}">
                <a16:creationId xmlns:a16="http://schemas.microsoft.com/office/drawing/2014/main" id="{A822FD3F-8D6B-4F89-84BA-71C2FCC4A466}"/>
              </a:ext>
            </a:extLst>
          </p:cNvPr>
          <p:cNvCxnSpPr>
            <a:cxnSpLocks noChangeShapeType="1"/>
            <a:stCxn id="8229" idx="3"/>
            <a:endCxn id="8235" idx="7"/>
          </p:cNvCxnSpPr>
          <p:nvPr/>
        </p:nvCxnSpPr>
        <p:spPr bwMode="auto">
          <a:xfrm flipH="1">
            <a:off x="2676525" y="5942013"/>
            <a:ext cx="1506538" cy="1857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32" name="TextBox 91">
            <a:extLst>
              <a:ext uri="{FF2B5EF4-FFF2-40B4-BE49-F238E27FC236}">
                <a16:creationId xmlns:a16="http://schemas.microsoft.com/office/drawing/2014/main" id="{649BE930-A47D-4FF1-8A57-ED6454E68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0400" y="5818188"/>
            <a:ext cx="2540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Nonmyelinated axons</a:t>
            </a:r>
          </a:p>
        </p:txBody>
      </p:sp>
      <p:cxnSp>
        <p:nvCxnSpPr>
          <p:cNvPr id="8233" name="Straight Arrow Connector 62">
            <a:extLst>
              <a:ext uri="{FF2B5EF4-FFF2-40B4-BE49-F238E27FC236}">
                <a16:creationId xmlns:a16="http://schemas.microsoft.com/office/drawing/2014/main" id="{102639AF-9511-4943-817D-FBA64EB02FA0}"/>
              </a:ext>
            </a:extLst>
          </p:cNvPr>
          <p:cNvCxnSpPr>
            <a:cxnSpLocks noChangeShapeType="1"/>
            <a:stCxn id="8229" idx="5"/>
            <a:endCxn id="8236" idx="0"/>
          </p:cNvCxnSpPr>
          <p:nvPr/>
        </p:nvCxnSpPr>
        <p:spPr bwMode="auto">
          <a:xfrm>
            <a:off x="4757738" y="5942013"/>
            <a:ext cx="2608262" cy="1651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34" name="TextBox 91">
            <a:extLst>
              <a:ext uri="{FF2B5EF4-FFF2-40B4-BE49-F238E27FC236}">
                <a16:creationId xmlns:a16="http://schemas.microsoft.com/office/drawing/2014/main" id="{3F30EDF3-5765-401B-82B4-0F4E7DA35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5715000"/>
            <a:ext cx="2540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Myelinated axons</a:t>
            </a:r>
          </a:p>
        </p:txBody>
      </p:sp>
      <p:sp>
        <p:nvSpPr>
          <p:cNvPr id="8235" name="Oval 8">
            <a:extLst>
              <a:ext uri="{FF2B5EF4-FFF2-40B4-BE49-F238E27FC236}">
                <a16:creationId xmlns:a16="http://schemas.microsoft.com/office/drawing/2014/main" id="{1CC9AED3-C5B4-4DDA-AF64-698A7BF4C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6054725"/>
            <a:ext cx="2540000" cy="62071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Current spreads through each segment </a:t>
            </a:r>
          </a:p>
        </p:txBody>
      </p:sp>
      <p:sp>
        <p:nvSpPr>
          <p:cNvPr id="8236" name="Oval 8">
            <a:extLst>
              <a:ext uri="{FF2B5EF4-FFF2-40B4-BE49-F238E27FC236}">
                <a16:creationId xmlns:a16="http://schemas.microsoft.com/office/drawing/2014/main" id="{5CF04408-8F01-42C8-B753-E9A144F32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124575"/>
            <a:ext cx="2540000" cy="6191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Current spreads by-----</a:t>
            </a:r>
            <a:r>
              <a:rPr lang="en-US" altLang="en-US" sz="1400" dirty="0"/>
              <a:t>-</a:t>
            </a:r>
            <a:r>
              <a:rPr lang="en-US" altLang="en-US" sz="1400" u="sng" dirty="0"/>
              <a:t>E</a:t>
            </a:r>
            <a:r>
              <a:rPr lang="en-US" altLang="en-US" sz="14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6080E8-424E-4EEC-89AA-1F8624937219}"/>
              </a:ext>
            </a:extLst>
          </p:cNvPr>
          <p:cNvSpPr txBox="1"/>
          <p:nvPr/>
        </p:nvSpPr>
        <p:spPr>
          <a:xfrm>
            <a:off x="5486400" y="4059238"/>
            <a:ext cx="40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/>
              <a:t>J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BCB6199-5871-45D5-820B-9C59726FF8B3}"/>
              </a:ext>
            </a:extLst>
          </p:cNvPr>
          <p:cNvSpPr txBox="1"/>
          <p:nvPr/>
        </p:nvSpPr>
        <p:spPr>
          <a:xfrm>
            <a:off x="5603434" y="3646488"/>
            <a:ext cx="761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When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264&quot;&gt;&lt;object type=&quot;3&quot; unique_id=&quot;10265&quot;&gt;&lt;property id=&quot;20148&quot; value=&quot;5&quot;/&gt;&lt;property id=&quot;20300&quot; value=&quot;Slide 1&quot;/&gt;&lt;property id=&quot;20307&quot; value=&quot;317&quot;/&gt;&lt;/object&gt;&lt;object type=&quot;3&quot; unique_id=&quot;1026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6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68&quot;&gt;&lt;property id=&quot;20148&quot; value=&quot;5&quot;/&gt;&lt;property id=&quot;20300&quot; value=&quot;Slide 4 - &amp;quot;Word Bank&amp;quot;&quot;/&gt;&lt;property id=&quot;20307&quot; value=&quot;336&quot;/&gt;&lt;/object&gt;&lt;object type=&quot;3&quot; unique_id=&quot;10269&quot;&gt;&lt;property id=&quot;20148&quot; value=&quot;5&quot;/&gt;&lt;property id=&quot;20300&quot; value=&quot;Slide 5 - &amp;quot;Action Potential&amp;quot;&quot;/&gt;&lt;property id=&quot;20307&quot; value=&quot;334&quot;/&gt;&lt;/object&gt;&lt;object type=&quot;3&quot; unique_id=&quot;10270&quot;&gt;&lt;property id=&quot;20148&quot; value=&quot;5&quot;/&gt;&lt;property id=&quot;20300&quot; value=&quot;Slide 6 - &amp;quot;Action Potential Key&amp;quot;&quot;/&gt;&lt;property id=&quot;20307&quot; value=&quot;335&quot;/&gt;&lt;/object&gt;&lt;/object&gt;&lt;object type=&quot;8&quot; unique_id=&quot;1027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1288</TotalTime>
  <Words>257</Words>
  <Application>Microsoft Office PowerPoint</Application>
  <PresentationFormat>On-screen Show (4:3)</PresentationFormat>
  <Paragraphs>71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Word Bank</vt:lpstr>
      <vt:lpstr>Action Potential</vt:lpstr>
      <vt:lpstr>Action Potential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191</cp:revision>
  <dcterms:created xsi:type="dcterms:W3CDTF">2005-04-19T02:46:41Z</dcterms:created>
  <dcterms:modified xsi:type="dcterms:W3CDTF">2019-04-29T21:05:30Z</dcterms:modified>
</cp:coreProperties>
</file>