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950" r:id="rId2"/>
  </p:sldMasterIdLst>
  <p:notesMasterIdLst>
    <p:notesMasterId r:id="rId31"/>
  </p:notesMasterIdLst>
  <p:sldIdLst>
    <p:sldId id="317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07" r:id="rId15"/>
    <p:sldId id="308" r:id="rId16"/>
    <p:sldId id="309" r:id="rId17"/>
    <p:sldId id="310" r:id="rId18"/>
    <p:sldId id="311" r:id="rId19"/>
    <p:sldId id="330" r:id="rId20"/>
    <p:sldId id="331" r:id="rId21"/>
    <p:sldId id="332" r:id="rId22"/>
    <p:sldId id="333" r:id="rId23"/>
    <p:sldId id="334" r:id="rId24"/>
    <p:sldId id="335" r:id="rId25"/>
    <p:sldId id="336" r:id="rId26"/>
    <p:sldId id="337" r:id="rId27"/>
    <p:sldId id="338" r:id="rId28"/>
    <p:sldId id="339" r:id="rId29"/>
    <p:sldId id="273" r:id="rId30"/>
  </p:sldIdLst>
  <p:sldSz cx="9144000" cy="6858000" type="screen4x3"/>
  <p:notesSz cx="6858000" cy="9144000"/>
  <p:custDataLst>
    <p:tags r:id="rId3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2576" autoAdjust="0"/>
    <p:restoredTop sz="87324" autoAdjust="0"/>
  </p:normalViewPr>
  <p:slideViewPr>
    <p:cSldViewPr>
      <p:cViewPr varScale="1">
        <p:scale>
          <a:sx n="57" d="100"/>
          <a:sy n="57" d="100"/>
        </p:scale>
        <p:origin x="84" y="12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83854A38-86B1-4196-A2AE-447112506D8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8403B00C-1BC9-4FA4-9637-5F12F253176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928FAA3-FF77-4328-A52B-6E9576725F5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E3354D5C-0808-4DA2-8F5A-54EAC42897D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323E2E0F-8207-4B6F-8BCF-DF4D007C20F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116E63E8-0EC1-449C-8A60-3275C8FB2B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AE493F6-031B-4902-B820-BAACF27CF7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CE904EF5-CACD-4E60-B5F6-D116358AF67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424BB53-747A-47F1-B21E-E791137F45FA}" type="slidenum">
              <a:rPr lang="en-US" altLang="en-US" sz="1200" smtClean="0"/>
              <a:pPr/>
              <a:t>1</a:t>
            </a:fld>
            <a:endParaRPr lang="en-US" altLang="en-US" sz="1200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4AAAAE27-A451-457F-981C-9FB7F81993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5E88E0BC-2F47-404D-999E-FA84AE5348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1A0D0F21-B257-4CBA-91DA-F0F7A737439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D2AB5E2F-F4C3-432A-8531-6F5A7E2839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C1D54122-F230-48C2-B8E2-98FB4E0CF7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2E181E0-98BA-49C2-BA09-2CBE096F7367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A7FEFD9A-85D9-428B-B10E-C60165A62B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BA16BCCE-3993-4372-9D31-521FDBB69E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C2409FF4-EB3D-4F2B-B0F7-9CE0BA7044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BF37637-BC28-4E90-B0F2-9932241CB247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05AAE552-A373-43B9-BC56-35070D3EC29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3B21DD05-B4F2-478D-82C9-D9353FB360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7FBB2DFD-2FD5-4983-A051-ECD750C47A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49E45AA-5154-4A60-82C4-028D01FEAC3E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06B6379-C2EB-455E-966B-193BD1E9BF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ACF91B08-682B-4DE4-93C9-A02911D833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04402378-3FE0-4F2B-A1F7-00F0C1D4C1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78658C0-BA49-48A8-A59E-5B0D933430FD}" type="slidenum">
              <a:rPr lang="en-US" altLang="en-US" sz="1200" smtClean="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D4F6DCF5-0D6F-4EDA-95D0-2A09435A75F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D0BC7375-E8B4-47D6-B015-494FC7FAED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A8A24CEF-095D-4A5C-96B4-02116F6212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D52EFC1-ED72-4EAD-9018-84732D76DDE1}" type="slidenum">
              <a:rPr lang="en-US" altLang="en-US" sz="1200" smtClean="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601C017A-B549-4166-BD67-FB0D2B9B23B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A9BEABFC-4771-4DA0-8034-78E4A62938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FE31C38C-5409-4D87-8349-D3402D297B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EBF2FD6-8917-4FEF-BA4C-6761DFAB5795}" type="slidenum">
              <a:rPr lang="en-US" altLang="en-US" sz="1200" smtClean="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0B6241FC-9707-4DDE-B866-F005667B1A3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E315E6E0-4BBE-4358-A085-DE3DB71D9E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038A3BBF-1081-45DF-90D5-A5B4B7E63A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24BC1A5-B877-431C-AF79-FECC9322B295}" type="slidenum">
              <a:rPr lang="en-US" altLang="en-US" sz="1200" smtClean="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D44D2BC0-8D15-423D-BF76-8A75BE275DB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90A3ED30-F30E-4377-9699-D0FB852FE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EA710172-0859-491B-BF69-090035F63C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9226DE2-D961-4AB3-8426-DC2E02DE3767}" type="slidenum">
              <a:rPr lang="en-US" altLang="en-US" sz="1200" smtClean="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E10584E3-6224-4568-A71A-BFC8C6AA1DD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C166EE9C-0977-49AB-8CDD-E9F19A6551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88EC1F14-B835-4034-88E1-CE9CEA500A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2FBC8FB-379C-4080-B44A-7CD2E51A6D35}" type="slidenum">
              <a:rPr lang="en-US" altLang="en-US" sz="1200" smtClean="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1F1D7E3F-2F38-4FB2-9129-B873D06CFF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4BB2BE33-5DE8-4552-BD49-A2389236B5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BD0877DA-89A6-4D91-81F0-3C4D4E24C0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4DCAD5A-42CF-4B82-B63D-28237EB5093D}" type="slidenum">
              <a:rPr lang="en-US" altLang="en-US" sz="1200" smtClean="0"/>
              <a:pPr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E3CC0EA1-CB4F-4F04-AE76-8EF2D71D76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90CA9ABD-69F5-4148-9CB4-BEA6AD5E9F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2723ACBF-4D9C-4D47-BE7A-2AC815F7FB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9D291FD-7A1E-4AEB-9DAF-92EF6E3735D6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FC65B19C-794E-44B9-B347-B8B1266272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664CD9AC-7515-477A-9AE9-F2AFCC016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BE3B93E3-26C5-431D-808F-82DE22606E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6FFEF7F-DA01-4628-9CEA-E63F7E7222DE}" type="slidenum">
              <a:rPr lang="en-US" altLang="en-US" sz="1200" smtClean="0"/>
              <a:pPr/>
              <a:t>21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C6DE6D63-E799-43C8-BF18-684FC542F40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3252E15A-1C25-4243-BD23-FDA7F29344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615F9AC1-C5CF-4BD0-A672-48A3DE283E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288195D-D419-43CF-8F36-9D034FD66086}" type="slidenum">
              <a:rPr lang="en-US" altLang="en-US" sz="1200" smtClean="0"/>
              <a:pPr/>
              <a:t>22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724D0B50-C631-425B-963C-2016241EA0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D4822FA5-1D11-4A1D-8AF8-6EC6776E93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802A3AD2-4636-4A6C-B0B5-90EDA11BF2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2F9790D-EECB-4C74-A088-23426A3EB8AA}" type="slidenum">
              <a:rPr lang="en-US" altLang="en-US" sz="1200" smtClean="0"/>
              <a:pPr/>
              <a:t>23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1FF931C5-2041-4BD9-9FBE-C25701034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AE1A6187-BF03-4996-BD12-2EB539D67D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9ADF79D2-D851-409B-ADE3-41E41AA2BA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4F6FE85-48ED-4785-9FE1-3BC398164478}" type="slidenum">
              <a:rPr lang="en-US" altLang="en-US" sz="1200" smtClean="0"/>
              <a:pPr/>
              <a:t>24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ABF53B4E-6CB4-42C0-92EC-B1B7C98119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91D39D48-1419-4919-A4A2-D47E3A832F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EFF0FCF6-43FA-4118-AA70-7ED2EFC9B0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482A71B-D5B5-498A-BCD2-6D436490EE54}" type="slidenum">
              <a:rPr lang="en-US" altLang="en-US" sz="1200" smtClean="0"/>
              <a:pPr/>
              <a:t>25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66448383-06D9-4632-B10A-E9CEB7B6AE2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B0D4E729-0188-475C-8395-8102F37137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E894FD6B-760B-4CC2-8DDC-D6178F4D42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2A419EF-29BB-4386-86DB-38423EFDA904}" type="slidenum">
              <a:rPr lang="en-US" altLang="en-US" sz="1200" smtClean="0"/>
              <a:pPr/>
              <a:t>26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DB56DC77-99DE-4DD0-BE63-6BA9ABA4172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3BD7049B-CE00-49EA-9FB0-D52F7E60AF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BE7A74DC-CF04-47CD-AEDB-7D4CC7D0C8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EE33EFE-BA79-4572-AD98-DCD818280CDF}" type="slidenum">
              <a:rPr lang="en-US" altLang="en-US" sz="1200" smtClean="0"/>
              <a:pPr/>
              <a:t>27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0D4D81D0-9BC9-45C5-9F95-AFD90FF3D1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6E2A904-04AC-4985-84E6-9A6A83D39F76}" type="slidenum">
              <a:rPr lang="en-US" altLang="en-US" sz="1200" smtClean="0"/>
              <a:pPr/>
              <a:t>28</a:t>
            </a:fld>
            <a:endParaRPr lang="en-US" altLang="en-US" sz="1200"/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70B5937F-B41C-4797-ADA8-72289D2736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CFBAAE09-A5C1-4E01-8E2D-D7E402DC4A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313A335F-19D1-449C-B55C-36AD75FB4B1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A6BBEDEC-9F3E-4649-B828-20C1FDAAEF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EFCE740B-E66A-4DCA-A9F2-6DBB36A2FA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B2174B5-0089-4FC6-89AA-725CF2352966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139F2D7E-9099-4A6C-AF16-CB1C38FEADC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AF0527F0-3E11-4839-B47B-32BC93C8C6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D33522A1-E7F9-47C7-BA3C-257C76A6A3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2B0D6F4-7909-477D-8118-441918CD1929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D60FB3A0-B160-45EC-A3AF-6A021C37D6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A921A10E-9377-4C36-9156-1F79C979A0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9560D4F9-4A1D-4FAB-9599-6D037987D9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F234590-32FE-4402-9CD6-49E6654C1D01}" type="slidenum">
              <a:rPr lang="en-US" altLang="en-US" sz="1200" smtClean="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EF732043-8682-4F29-8B87-D858EA58C1C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390A0673-ABAE-476A-BBD2-403DEC8D80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01E8FD6D-24F3-4AF0-AFA4-FC3805FEDF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B9E7A6E-59F2-4800-801D-239ACA3B837C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618BBE05-A9D4-4603-8709-78539F76BE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B104681F-A253-4850-A481-A44CDE20D5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0B7B1B79-CF91-4865-B248-29A534A4E8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4AAF7F0-654F-4D74-97CE-5FE9C840D8DD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E7F3F9D4-74DB-42EF-B2F8-D303082979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DE3ADB4C-78C6-41B5-AD7A-31C90D627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E2AB20AD-0663-4B3C-85FB-3E607D095A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C9DDB7-53AC-4C14-B838-B11A1D3AD9AD}" type="slidenum">
              <a:rPr lang="en-US" altLang="en-US" sz="1200" smtClean="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44416962-AE0E-417B-8F72-C440E26ED76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CAF66BA9-AF30-41DE-86A9-514A568182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23950CFB-C333-4B0D-8D11-029B40B182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02B5483-0F10-4EDF-8359-8F70EE85EA45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94389F4-15B9-404D-91DB-C2C25A47BD0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F5AC10BC-F99D-4965-B939-722403D4FE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8AEBF13-720D-43AD-A147-F4B4A05D3A5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347BBD-CD15-499A-A639-AE91C0DDA8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3379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C7BE50C-521E-4298-9F3B-B00733FACF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C4D188C-AEEE-493E-AE17-840A3B78DA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5485066D-706F-4379-AA9C-BC9CF335627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2D1F8-5932-42B7-93FF-F38A8AFCCA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5218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637184-D0F9-41ED-B8A2-62D46C8118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E84CE3-BF19-4E44-8661-A040DF620B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84414607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65FA08-2848-453F-B906-113109791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1880C7-7521-438E-B9B1-7DBA7C776D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30447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9D30A3-BC4E-4F27-8F98-D3290A30C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3D3CAE-8F6D-4F8B-AD0B-8EC98C44B8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81450144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998541-23B6-4D33-8777-B45AFDC19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77E7B7-6AC3-404B-8DEF-B8165B51D4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996DFC-59D0-448F-BB08-5BC8FE098D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04842645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7281D7-6841-4F40-B38E-21D9C5D95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DDD6BD-190A-4A60-8EA8-723FFBC492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020F15-17DF-4707-8EEB-6E3F8FADFF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6CFCD29-3A9C-449E-AD93-1BD25416C1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926CDD-E6E3-4CFF-9C64-D128198487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8832506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9FF783-E1EA-4414-A205-8FE7A8E26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21984125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4399511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F7B521-E4C4-46EE-837E-1B7CE0BBA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244622-CA10-47FF-8766-9CED015FF8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96980A-3308-45A3-A1A2-767E172537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0369140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C19E5C-812B-4042-AB8B-D5A00BD3F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4C56D7-4FA3-43B4-BE5B-4CB0799E7C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C717A4-2A40-49AF-B26F-E778BCCC9C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1609860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1D66ED4-B0E9-4894-A36A-22C97AA57D7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EA18147-9B3E-4C0E-8BCC-E425B6D913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5BDE224B-C19B-4ABE-B675-EE2B255F0C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583D41-EAA8-409E-8416-E568F5BBF9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13513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2796C-C9D7-4726-AC3C-36DCDB03E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8F2BAF-D7A1-4D99-980E-E6DBD0EF88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621113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F503226-6135-471E-A716-469F98F498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B7A33D-39CB-463E-BBAA-8E218DE6C2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0854767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2B0DCC9-55A6-4003-B631-AC0F4C4F82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C5F470F5-5A51-48A8-A019-65BC2C57A42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0450D909-EBF4-4E34-B922-2CF2E41D434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6E06BB-5F3D-4F57-97F6-67C542DFD9C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558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623601C-6629-4B50-B4E5-0627571DB35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2C7927B-74E2-4B00-9598-4046FBA5093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0ED4F8-5404-4FC8-AFC7-EDB10788F4D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994AD-38D4-42C2-A578-F0242889DD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8389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BE03CED0-BE10-43B0-AE10-8E5BC50CA4D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A7A8C881-1A2B-4287-BAEE-7AFA127B8FD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712622BA-B858-432B-97C4-6D9B21E2695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BE9A51-FA56-43DB-849A-A95F54E67F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9529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04065371-86B3-41C2-925C-45564CCD34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3E745319-B268-44A3-BC3F-6480321A5C9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C858EF52-1B1D-4157-9426-66120C4D197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D200C8-930D-46D5-A8D3-AC5127C8632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6470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5560F96-D1AD-4AB4-982F-333B62E567A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6695DEA-B9F8-445C-9D5B-587D85AF348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F1DB5E8F-124F-4EFD-931E-8A8EDB01C9F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99F168-A430-429E-9C49-75A0E23913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2899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D5492C4-CA9A-4CF7-BB90-76EDCAA2792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48390E5-689A-4F6D-BFE2-600C0B7BF4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01CE73B9-ED98-4CB0-A6AC-A4EF445B50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B9D3F9-BF9E-4D99-BDFC-1B0E04FBAD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1076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5624948-16A9-4875-B212-DBDFB13349C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A6CAA74-BA3C-472F-8F23-285B4BB6CBA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FD1B6D4-82F4-4A56-AB31-5B9B63D0ED4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DB19A2-E903-47D0-80D1-5A99872C82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3921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3AC8783-8220-401D-9863-C32DFC5732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AF35890E-AEB9-40A5-99FD-F1874F3BDE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A10085C6-AEE9-4D44-88AC-27B2A2DB3D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64FE5F3E-C4F7-4B05-B088-B671A733AC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C47E0500-D6D6-4D19-941B-53EEFA2BEF9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9C885DEE-9E1D-4E8A-8635-EFEDBBF3E51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4A9D5ACD-10D0-424A-B074-23AFA2C045C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F8C6D679-3EAE-497F-86C1-60D5BEFDF5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1F195B07-8225-4135-B90B-FA36950084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152400 w 1000"/>
              <a:gd name="T1" fmla="*/ 1066800 h 1000"/>
              <a:gd name="T2" fmla="*/ 0 w 1000"/>
              <a:gd name="T3" fmla="*/ 1066800 h 1000"/>
              <a:gd name="T4" fmla="*/ 0 w 1000"/>
              <a:gd name="T5" fmla="*/ 0 h 1000"/>
              <a:gd name="T6" fmla="*/ 152400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DEE2DBDB-D066-4CF6-A7EE-2CEE8A05BB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152400 w 1000"/>
              <a:gd name="T3" fmla="*/ 0 h 1000"/>
              <a:gd name="T4" fmla="*/ 152400 w 1000"/>
              <a:gd name="T5" fmla="*/ 1073150 h 1000"/>
              <a:gd name="T6" fmla="*/ 0 w 1000"/>
              <a:gd name="T7" fmla="*/ 107315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BF1580EC-4155-4C24-B8D9-87278B82AA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27C7123-0009-4FA3-AA84-8BC760A5E775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AFA79C8-158F-49F7-9EE3-A4540A5C939F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3" name="Picture 3" descr="MHE-red-RGB-email-logo.png">
            <a:extLst>
              <a:ext uri="{FF2B5EF4-FFF2-40B4-BE49-F238E27FC236}">
                <a16:creationId xmlns:a16="http://schemas.microsoft.com/office/drawing/2014/main" id="{8E902C3F-2BB7-4F8E-A619-1139038DCE7E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45B769CD-5DA0-4C82-8BF5-2E0C3C34DFD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FB74AA31-EC2A-480E-A534-31E05C74F0BE}" type="slidenum">
              <a:rPr lang="en-US" altLang="en-US" sz="900" smtClean="0">
                <a:solidFill>
                  <a:srgbClr val="000000"/>
                </a:solidFill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637CE43B-694F-470E-A4C7-91B4D9254A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100CFD03-2DF1-4FFA-A166-31E68F1872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>
            <a:extLst>
              <a:ext uri="{FF2B5EF4-FFF2-40B4-BE49-F238E27FC236}">
                <a16:creationId xmlns:a16="http://schemas.microsoft.com/office/drawing/2014/main" id="{AAD229CA-38B9-4808-9690-FD9EFC6B50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27800"/>
            <a:ext cx="89154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4099" name="Title 2">
            <a:extLst>
              <a:ext uri="{FF2B5EF4-FFF2-40B4-BE49-F238E27FC236}">
                <a16:creationId xmlns:a16="http://schemas.microsoft.com/office/drawing/2014/main" id="{454AD19D-0AD3-4DA5-AD7A-2BC2585593FE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5400" b="1"/>
              <a:t>Biology</a:t>
            </a:r>
            <a:endParaRPr lang="en-US" altLang="en-US" sz="3600" b="1"/>
          </a:p>
        </p:txBody>
      </p:sp>
      <p:sp>
        <p:nvSpPr>
          <p:cNvPr id="4100" name="Text Box 9">
            <a:extLst>
              <a:ext uri="{FF2B5EF4-FFF2-40B4-BE49-F238E27FC236}">
                <a16:creationId xmlns:a16="http://schemas.microsoft.com/office/drawing/2014/main" id="{7D3DBC79-A8D8-4BE4-BB18-B9A1EA8A54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Systematics </a:t>
            </a:r>
            <a:r>
              <a:rPr lang="en-US" altLang="en-US" sz="3600" b="1">
                <a:solidFill>
                  <a:srgbClr val="000000"/>
                </a:solidFill>
              </a:rPr>
              <a:t>&amp; Taxonomy</a:t>
            </a:r>
            <a:endParaRPr lang="en-US" altLang="en-US" sz="3600" b="1" dirty="0">
              <a:solidFill>
                <a:srgbClr val="000000"/>
              </a:solidFill>
            </a:endParaRP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B8F30727-5204-4000-BA18-0B552C337A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21507" name="Rectangle 6">
            <a:extLst>
              <a:ext uri="{FF2B5EF4-FFF2-40B4-BE49-F238E27FC236}">
                <a16:creationId xmlns:a16="http://schemas.microsoft.com/office/drawing/2014/main" id="{CB3D69E3-5712-4A7E-92AD-270EC1FEFA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principle of parsimony states that the hypothesis with the most assumptions is most likely the correct hypothesis.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293E971A-B529-42BA-85EB-03996959E9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23555" name="Rectangle 6">
            <a:extLst>
              <a:ext uri="{FF2B5EF4-FFF2-40B4-BE49-F238E27FC236}">
                <a16:creationId xmlns:a16="http://schemas.microsoft.com/office/drawing/2014/main" id="{395C0C6A-15EB-4937-9E63-8406C9B376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direct exchange of genes between unrelated taxa is an example of vertical gene transfer.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7270162F-174E-4076-B903-E911A0E967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25603" name="Rectangle 6">
            <a:extLst>
              <a:ext uri="{FF2B5EF4-FFF2-40B4-BE49-F238E27FC236}">
                <a16:creationId xmlns:a16="http://schemas.microsoft.com/office/drawing/2014/main" id="{062AA6F7-E408-488D-BEB3-4A5234FC24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Bef>
                <a:spcPct val="0"/>
              </a:spcBef>
              <a:buFont typeface="Wingdings" panose="05000000000000000000" pitchFamily="2" charset="2"/>
              <a:buNone/>
              <a:tabLst>
                <a:tab pos="457200" algn="l"/>
              </a:tabLst>
            </a:pPr>
            <a:r>
              <a:rPr lang="en-US" altLang="en-US" sz="24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Which of the following complicates the construction of monophyletic groups?</a:t>
            </a:r>
          </a:p>
          <a:p>
            <a:pPr marL="1147763" lvl="2" indent="-285750">
              <a:lnSpc>
                <a:spcPct val="115000"/>
              </a:lnSpc>
              <a:spcBef>
                <a:spcPct val="0"/>
              </a:spcBef>
              <a:buFont typeface="Arial" panose="020B0604020202020204" pitchFamily="34" charset="0"/>
              <a:buAutoNum type="alphaLcPeriod"/>
              <a:tabLst>
                <a:tab pos="457200" algn="l"/>
              </a:tabLst>
            </a:pPr>
            <a:r>
              <a:rPr lang="en-US" alt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Analogous structures</a:t>
            </a:r>
          </a:p>
          <a:p>
            <a:pPr marL="1147763" lvl="2" indent="-285750">
              <a:lnSpc>
                <a:spcPct val="115000"/>
              </a:lnSpc>
              <a:spcBef>
                <a:spcPct val="0"/>
              </a:spcBef>
              <a:buFont typeface="Arial" panose="020B0604020202020204" pitchFamily="34" charset="0"/>
              <a:buAutoNum type="alphaLcPeriod"/>
              <a:tabLst>
                <a:tab pos="457200" algn="l"/>
              </a:tabLst>
            </a:pPr>
            <a:r>
              <a:rPr lang="en-US" alt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Incomplete fossil record</a:t>
            </a:r>
          </a:p>
          <a:p>
            <a:pPr marL="1147763" lvl="2" indent="-285750">
              <a:lnSpc>
                <a:spcPct val="115000"/>
              </a:lnSpc>
              <a:spcBef>
                <a:spcPct val="0"/>
              </a:spcBef>
              <a:buFont typeface="Arial" panose="020B0604020202020204" pitchFamily="34" charset="0"/>
              <a:buAutoNum type="alphaLcPeriod"/>
              <a:tabLst>
                <a:tab pos="457200" algn="l"/>
              </a:tabLst>
            </a:pPr>
            <a:r>
              <a:rPr lang="en-US" alt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Convergent evolution</a:t>
            </a:r>
          </a:p>
          <a:p>
            <a:pPr marL="1147763" lvl="2" indent="-285750">
              <a:lnSpc>
                <a:spcPct val="115000"/>
              </a:lnSpc>
              <a:spcBef>
                <a:spcPct val="0"/>
              </a:spcBef>
              <a:buFont typeface="Arial" panose="020B0604020202020204" pitchFamily="34" charset="0"/>
              <a:buAutoNum type="alphaLcPeriod"/>
              <a:tabLst>
                <a:tab pos="457200" algn="l"/>
              </a:tabLst>
            </a:pPr>
            <a:r>
              <a:rPr lang="en-US" alt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Neutral mutations</a:t>
            </a:r>
          </a:p>
          <a:p>
            <a:pPr marL="1147763" lvl="2" indent="-285750">
              <a:lnSpc>
                <a:spcPct val="115000"/>
              </a:lnSpc>
              <a:spcBef>
                <a:spcPct val="0"/>
              </a:spcBef>
              <a:buFont typeface="Arial" panose="020B0604020202020204" pitchFamily="34" charset="0"/>
              <a:buAutoNum type="alphaLcPeriod"/>
              <a:tabLst>
                <a:tab pos="457200" algn="l"/>
              </a:tabLst>
            </a:pPr>
            <a:r>
              <a:rPr lang="en-US" alt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 of the above can cause problems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819BB027-E826-4861-99DF-DB4FB0B309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27651" name="Rectangle 6">
            <a:extLst>
              <a:ext uri="{FF2B5EF4-FFF2-40B4-BE49-F238E27FC236}">
                <a16:creationId xmlns:a16="http://schemas.microsoft.com/office/drawing/2014/main" id="{0C67201E-33FE-44AC-8108-3CAB757AE45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 marL="342900" indent="-342900">
              <a:spcBef>
                <a:spcPct val="0"/>
              </a:spcBef>
              <a:buFont typeface="Wingdings" panose="05000000000000000000" pitchFamily="2" charset="2"/>
              <a:buNone/>
              <a:tabLst>
                <a:tab pos="457200" algn="l"/>
              </a:tabLst>
            </a:pPr>
            <a:r>
              <a:rPr lang="en-US" altLang="en-US" sz="24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Humans and rabbits share more synapomorphies than humans and toads. What does this mean about the relationships between these species?</a:t>
            </a:r>
          </a:p>
          <a:p>
            <a:pPr marL="1147763" lvl="2" indent="-285750">
              <a:lnSpc>
                <a:spcPct val="115000"/>
              </a:lnSpc>
              <a:spcBef>
                <a:spcPct val="0"/>
              </a:spcBef>
              <a:buFont typeface="Arial" panose="020B0604020202020204" pitchFamily="34" charset="0"/>
              <a:buAutoNum type="alphaLcPeriod"/>
              <a:tabLst>
                <a:tab pos="457200" algn="l"/>
              </a:tabLst>
            </a:pPr>
            <a:r>
              <a:rPr lang="en-US" alt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Humans are more closely related to toads than rabbits</a:t>
            </a:r>
          </a:p>
          <a:p>
            <a:pPr marL="1147763" lvl="2" indent="-285750">
              <a:lnSpc>
                <a:spcPct val="115000"/>
              </a:lnSpc>
              <a:spcBef>
                <a:spcPct val="0"/>
              </a:spcBef>
              <a:buFont typeface="Arial" panose="020B0604020202020204" pitchFamily="34" charset="0"/>
              <a:buAutoNum type="alphaLcPeriod"/>
              <a:tabLst>
                <a:tab pos="457200" algn="l"/>
              </a:tabLst>
            </a:pPr>
            <a:r>
              <a:rPr lang="en-US" alt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Rabbits are more distantly related to humans than to toads</a:t>
            </a:r>
          </a:p>
          <a:p>
            <a:pPr marL="1147763" lvl="2" indent="-285750">
              <a:lnSpc>
                <a:spcPct val="115000"/>
              </a:lnSpc>
              <a:spcBef>
                <a:spcPct val="0"/>
              </a:spcBef>
              <a:buFont typeface="Arial" panose="020B0604020202020204" pitchFamily="34" charset="0"/>
              <a:buAutoNum type="alphaLcPeriod"/>
              <a:tabLst>
                <a:tab pos="457200" algn="l"/>
              </a:tabLst>
            </a:pPr>
            <a:r>
              <a:rPr lang="en-US" alt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Toads are closely related to rabbits</a:t>
            </a:r>
          </a:p>
          <a:p>
            <a:pPr marL="1147763" lvl="2" indent="-285750">
              <a:lnSpc>
                <a:spcPct val="115000"/>
              </a:lnSpc>
              <a:spcBef>
                <a:spcPct val="0"/>
              </a:spcBef>
              <a:buFont typeface="Arial" panose="020B0604020202020204" pitchFamily="34" charset="0"/>
              <a:buAutoNum type="alphaLcPeriod"/>
              <a:tabLst>
                <a:tab pos="457200" algn="l"/>
              </a:tabLst>
            </a:pPr>
            <a:r>
              <a:rPr lang="en-US" alt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Humans and rabbits are more closely related to each other than either is to a toad</a:t>
            </a:r>
          </a:p>
          <a:p>
            <a:pPr marL="1147763" lvl="2" indent="-285750">
              <a:lnSpc>
                <a:spcPct val="115000"/>
              </a:lnSpc>
              <a:spcBef>
                <a:spcPct val="0"/>
              </a:spcBef>
              <a:buFont typeface="Arial" panose="020B0604020202020204" pitchFamily="34" charset="0"/>
              <a:buAutoNum type="alphaLcPeriod"/>
              <a:tabLst>
                <a:tab pos="457200" algn="l"/>
              </a:tabLst>
            </a:pPr>
            <a:r>
              <a:rPr lang="en-US" alt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Humans evolved from rabbits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98D92C7D-D0CD-43DF-846A-6ADF855F9F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29699" name="Rectangle 6">
            <a:extLst>
              <a:ext uri="{FF2B5EF4-FFF2-40B4-BE49-F238E27FC236}">
                <a16:creationId xmlns:a16="http://schemas.microsoft.com/office/drawing/2014/main" id="{E87C89DC-515D-4687-AED0-45A867C5CD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752600"/>
            <a:ext cx="86106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would be a synapomorphy that would be used to separate a monkey and a rabbit from a lizard, frog, and shark?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Lungs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Tails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Heart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Teeth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Mammary glands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3A567028-AA3A-4B84-8973-068C7C88E7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31747" name="Rectangle 6">
            <a:extLst>
              <a:ext uri="{FF2B5EF4-FFF2-40B4-BE49-F238E27FC236}">
                <a16:creationId xmlns:a16="http://schemas.microsoft.com/office/drawing/2014/main" id="{2B692A86-04A5-4CB7-81D2-80A6222FC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600200"/>
            <a:ext cx="81946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Birds evolved from dinosaurs and are classified as Aves but dinosaurs are classified as Reptilia. Using this model, is Reptilia a monophyletic group?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18924AF3-B490-40F4-A7A7-B438DBB9B4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33795" name="Rectangle 6">
            <a:extLst>
              <a:ext uri="{FF2B5EF4-FFF2-40B4-BE49-F238E27FC236}">
                <a16:creationId xmlns:a16="http://schemas.microsoft.com/office/drawing/2014/main" id="{06C77E92-8E82-4680-ADAB-BCE19D4347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hypothetical group of organisms is used to construct a phylogenic tree based on sequence divergence of a particular gene. Which of the following phylogenetic trees would be the best reconstruction based on the principle of parsimony?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Tree #1 requires 6 mutations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Tree #2 requires 8 mutations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Tree #3 requires 9 mutations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Tree #4 requires 12 mutations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Tree #5 requires 14 mutations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A4E036F7-0EF8-4818-A7AD-75B016C309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35843" name="Rectangle 6">
            <a:extLst>
              <a:ext uri="{FF2B5EF4-FFF2-40B4-BE49-F238E27FC236}">
                <a16:creationId xmlns:a16="http://schemas.microsoft.com/office/drawing/2014/main" id="{FF1A9847-837C-44C4-AF9A-0106DBD037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If the DNA divergence rate for a particular gene is 5 changes per million years and the gene sequences between 2 closely related species has 50 differences between them, approximately how long ago did these species share a common ancestor?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1,000 years ago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100,000 years ago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1,000,000 years ago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10,000,000 years ago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100,000,000 years ago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28D8EB7D-C49F-4832-AB58-45EF287300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37891" name="Rectangle 6">
            <a:extLst>
              <a:ext uri="{FF2B5EF4-FFF2-40B4-BE49-F238E27FC236}">
                <a16:creationId xmlns:a16="http://schemas.microsoft.com/office/drawing/2014/main" id="{4667B489-0F54-4A7C-A2C2-2683A7A23D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i="1"/>
              <a:t>	Vibrio cholerae</a:t>
            </a:r>
            <a:r>
              <a:rPr lang="en-US" altLang="en-US" sz="2400"/>
              <a:t> is a bacterium that lives in water and is normally harmless to humans. If infected by a certain type of virus it acquires the genes to produce the cholera toxin and now can cause disease in humans. This acquisition of genes is an example of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Vertical gene transfer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Independent evolution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Horizontal gene transfer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Induced mutations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Analogous gene transfer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F2B1E14-EB69-4039-A72A-743C681AEB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17</a:t>
            </a:r>
          </a:p>
        </p:txBody>
      </p:sp>
      <p:sp>
        <p:nvSpPr>
          <p:cNvPr id="6147" name="Rectangle 6">
            <a:extLst>
              <a:ext uri="{FF2B5EF4-FFF2-40B4-BE49-F238E27FC236}">
                <a16:creationId xmlns:a16="http://schemas.microsoft.com/office/drawing/2014/main" id="{65E08EFD-E3F9-416C-AC85-9BD624C776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dirty="0"/>
              <a:t>	</a:t>
            </a:r>
            <a:r>
              <a:rPr lang="en-US" sz="2400" dirty="0"/>
              <a:t>In a phylogeny the most closely related species share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The fewest common ancestors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The most recent common ancestor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No common ancestors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Only distant common ancestors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Nothing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5D85CCBA-D702-431D-87BD-F8DC7EE9D9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9005BD93-D1B3-4D8B-9495-B20825FB144E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CB4F0936-BB67-4CFE-8AC7-9EDF8D3021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18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9207DC2A-C279-43DF-8A12-AA9D1ED686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trait that arose after the most recent common ancestor is a/n ____________ trait.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Ancestral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Outlying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Derived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Plesiomorphic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Atavistic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92AA9138-C18C-4C89-89E0-95B7AA8285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19</a:t>
            </a:r>
          </a:p>
        </p:txBody>
      </p:sp>
      <p:sp>
        <p:nvSpPr>
          <p:cNvPr id="8195" name="Rectangle 6">
            <a:extLst>
              <a:ext uri="{FF2B5EF4-FFF2-40B4-BE49-F238E27FC236}">
                <a16:creationId xmlns:a16="http://schemas.microsoft.com/office/drawing/2014/main" id="{C08F24F2-3CA4-493D-B6CD-A207533052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Traits that are shared by all members of a </a:t>
            </a:r>
            <a:r>
              <a:rPr lang="en-US" sz="2400" dirty="0" err="1"/>
              <a:t>clade</a:t>
            </a:r>
            <a:r>
              <a:rPr lang="en-US" sz="2400" dirty="0"/>
              <a:t> are called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 err="1"/>
              <a:t>Symplesiomorphies</a:t>
            </a:r>
            <a:endParaRPr lang="en-US" dirty="0"/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Ancestral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 err="1"/>
              <a:t>Synapomorphies</a:t>
            </a:r>
            <a:endParaRPr lang="en-US" dirty="0"/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 err="1"/>
              <a:t>Homoplasies</a:t>
            </a:r>
            <a:endParaRPr lang="en-US" dirty="0"/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Non-adaptive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9956A30D-AB2A-4D97-999C-9528B7AF8B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20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6A5A5F1F-5202-4F53-AACE-96F9CD20A3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According to the ____________ species concept, a species is a group of populations that is evolving independent from other groups.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Biological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Allopatric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Phylogenetic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Atavistic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Descending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315DC985-4C63-4357-AA6B-8C70B2B0E2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21</a:t>
            </a:r>
          </a:p>
        </p:txBody>
      </p:sp>
      <p:sp>
        <p:nvSpPr>
          <p:cNvPr id="21507" name="Rectangle 6">
            <a:extLst>
              <a:ext uri="{FF2B5EF4-FFF2-40B4-BE49-F238E27FC236}">
                <a16:creationId xmlns:a16="http://schemas.microsoft.com/office/drawing/2014/main" id="{B76990E6-7CCC-4754-8280-BA36C862E8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is homoplastic convergence? 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possession of shared derived characteristics in a clade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principle of merging groups with the most symplesiomorphies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independent evolution of similar traits in unrelated clades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Grouping clades based on the number of differences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 special type of monophyletic grouping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EAE67403-1B1E-4EB0-88A9-34D1D3DD8F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22</a:t>
            </a:r>
          </a:p>
        </p:txBody>
      </p:sp>
      <p:sp>
        <p:nvSpPr>
          <p:cNvPr id="23555" name="Rectangle 6">
            <a:extLst>
              <a:ext uri="{FF2B5EF4-FFF2-40B4-BE49-F238E27FC236}">
                <a16:creationId xmlns:a16="http://schemas.microsoft.com/office/drawing/2014/main" id="{0D8A8E77-FFFC-4DA2-AB11-BDD008B680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Complex structures like the flight-adapted wings found in birds often arise as completely formed structures as predicted by the punctuated equilibrium model.</a:t>
            </a:r>
          </a:p>
          <a:p>
            <a:pPr marL="1143000" lvl="2" indent="-2286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143000" lvl="2" indent="-2286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endParaRPr lang="en-US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A9AC858B-5EC7-433C-969C-38A548C47D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23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57505A73-8D6E-4605-A085-E04C552AED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828800"/>
            <a:ext cx="7661275" cy="41910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Birds evolved from dinosaurs and are classified as Aves. Dinosaurs are classified as </a:t>
            </a:r>
            <a:r>
              <a:rPr lang="en-US" sz="2400" dirty="0" err="1"/>
              <a:t>Reptilia</a:t>
            </a:r>
            <a:r>
              <a:rPr lang="en-US" sz="2400" dirty="0"/>
              <a:t>. Is Aves a monophyletic group?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Yes 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No</a:t>
            </a: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FC79900D-E268-4533-B716-8436822BAC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7158038" cy="1412875"/>
          </a:xfrm>
        </p:spPr>
        <p:txBody>
          <a:bodyPr/>
          <a:lstStyle/>
          <a:p>
            <a:pPr eaLnBrk="1" hangingPunct="1"/>
            <a:r>
              <a:rPr lang="en-US" altLang="en-US" dirty="0"/>
              <a:t>Question 24</a:t>
            </a:r>
          </a:p>
        </p:txBody>
      </p:sp>
      <p:sp>
        <p:nvSpPr>
          <p:cNvPr id="18435" name="Rectangle 6">
            <a:extLst>
              <a:ext uri="{FF2B5EF4-FFF2-40B4-BE49-F238E27FC236}">
                <a16:creationId xmlns:a16="http://schemas.microsoft.com/office/drawing/2014/main" id="{4ABAE9B2-CC8C-4328-ADFD-B0C8010337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9050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of the following is an example of homoplastic convergence?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Gene sequence similarities between a human and a chimpanzee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Different color patterns on the wing of two closely related butterfly species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The absence of a tail in all of the descendents of an ancestral species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The presence of wings in both birds and bats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All of the above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2233B0B7-B834-4809-B9B5-E4AA5FDCA1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25</a:t>
            </a:r>
          </a:p>
        </p:txBody>
      </p:sp>
      <p:sp>
        <p:nvSpPr>
          <p:cNvPr id="35843" name="Rectangle 6">
            <a:extLst>
              <a:ext uri="{FF2B5EF4-FFF2-40B4-BE49-F238E27FC236}">
                <a16:creationId xmlns:a16="http://schemas.microsoft.com/office/drawing/2014/main" id="{C3BF9977-4EF1-434F-A97B-6B6E9C8A47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If the DNA divergence rate for a particular gene is 7 changes per million years, and the gene sequences between 2 closely related species have 70 differences between them, approximately how long ago did these species share a common ancestor?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1,000 years ago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100,000 years ago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1,000,000 years ago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10,000,000 years ago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100,000,000 years ago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 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FF85F57C-6C0C-45B6-BFF3-8059F0B1AB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Answer Key</a:t>
            </a:r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9698C704-CB04-467E-A644-9A1D0E65AA5D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400"/>
              <a:t>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39940" name="Rectangle 6">
            <a:extLst>
              <a:ext uri="{FF2B5EF4-FFF2-40B4-BE49-F238E27FC236}">
                <a16:creationId xmlns:a16="http://schemas.microsoft.com/office/drawing/2014/main" id="{8A62A7A9-8ED7-47E9-B3F5-850A0BBD27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4876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2"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 (False)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marL="0" indent="0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7B029BF2-4F9A-42B5-80C3-6136A167DE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7171" name="Rectangle 8">
            <a:extLst>
              <a:ext uri="{FF2B5EF4-FFF2-40B4-BE49-F238E27FC236}">
                <a16:creationId xmlns:a16="http://schemas.microsoft.com/office/drawing/2014/main" id="{733AFECA-6B62-4291-8800-81EAAFF113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differences between prokaryotic cells and eukaryotic cells is not correct?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Prokaryotic cells lack a nucleus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Prokaryotic cells have small ribosomes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Prokaryotic cells have membrane bound organelles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Prokaryotic cells have circular chromosomes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 are correct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99FBEA1-4577-4ED5-AA18-D95AD0A783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30F6B466-B021-46BD-B7F7-E027690EE3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Protista is a valid kingdom containing organisms that are more related to each other than other groups of organisms.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F2A430F3-08DA-4B3F-B658-B6FA7F3A98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A6DA62DC-22EE-4132-8719-F1B0E5E89B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study and reconstruction of evolutionary relationships is called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Speciation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Systematics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Evolution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Natural selection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221CD204-8524-4318-9C7B-0CAEA38D9E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A2A3B9D6-EAD6-4B53-9B0C-5942C6EDAE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scientific name of an organism denotes the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Class and order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Family and Genus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Kingdom and phylum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Genus and species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Class and Family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DB719F84-67E6-404A-A2B9-2FC0EDEAE2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65AE6F2F-6F81-4870-A9FD-F7F56204F1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Monophyletic group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Consists of a common ancestor and some of its descendents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Does not contain the common ancestor of a group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Is not an evolutionarily meaningful group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Consists of only extant living species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Contains a common ancestor and all of its descendents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B96022CC-8EF6-4B7B-B66A-DB47E0F508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7F2CCCEB-B832-4110-BA9D-BDC39EE62B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Bef>
                <a:spcPct val="0"/>
              </a:spcBef>
              <a:buFont typeface="Wingdings" panose="05000000000000000000" pitchFamily="2" charset="2"/>
              <a:buNone/>
              <a:tabLst>
                <a:tab pos="457200" algn="l"/>
              </a:tabLst>
            </a:pPr>
            <a:r>
              <a:rPr lang="en-US" altLang="en-US" sz="24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Derived traits that are shared by all members of a clade are called</a:t>
            </a:r>
          </a:p>
          <a:p>
            <a:pPr marL="1147763" lvl="2" indent="-285750">
              <a:lnSpc>
                <a:spcPct val="115000"/>
              </a:lnSpc>
              <a:spcBef>
                <a:spcPct val="0"/>
              </a:spcBef>
              <a:buFont typeface="Arial" panose="020B0604020202020204" pitchFamily="34" charset="0"/>
              <a:buAutoNum type="alphaLcPeriod"/>
              <a:tabLst>
                <a:tab pos="457200" algn="l"/>
              </a:tabLst>
            </a:pPr>
            <a:r>
              <a:rPr lang="en-US" alt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Symplesiomorphies</a:t>
            </a:r>
          </a:p>
          <a:p>
            <a:pPr marL="1147763" lvl="2" indent="-285750">
              <a:lnSpc>
                <a:spcPct val="115000"/>
              </a:lnSpc>
              <a:spcBef>
                <a:spcPct val="0"/>
              </a:spcBef>
              <a:buFont typeface="Arial" panose="020B0604020202020204" pitchFamily="34" charset="0"/>
              <a:buAutoNum type="alphaLcPeriod"/>
              <a:tabLst>
                <a:tab pos="457200" algn="l"/>
              </a:tabLst>
            </a:pPr>
            <a:r>
              <a:rPr lang="en-US" alt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Ancestral</a:t>
            </a:r>
          </a:p>
          <a:p>
            <a:pPr marL="1147763" lvl="2" indent="-285750">
              <a:lnSpc>
                <a:spcPct val="115000"/>
              </a:lnSpc>
              <a:spcBef>
                <a:spcPct val="0"/>
              </a:spcBef>
              <a:buFont typeface="Arial" panose="020B0604020202020204" pitchFamily="34" charset="0"/>
              <a:buAutoNum type="alphaLcPeriod"/>
              <a:tabLst>
                <a:tab pos="457200" algn="l"/>
              </a:tabLst>
            </a:pPr>
            <a:r>
              <a:rPr lang="en-US" alt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Synapomorphies</a:t>
            </a:r>
          </a:p>
          <a:p>
            <a:pPr marL="1147763" lvl="2" indent="-285750">
              <a:lnSpc>
                <a:spcPct val="115000"/>
              </a:lnSpc>
              <a:spcBef>
                <a:spcPct val="0"/>
              </a:spcBef>
              <a:buFont typeface="Arial" panose="020B0604020202020204" pitchFamily="34" charset="0"/>
              <a:buAutoNum type="alphaLcPeriod"/>
              <a:tabLst>
                <a:tab pos="457200" algn="l"/>
              </a:tabLst>
            </a:pPr>
            <a:r>
              <a:rPr lang="en-US" alt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Homoplasies</a:t>
            </a:r>
          </a:p>
          <a:p>
            <a:pPr marL="1147763" lvl="2" indent="-285750">
              <a:lnSpc>
                <a:spcPct val="115000"/>
              </a:lnSpc>
              <a:spcBef>
                <a:spcPct val="0"/>
              </a:spcBef>
              <a:buFont typeface="Arial" panose="020B0604020202020204" pitchFamily="34" charset="0"/>
              <a:buAutoNum type="alphaLcPeriod"/>
              <a:tabLst>
                <a:tab pos="457200" algn="l"/>
              </a:tabLst>
            </a:pPr>
            <a:r>
              <a:rPr lang="en-US" alt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Non-adaptive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8BBF275D-1497-40AB-8B58-45995AB101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7FF7EF93-8F97-4EB9-8541-3A4C26582C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lnSpc>
                <a:spcPct val="115000"/>
              </a:lnSpc>
              <a:spcBef>
                <a:spcPct val="0"/>
              </a:spcBef>
              <a:buFont typeface="Wingdings" panose="05000000000000000000" pitchFamily="2" charset="2"/>
              <a:buNone/>
              <a:tabLst>
                <a:tab pos="457200" algn="l"/>
              </a:tabLst>
            </a:pPr>
            <a:r>
              <a:rPr lang="en-US" altLang="en-US" sz="24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A species that is related to the species being classified but is not included in the classification is</a:t>
            </a:r>
          </a:p>
          <a:p>
            <a:pPr marL="1147763" lvl="2" indent="-285750">
              <a:lnSpc>
                <a:spcPct val="115000"/>
              </a:lnSpc>
              <a:spcBef>
                <a:spcPct val="0"/>
              </a:spcBef>
              <a:buFont typeface="Arial" panose="020B0604020202020204" pitchFamily="34" charset="0"/>
              <a:buAutoNum type="alphaLcPeriod"/>
              <a:tabLst>
                <a:tab pos="457200" algn="l"/>
              </a:tabLst>
            </a:pPr>
            <a:r>
              <a:rPr lang="en-US" alt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common ancestor</a:t>
            </a:r>
          </a:p>
          <a:p>
            <a:pPr marL="1147763" lvl="2" indent="-285750">
              <a:lnSpc>
                <a:spcPct val="115000"/>
              </a:lnSpc>
              <a:spcBef>
                <a:spcPct val="0"/>
              </a:spcBef>
              <a:buFont typeface="Arial" panose="020B0604020202020204" pitchFamily="34" charset="0"/>
              <a:buAutoNum type="alphaLcPeriod"/>
              <a:tabLst>
                <a:tab pos="457200" algn="l"/>
              </a:tabLst>
            </a:pPr>
            <a:r>
              <a:rPr lang="en-US" alt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 outgroup</a:t>
            </a:r>
          </a:p>
          <a:p>
            <a:pPr marL="1147763" lvl="2" indent="-285750">
              <a:lnSpc>
                <a:spcPct val="115000"/>
              </a:lnSpc>
              <a:spcBef>
                <a:spcPct val="0"/>
              </a:spcBef>
              <a:buFont typeface="Arial" panose="020B0604020202020204" pitchFamily="34" charset="0"/>
              <a:buAutoNum type="alphaLcPeriod"/>
              <a:tabLst>
                <a:tab pos="457200" algn="l"/>
              </a:tabLst>
            </a:pPr>
            <a:r>
              <a:rPr lang="en-US" alt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homoplasy</a:t>
            </a:r>
          </a:p>
          <a:p>
            <a:pPr marL="1147763" lvl="2" indent="-285750">
              <a:lnSpc>
                <a:spcPct val="115000"/>
              </a:lnSpc>
              <a:spcBef>
                <a:spcPct val="0"/>
              </a:spcBef>
              <a:buFont typeface="Arial" panose="020B0604020202020204" pitchFamily="34" charset="0"/>
              <a:buAutoNum type="alphaLcPeriod"/>
              <a:tabLst>
                <a:tab pos="457200" algn="l"/>
              </a:tabLst>
            </a:pPr>
            <a:r>
              <a:rPr lang="en-US" alt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 infidel</a:t>
            </a:r>
          </a:p>
          <a:p>
            <a:pPr marL="1147763" lvl="2" indent="-285750">
              <a:lnSpc>
                <a:spcPct val="115000"/>
              </a:lnSpc>
              <a:spcBef>
                <a:spcPct val="0"/>
              </a:spcBef>
              <a:buFont typeface="Arial" panose="020B0604020202020204" pitchFamily="34" charset="0"/>
              <a:buAutoNum type="alphaLcPeriod"/>
              <a:tabLst>
                <a:tab pos="457200" algn="l"/>
              </a:tabLst>
            </a:pPr>
            <a:r>
              <a:rPr lang="en-US" alt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paraphyletic species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42"/>
  <p:tag name="MMPROD_UIDATA" val="&lt;database version=&quot;7.0&quot;&gt;&lt;object type=&quot;1&quot; unique_id=&quot;10001&quot;&gt;&lt;object type=&quot;2&quot; unique_id=&quot;11497&quot;&gt;&lt;object type=&quot;3&quot; unique_id=&quot;11498&quot;&gt;&lt;property id=&quot;20148&quot; value=&quot;5&quot;/&gt;&lt;property id=&quot;20300&quot; value=&quot;Slide 1&quot;/&gt;&lt;property id=&quot;20307&quot; value=&quot;317&quot;/&gt;&lt;/object&gt;&lt;object type=&quot;3&quot; unique_id=&quot;11499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1500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1501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1502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1503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1504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1505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1506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1507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1508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1509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1510&quot;&gt;&lt;property id=&quot;20148&quot; value=&quot;5&quot;/&gt;&lt;property id=&quot;20300&quot; value=&quot;Slide 13 - &amp;quot;Question 11&amp;quot;&quot;/&gt;&lt;property id=&quot;20307&quot; value=&quot;307&quot;/&gt;&lt;/object&gt;&lt;object type=&quot;3&quot; unique_id=&quot;11511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1512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1513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1514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1515&quot;&gt;&lt;property id=&quot;20148&quot; value=&quot;5&quot;/&gt;&lt;property id=&quot;20300&quot; value=&quot;Slide 18 - &amp;quot;Question 16&amp;quot;&quot;/&gt;&lt;property id=&quot;20307&quot; value=&quot;330&quot;/&gt;&lt;/object&gt;&lt;object type=&quot;3&quot; unique_id=&quot;11516&quot;&gt;&lt;property id=&quot;20148&quot; value=&quot;5&quot;/&gt;&lt;property id=&quot;20300&quot; value=&quot;Slide 19 - &amp;quot;Answer Key – Chapter 26&amp;quot;&quot;/&gt;&lt;property id=&quot;20307&quot; value=&quot;273&quot;/&gt;&lt;/object&gt;&lt;/object&gt;&lt;object type=&quot;8&quot; unique_id=&quot;11537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2504</TotalTime>
  <Words>276</Words>
  <Application>Microsoft Office PowerPoint</Application>
  <PresentationFormat>On-screen Show (4:3)</PresentationFormat>
  <Paragraphs>262</Paragraphs>
  <Slides>28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7" baseType="lpstr">
      <vt:lpstr>Arial</vt:lpstr>
      <vt:lpstr>Calibri</vt:lpstr>
      <vt:lpstr>Symbol</vt:lpstr>
      <vt:lpstr>Tahoma</vt:lpstr>
      <vt:lpstr>Times New Roman</vt:lpstr>
      <vt:lpstr>Wingdings</vt:lpstr>
      <vt:lpstr>ヒラギノ角ゴ Pro W3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Question 18</vt:lpstr>
      <vt:lpstr>Question 19</vt:lpstr>
      <vt:lpstr>Question 20</vt:lpstr>
      <vt:lpstr>Question 21</vt:lpstr>
      <vt:lpstr>Question 22</vt:lpstr>
      <vt:lpstr>Question 23</vt:lpstr>
      <vt:lpstr>Question 24</vt:lpstr>
      <vt:lpstr>Question 25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236</cp:revision>
  <dcterms:created xsi:type="dcterms:W3CDTF">2005-04-19T02:46:41Z</dcterms:created>
  <dcterms:modified xsi:type="dcterms:W3CDTF">2019-05-02T21:16:28Z</dcterms:modified>
</cp:coreProperties>
</file>