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46" r:id="rId2"/>
  </p:sldMasterIdLst>
  <p:notesMasterIdLst>
    <p:notesMasterId r:id="rId4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34" r:id="rId15"/>
    <p:sldId id="335" r:id="rId16"/>
    <p:sldId id="307" r:id="rId17"/>
    <p:sldId id="339" r:id="rId18"/>
    <p:sldId id="340" r:id="rId19"/>
    <p:sldId id="342" r:id="rId20"/>
    <p:sldId id="341" r:id="rId21"/>
    <p:sldId id="308" r:id="rId22"/>
    <p:sldId id="309" r:id="rId23"/>
    <p:sldId id="310" r:id="rId24"/>
    <p:sldId id="311" r:id="rId25"/>
    <p:sldId id="330" r:id="rId26"/>
    <p:sldId id="332" r:id="rId27"/>
    <p:sldId id="337" r:id="rId28"/>
    <p:sldId id="336" r:id="rId29"/>
    <p:sldId id="343" r:id="rId30"/>
    <p:sldId id="344" r:id="rId31"/>
    <p:sldId id="345" r:id="rId32"/>
    <p:sldId id="346" r:id="rId33"/>
    <p:sldId id="347" r:id="rId34"/>
    <p:sldId id="348" r:id="rId35"/>
    <p:sldId id="349" r:id="rId36"/>
    <p:sldId id="350" r:id="rId37"/>
    <p:sldId id="351" r:id="rId38"/>
    <p:sldId id="352" r:id="rId39"/>
    <p:sldId id="353" r:id="rId40"/>
    <p:sldId id="354" r:id="rId41"/>
    <p:sldId id="273" r:id="rId42"/>
  </p:sldIdLst>
  <p:sldSz cx="9144000" cy="6858000" type="screen4x3"/>
  <p:notesSz cx="6858000" cy="9144000"/>
  <p:custDataLst>
    <p:tags r:id="rId4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641" autoAdjust="0"/>
    <p:restoredTop sz="87324" autoAdjust="0"/>
  </p:normalViewPr>
  <p:slideViewPr>
    <p:cSldViewPr>
      <p:cViewPr varScale="1">
        <p:scale>
          <a:sx n="75" d="100"/>
          <a:sy n="75" d="100"/>
        </p:scale>
        <p:origin x="78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C2D64CF-7B6F-4269-A275-18525537B58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F5669584-8688-48F5-AC41-3C7F5297DB9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>
            <a:extLst>
              <a:ext uri="{FF2B5EF4-FFF2-40B4-BE49-F238E27FC236}">
                <a16:creationId xmlns:a16="http://schemas.microsoft.com/office/drawing/2014/main" id="{6B9B093A-786E-4B25-A1D6-A9253BC47A9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271F18D-4AA4-4509-A967-A40BD0AF5E3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DDC4ED2B-32B3-40F4-86F4-79879CA590B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F501918-53A2-44AD-B726-A08387A66A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BC7ADFB-A722-41D4-8F98-F450F316FD4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3DC9C247-FAAD-4ACB-BC1D-6074DF2404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1F7BBC-92EA-4AEC-AE82-177B4654F343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AC994FE0-50B9-4C9A-AE15-58BB61DE35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C85A1EB2-280B-45D4-8B26-30CDD2265D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689239FA-B594-45E7-BDBF-09EF66A9B4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2EAE4E06-E7C2-4C53-8D63-E0381E7C4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52D99791-17E4-4FB6-AF0B-6FFBD38B08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81B7C29-39F6-43B3-876D-6ECE7046E29C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638D39C6-2D6F-4E42-8EC9-2E5C49AD8C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2C5B6CB5-6A2B-4999-98B3-DBEA1E888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B7EC0BC2-CA82-47A8-A640-9EEF335A28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15D535-E534-4E9A-B783-0E4C032DDC08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840435D0-449A-4ACC-8152-6A3AD960FCF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71B1DB2D-9DF0-433D-83B5-9EBAFB013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06C37B7C-CF48-4A40-83B5-EA097C973E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DFDAF24-9908-4D85-8FF8-E229FBB34FAA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4E1F40EA-3E6F-4CF5-9AB3-D3C778928A3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57C1DD75-4D7E-46B6-AA1D-0B6FFFA85A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57EC393A-DFF1-4AC8-8913-19DF2F1805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EB3E8A-F2B3-48DE-9CC0-0F056465E6CE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9D80B113-1304-44E6-BB78-94E10B7783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2A9181F6-2E5A-402B-9892-3ED28122E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5AB6221A-DBCC-45ED-8A40-44ABE37BA7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8285F74-E41E-439C-A423-7458525D98CF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958DA818-761B-4DEE-AE44-D4B2945EF5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E0A2B343-46F8-41FD-815E-9893306DD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20E549B1-348B-47C3-9655-AA9298EE19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D9FC53-9906-4690-B8DC-A62F8552C694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86BAF807-C64C-4EE7-B1CC-6B56DE58F1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63EF9CFF-F135-4F76-B1A0-3B64ABAD4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9EA25D01-1187-408E-A264-369353E02B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7EF6D4-587F-450B-8DFC-D26E298CE68A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7192F167-B62B-4945-AAA7-DC99DC0B1D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B1A98FCE-1C68-495C-86A7-2E1C46BC7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AEBAA6EA-6751-4BDE-A35D-3264F731D8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549A62-F430-433F-A264-593AAD0DABF1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6779A0AC-CEB4-44E1-A6DB-788E9DEF65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F31EEEF0-D921-478F-9A17-EA9CF24D0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FD8A3B0C-D402-406C-BDB7-688BA76265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52C31B-A905-42F8-9418-18CCBD9E9709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3469611C-92ED-4466-A7B7-28B66637D3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5EE9E458-1EEC-4AEB-8880-E1803D305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4E934D2A-CBF6-4E9F-B062-7F57C9E0D4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7FBB13-3CC2-4C5C-828F-D33EFC571FE3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2C18A225-BDDF-481E-85E7-56D79B083F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414D84CE-3A5B-4151-B752-8FF697885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58B4522-42DA-4B0B-8F47-CD58BB213B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12EDDB-38FA-4A9C-B030-C7ED1058839A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B58ED650-2392-44A8-8798-DDE28C6A4A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EDCF760B-AF14-46E2-8AB0-83E1400B5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D89878ED-F9E2-4781-896F-606B6D619C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8A34E42-9A97-4831-BAF9-98B7B6F2D0D0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09F2BE7D-4A39-4A52-A704-5833A03D231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D7300A2C-AEC4-4493-B047-F188A7DCE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0931E2E8-843D-4164-BF4D-E60D685FEB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D71FAC9-4751-41D1-8175-FCB97179459B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217471E1-8C7F-4437-8E6F-FE97F9248F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3992E5B6-5872-4954-ACD1-9C6CA5E92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F8941D13-DE7A-4302-9E32-BBFDFF590D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8E370-D27A-4A10-8C74-724CAE499A49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35E968EA-DC00-4315-9B18-B92CC28AB8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BA2372F7-4754-403E-AC9B-CB337A2D7B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3B3CF13E-9950-4A7C-9813-0FF0DD089C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D48E00-6F2B-4182-BED5-17DD39B3CC39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C942AAFF-F935-47DD-8516-B27A71308A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B1EB1C23-5000-48A2-AE3D-28008C758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A059DB18-7C5B-4779-863D-072E0F6303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478116-2A44-4887-B8D0-BD4ED2F60DA1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6D49BB1C-9580-4FE4-A67D-6B1469A253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4F5BD7E3-EE87-4014-A925-FE06B2108F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26F142D3-2484-434C-BDAD-77E45DDAA0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C3149B-D5CE-44D1-9009-310A39EC0AD0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2A73298D-0671-4934-8B99-116DCA1E65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9DFB24A5-8A9F-467E-AB44-FD5DBDC19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CE665A96-203F-4766-BAD6-1C815AFFD9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B2DC74-6915-4F6C-AE55-8C9CA7DE281F}" type="slidenum">
              <a:rPr lang="en-US" altLang="en-US" sz="120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C456377C-03E3-4940-A239-B092455072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697685CF-37E6-473C-BB60-0AAB511E7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59E53982-124D-4DC2-B0BD-76BC3A5387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C80C10-4345-49B8-A0F3-F35B84D7F7D8}" type="slidenum">
              <a:rPr lang="en-US" altLang="en-US" sz="120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>
            <a:extLst>
              <a:ext uri="{FF2B5EF4-FFF2-40B4-BE49-F238E27FC236}">
                <a16:creationId xmlns:a16="http://schemas.microsoft.com/office/drawing/2014/main" id="{9CF17D21-E830-4ABB-AB56-92D564D74A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>
            <a:extLst>
              <a:ext uri="{FF2B5EF4-FFF2-40B4-BE49-F238E27FC236}">
                <a16:creationId xmlns:a16="http://schemas.microsoft.com/office/drawing/2014/main" id="{558572D6-75EE-44A1-90A1-87E06F29B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4516" name="Slide Number Placeholder 3">
            <a:extLst>
              <a:ext uri="{FF2B5EF4-FFF2-40B4-BE49-F238E27FC236}">
                <a16:creationId xmlns:a16="http://schemas.microsoft.com/office/drawing/2014/main" id="{4C2F4F10-403B-4C6A-BEBD-C3885A3D78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163C8C7-5A78-49E9-B04A-46CDD8EB3AE7}" type="slidenum">
              <a:rPr lang="en-US" altLang="en-US" sz="1200"/>
              <a:pPr/>
              <a:t>29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105D883A-7D65-43C9-B6E0-F86FF2077E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B3B1721B-05BA-4BFD-BBA8-29DED8B65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E19A5523-36EA-4A49-8B09-CA58FB1DEF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0C495-FBD6-4CBA-B8F7-F6572E1155C0}" type="slidenum">
              <a:rPr lang="en-US" altLang="en-US" sz="1200"/>
              <a:pPr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AD375FE5-D68F-4F9E-95C6-F44D2EE4E2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0BC93870-82E6-493B-810A-28566B0D9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2CCC743-535C-4105-A06C-CA28949378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57CF98-0AFF-4A8E-8B91-ABC57E99E65F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D00F4A5B-A629-48D5-8195-D494773EC0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75F6B7DE-E941-4BB9-92E8-4806FAA22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1D2961FB-9364-495C-A69A-A74FFB6887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CF6AE1-87EA-4442-BC95-3F74F730BBD7}" type="slidenum">
              <a:rPr lang="en-US" altLang="en-US" sz="1200"/>
              <a:pPr/>
              <a:t>31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37938AC1-0738-4FFE-8413-CEFBEEF72D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41123B64-05BF-4484-A446-C3D258F43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F5326AD3-6A78-4BCA-A6DB-5E25BF3F21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785DFA-5C60-4A40-81BA-3BB12A788B14}" type="slidenum">
              <a:rPr lang="en-US" altLang="en-US" sz="1200"/>
              <a:pPr/>
              <a:t>32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140DAC64-BD12-45A7-A6B6-581C49C46A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51E6D7D2-2C58-47AE-BAF8-792DC98B5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93BA4F16-E44C-4DF1-8B73-52B69C7BE2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7091A9-7DB3-4866-9CB9-30D41882D34A}" type="slidenum">
              <a:rPr lang="en-US" altLang="en-US" sz="1200"/>
              <a:pPr/>
              <a:t>33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9E446713-3811-4B4A-97AA-0F28EA692D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4692360B-E8E9-4807-9ADB-1A977CA0E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58372" name="Slide Number Placeholder 3">
            <a:extLst>
              <a:ext uri="{FF2B5EF4-FFF2-40B4-BE49-F238E27FC236}">
                <a16:creationId xmlns:a16="http://schemas.microsoft.com/office/drawing/2014/main" id="{49172610-2506-422B-ADD5-C37A69EF75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754A09-8535-445E-BDF5-09E19451E234}" type="slidenum">
              <a:rPr lang="en-US" altLang="en-US" sz="1200"/>
              <a:pPr/>
              <a:t>34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D7D198E1-9C40-489F-BB9B-D4E83CC830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86C8990D-868D-451F-A024-316FE947C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94D8976E-6D58-4361-997D-9F8B187C36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D015320-CAB1-4597-BB17-DB1600785802}" type="slidenum">
              <a:rPr lang="en-US" altLang="en-US" sz="1200"/>
              <a:pPr/>
              <a:t>35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A784FA17-18A5-4F61-B36C-23C83808B8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44472FD8-9E96-4A26-A60F-2C7508B80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0C57B45D-52C9-43D0-9F7E-DCD4396E5A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1ADF9D-5664-446C-A314-54DD9FCD2A26}" type="slidenum">
              <a:rPr lang="en-US" altLang="en-US" sz="1200"/>
              <a:pPr/>
              <a:t>36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3D8ED09D-6012-48A8-85C9-E2C7DCC8A6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3DFB8031-8EA0-48B1-907B-2C84FB5538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9A56C1B5-5D49-4B6F-8805-804577634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D075887-DFD1-4B62-AEF4-BE61A7AD5285}" type="slidenum">
              <a:rPr lang="en-US" altLang="en-US" sz="1200"/>
              <a:pPr/>
              <a:t>37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7898712D-1FA4-4F53-884B-E4D4849589D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425663B9-46A6-44BF-9FC3-7E839073D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BC04BE08-0813-4849-8425-46F6D9417D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4A4798-06E9-4E91-9FFE-25F941E968F7}" type="slidenum">
              <a:rPr lang="en-US" altLang="en-US" sz="1200"/>
              <a:pPr/>
              <a:t>38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F8DEDAC3-1FFD-437E-ACCA-FA1EC88395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B5D3C8A1-ACD8-4244-AE19-7EABB1F0D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C21B879D-7CFD-4BD6-825E-DEB62763AF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14CC59C-04F1-48D1-A14F-FCAA5E8AC898}" type="slidenum">
              <a:rPr lang="en-US" altLang="en-US" sz="1200"/>
              <a:pPr/>
              <a:t>39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ECE74D74-F011-48D3-BE83-4D6282995D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E7160E-1738-41E9-A24D-286096388364}" type="slidenum">
              <a:rPr lang="en-US" altLang="en-US" sz="1200"/>
              <a:pPr/>
              <a:t>40</a:t>
            </a:fld>
            <a:endParaRPr lang="en-US" altLang="en-US" sz="1200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7611F609-D43B-4A84-A343-F8FF4BB5A5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98307F1F-44C6-4027-9A7D-6A063BFA5D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FDBB15BF-C1A4-48A1-B990-A3C7A619D2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F9830C6F-9412-4D92-99EC-6A872E3C3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CCF14852-7F67-4BBA-8DE3-E600DB2AC2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8137FB-C575-46A2-B573-F844CD69760D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49001175-C9B8-400A-BF82-E62794F518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41CC3090-DF79-49CF-A9BB-56E919EAC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1BCD315D-9B30-450C-9C1A-59CB80A1F1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6D5CEC-5886-40D2-A767-42EB36683D46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DF0FC665-3B78-4D87-B4A1-35C37FB9A0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99B94672-5F38-45AA-B45D-AF0C37EC57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4AD1EEC1-EBA8-43AD-ACE3-4E4CDC3D41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6887AB-0590-4A7B-ACDD-A77C65AD88F3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3299D528-EBF5-48E6-B231-8419578C00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4457845D-ABE3-40FE-911E-611B2C74D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E729134A-1440-4099-A659-3C4B60B996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4DA186-8BF7-4EA6-8A0B-075948CACD98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656D0C98-495B-463F-B593-5CCA3D27B2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121B21EC-DE4F-45B0-9C30-099003420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C7F22271-75D6-4287-AAD8-FAC04FEEB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3114CB-6992-460A-A034-6FB91D814D49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115FFF2A-1AED-45E1-B0C5-BF77654F4A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3094C6E1-D4A0-48DE-B4BA-6F48AC5BA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EC344A6C-E735-4EB1-9183-7B98F8E168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E12251-52D6-459E-BB0A-128F42ECEF05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23EED1-DA61-4FAA-AAD5-28B45C0124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618807F-ADC9-4408-B6CA-FBDFF98B4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125B7A8-8924-42B7-9D51-E6F5E86BB3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A11483-CAB7-4C5D-8B92-39D48C183C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7612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11028AB-7283-4606-B131-301677460B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C8767F8-621F-4F2C-A2FB-6562513121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6FC168C-6C4A-4525-AD0F-C69C4F6723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DB35D1-9436-4DD1-89E1-830F7F616D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779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5D01B-9AA3-468C-B07A-EEA84949CA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62EA32-8A07-4DF3-908E-3C6AC6F97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5561645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D2C86-3342-4FC8-A8A6-76EF16567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EA8B2-96DA-4646-AD34-B956567AE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240911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33256-C532-494D-8664-89899EE76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5920C-4117-4BE1-846C-3B815C121E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925031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03EFD-D17F-4CA2-8439-C9FEB273B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D635B-43FB-4F95-A5D9-045E3A587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EDE75-D0A2-46AD-BA3C-0F7E0B52F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480090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3530-22C9-4981-B619-54E7FCC1B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56E4E-3D09-4F0E-8C21-D8DCA17C3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950CAE-58C4-465E-A419-AC89F82F02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D546A9-C031-43E8-8946-AF2FEF9204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40525A-AD5E-4984-B83C-C971B7D3E6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03736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54BE6-5BD8-4319-8D30-E6886BEFA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730751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94264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7FCDF-CC7B-4B60-A8D2-D1444A809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9D15C-F183-4222-A4DB-044F5562D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B7FE7A-8F9B-4CF8-88A5-0968861A5C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744309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91E8B-B19D-46E9-94ED-913CE3F4F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6C8CC5-817A-456F-B813-660C0BA2F3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7E79B4-A697-46F8-A0C2-DFAC39CBA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621757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541CDA6-0000-4B4B-B60F-FF27B6C3CC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66DFDC1-B239-4F41-BB6C-7B8E5E1181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335983F-718B-48F0-8FAD-C31583DC7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2DB74-E22E-4F5E-9253-913820E7A2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31713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2CD22-192D-4DA2-88B6-8BA615964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858B20-AD48-4302-87ED-CBB240C653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715334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000EB2-A4A0-4BF2-B5DB-B2809E13B0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0DAF83-6377-42D9-BE6D-2020BA3753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98893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FC80886-E376-4703-9DC3-F1EB70693C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291CA07-3B17-4838-84EB-FFDFB7998E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85DED11-E496-48E9-876F-9F1F0E8EF9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35F598-31D0-43E0-8FCF-734AC1782B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0973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022A5D-720B-4331-BFAE-C460A5E241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DACB7A-2865-4486-BC7A-0A781F5620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DF1CC4-C5B6-4269-B316-E50FB5382D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EB89E-4B5E-436F-8110-12AFB81E8C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627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70EFE0D-1B22-463C-BA4E-392F73AFE8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F0E7505-9031-429B-911B-11EDCADA0F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11A2E54-EF0F-4CBC-B54C-25FB7A7D4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049B2D-24C7-4A4B-AF49-4EF0B98893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02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1BF1B1A-3A06-48C7-9EEC-268055C7AC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F6E966D9-6E5F-4365-B1C6-F561B3ED55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4F02E062-712E-407A-9424-1F67BF2755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17E52B-17EB-44BC-81E1-0E2203C7D3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6925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907C19-9D41-4C21-A024-D71F8A484E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E3E5BA9-5E9A-4135-9830-7632C6D169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B2C86A2-7227-4505-8E2F-B09E7F3585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E25575-96A5-47ED-A5D9-53B8817752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909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F14C507-10C3-431D-B4CE-EB2DFD02EA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BF1A77B-4791-4ADA-A1C4-9F381DCA02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27C86D7-5C82-476B-A6DD-860371287E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15313A-9769-4EF0-B702-04224C1B06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839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E2D86CD-0152-421E-A11D-A4CA600F6D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80F8D47-83B2-43E0-A7E3-5DB443F855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7EA1BB7-6352-44B3-949E-3AE13BE3E2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DBCDDB-9B63-4DAB-B746-7A03916EC9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0656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8E53D0B-DEFA-45C0-890C-96573212E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5548AD3-4CE7-47D9-8E1D-7231CF469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AC16432-86F1-47AB-A9C2-1B0747577C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EA7782C-7695-451B-A162-0B23F914B5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50EF7AB-979C-410B-A42A-53B2B6A544A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8AA415E-7AC2-4430-B4F1-837148C691F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21FDA88E-2BBC-48D3-952E-1F6E51E22E2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D4D143DE-0D2E-424E-8CD9-5ECD342C27C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74BE0630-A7E7-4C48-AAFF-74F334575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09E49735-6C40-4BFA-8D1E-7E6C61FDC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DFD4011-F13E-45EB-9E73-E5058E383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70B927-FF75-4ED2-85C9-994AD3C50F0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87855F-2529-401A-B762-2161D00D7A4B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81925" name="Picture 3" descr="MHE-red-RGB-email-logo.png">
            <a:extLst>
              <a:ext uri="{FF2B5EF4-FFF2-40B4-BE49-F238E27FC236}">
                <a16:creationId xmlns:a16="http://schemas.microsoft.com/office/drawing/2014/main" id="{84A651F3-F95F-403E-85F4-B650D076DB2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3499FD87-42EE-499F-BDE5-A0DBA736AA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31CEFE31-87F0-4407-9FBF-BB6AA985472F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EFF3795B-B07D-46D6-B537-6A3BD5F659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809C73F5-2D1B-4158-AD24-B600F49B99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B9512609-650C-4AE1-859E-A635105E9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5C10AFD-2B09-434D-83D6-1C69FC53E3B1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7255CE10-B6A2-43BE-8BD0-856045180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Sensory Systems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7B459A02-B4B9-4048-9CA0-56262FCA84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C2446520-46FF-4F75-8F68-C2FE41EED4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Mechanical vibrations are transduced into action potentials. 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B7D9AB8-7F03-4468-96AC-FB4F865D32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9AA1F303-BCA0-42E7-A702-717453DDC7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Your ears pop on a plane because pressure equalization is occurring in the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Outer ear canal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Cochlea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Cochlear duct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Vestibular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Eustachian tube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F477568E-1BD3-4347-A6AA-BB62A812FF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2AEC59B2-DAC1-45C0-A880-A97E1F12EA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Where are chemoreceptors found in many insects?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Mouth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Tongue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Thorax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Abdomen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Legs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31F621B-7CE1-486A-A06A-BBD1A71E95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0BF3F092-9344-4B38-9D73-6825C40BBD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process of determining distance from an object using sound 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Transduction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Radar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Sonar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Echolocation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F1DAEEC6-613B-41FB-AEE6-E8452F348B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6C0F0183-F868-4D2A-8C32-554A88D54F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Motion sickness occurs when your cochlear is unable to orient itself to the patterns of movement.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6B6D37C-80E9-4446-9756-47681C5F66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72DF53C4-240D-4258-8875-022F33C32D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Opsin is found in what types of cells?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Rods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Photoreceptor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and B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6A0B46D-02AE-49A8-8F32-B9F783F12E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6B4DA68-037C-48A0-AD8C-D1C08CCB85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Only the lens aids in refracting light.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169F651B-0210-4079-8598-2A5F5EBDC6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98281B4B-4647-40CF-9957-F3A38676C8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Flatworms use the photoreceptors in their eyespots to guide them away from light.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1D5A695-02D1-4FCE-ACEB-40B8B460E3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60A296C2-4BDC-42CA-8438-4A6B1D6CD2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Cone cells can detect all 3 cone pigments (photopsins).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310F2781-126F-4A73-AA34-4BA1C3154F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56EA9860-D387-4A19-AB15-9391EC020F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Which taste bud would be able to detect glutamate or MSG?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Bitter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Umami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Sweet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Salty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Sour</a:t>
            </a:r>
          </a:p>
          <a:p>
            <a:pPr marL="1360488" lvl="2" indent="-514350">
              <a:buFont typeface="Wingdings" panose="05000000000000000000" pitchFamily="2" charset="2"/>
              <a:buNone/>
            </a:pPr>
            <a:r>
              <a:rPr lang="en-US" altLang="en-US"/>
              <a:t>		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766B3BC0-48F1-411A-84C8-135D3CE83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29CB131B-152E-48A2-AF69-D68876DBC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A74BC7DB-94AA-4A56-967F-56608CB2C5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1BA84897-BBF3-40C9-BBED-4002AB5CA8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receptor is matched incorrectly?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Nociceptors--detect pain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Thermoreceptors--detect heat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Mechanoreceptors--detect chemical compounds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Ruffini corpuscles--detect skin distortion and deep pressure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Pacinian corpuscles--detect deep pressure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19EEA94E-9364-4196-90A3-CBDF6AEC38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9163" y="111125"/>
            <a:ext cx="7158037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BB2A8728-027D-466A-AF49-7006CA2412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After receiving an injection of a local anesthetic lidocaine, Matt can still feel deep tugging sensations as his doctor stitches up a scalp wound that occurred when he tripped over the dog. One explanation for the maintained feeling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Sensation mediated by Merkel’s disks are insensitive to lidocaine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Sensation mediated by free nerve endings are insensitive to lidocaine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Some Meissner’s corpuscles may have been too deep to receive a blocking dose of lidocaine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Some pacinian corpuscles may have been too deep to receive a blocking dose of lidocaine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DA8F09DE-BC26-4ECE-B599-32A9DC9CE8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BDDC4306-1905-45B5-8EA9-10056E50FC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You are at the Yummy </a:t>
            </a:r>
            <a:r>
              <a:rPr lang="en-US" sz="2400" dirty="0" err="1"/>
              <a:t>Yummy</a:t>
            </a:r>
            <a:r>
              <a:rPr lang="en-US" sz="2400" dirty="0"/>
              <a:t> buffet and you successfully finished 2 plates. Why aren’t you rushing to get the 3</a:t>
            </a:r>
            <a:r>
              <a:rPr lang="en-US" sz="2400" baseline="30000" dirty="0"/>
              <a:t>rd</a:t>
            </a:r>
            <a:r>
              <a:rPr lang="en-US" sz="2400" dirty="0"/>
              <a:t> plate?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Depolarization of stretch receptors in your stomach signal your brain that you are full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Repolarization</a:t>
            </a:r>
            <a:r>
              <a:rPr lang="en-US" dirty="0"/>
              <a:t> of stretch receptors in your stomach signal your brain that you are full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Depolarization of </a:t>
            </a:r>
            <a:r>
              <a:rPr lang="en-US" dirty="0" err="1"/>
              <a:t>nociceptors</a:t>
            </a:r>
            <a:r>
              <a:rPr lang="en-US" dirty="0"/>
              <a:t> in your stomach signal your brain that you are full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Repolarization</a:t>
            </a:r>
            <a:r>
              <a:rPr lang="en-US" dirty="0"/>
              <a:t> of </a:t>
            </a:r>
            <a:r>
              <a:rPr lang="en-US" dirty="0" err="1"/>
              <a:t>nociceptors</a:t>
            </a:r>
            <a:r>
              <a:rPr lang="en-US" dirty="0"/>
              <a:t> in your stomach signal your brain that you are full</a:t>
            </a:r>
          </a:p>
          <a:p>
            <a:pPr marL="1347788" lvl="2" indent="-457200">
              <a:buFont typeface="Arial" charset="0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E9BE80F-9894-48A0-A317-9E69CDED6B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21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FFF8005C-D6F3-478D-BC21-498B1DEA26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	What is the correct movement of sound waves through a human ear?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Eardrum causes ossicles to vibrate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Pressure waves move from oval window to vestibular, then the tympanic canal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Ossicles vibrate against the oval window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Sound waves move through the outer ear canal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Waves strike the round window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4, 1, 3, 2, 5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5, 2, 3, 1, 4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4, 3, 2, 1, 5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2, 1, 4, 3, 5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3, 1, 5, 4, 2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7BA0D076-1B26-4505-8AC4-393F03397A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22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B1C18425-5ED4-40EF-AEC8-9F0806E66D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Dolphins emit noises that travel in short wavelengths. This is considered to be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High pitch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Low pitch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 way to tell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73BC9C57-A6F0-4A5B-91AD-4E8C90DC29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23</a:t>
            </a:r>
          </a:p>
        </p:txBody>
      </p:sp>
      <p:sp>
        <p:nvSpPr>
          <p:cNvPr id="27651" name="Content Placeholder 4">
            <a:extLst>
              <a:ext uri="{FF2B5EF4-FFF2-40B4-BE49-F238E27FC236}">
                <a16:creationId xmlns:a16="http://schemas.microsoft.com/office/drawing/2014/main" id="{50D060BF-BE1A-4C40-99E0-6E62174C8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organism would have a lateral line system?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Dog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Fish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Fruit fly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Salamanders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Birds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3B351B96-4167-4B1C-BFF8-C668663141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24</a:t>
            </a:r>
          </a:p>
        </p:txBody>
      </p:sp>
      <p:sp>
        <p:nvSpPr>
          <p:cNvPr id="24579" name="Content Placeholder 4">
            <a:extLst>
              <a:ext uri="{FF2B5EF4-FFF2-40B4-BE49-F238E27FC236}">
                <a16:creationId xmlns:a16="http://schemas.microsoft.com/office/drawing/2014/main" id="{44D3D98F-4898-47C3-8C38-8E43F8C5E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statements is not true regarding red-green color blindness?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Red-green color blindness is a sex linked disorder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Women can be carriers because they can be heterozygous for the trait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Both photopsins for red and green have to be defected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Males inherit X-linked traits from their mother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Males receiving an affected X chromosome will have red green-colorblindness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FB9B788A-58B0-4BFA-BE64-4C740A761D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25</a:t>
            </a:r>
          </a:p>
        </p:txBody>
      </p:sp>
      <p:sp>
        <p:nvSpPr>
          <p:cNvPr id="25603" name="Content Placeholder 4">
            <a:extLst>
              <a:ext uri="{FF2B5EF4-FFF2-40B4-BE49-F238E27FC236}">
                <a16:creationId xmlns:a16="http://schemas.microsoft.com/office/drawing/2014/main" id="{2C993941-A5EF-481E-AF3D-1E104EE33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	What is the transduction pathway in rods?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Phosphodiesterase is activated and converts cGMP to GMP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Trans-retinal is activated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Cis retinal absorbs light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Change in opsin activates transducin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cGMP levels lower and Na</a:t>
            </a:r>
            <a:r>
              <a:rPr lang="en-US" altLang="en-US" sz="2000" baseline="30000"/>
              <a:t>+</a:t>
            </a:r>
            <a:r>
              <a:rPr lang="en-US" altLang="en-US" sz="2000"/>
              <a:t> channels close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4, 5, 3, 1, 2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3, 2, 5, 4, 1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3, 2, 4, 1, 5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2, 4, 5, 3, 1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sz="2000"/>
              <a:t>5, 3, 4, 2, 1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 sz="2000"/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4B2D4E61-5AFD-4C30-9C39-63CE665A1B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26</a:t>
            </a:r>
          </a:p>
        </p:txBody>
      </p:sp>
      <p:sp>
        <p:nvSpPr>
          <p:cNvPr id="30723" name="Content Placeholder 4">
            <a:extLst>
              <a:ext uri="{FF2B5EF4-FFF2-40B4-BE49-F238E27FC236}">
                <a16:creationId xmlns:a16="http://schemas.microsoft.com/office/drawing/2014/main" id="{6A2334E2-FF10-4B99-BE54-DC2F2570D7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You are having trouble catching dragon flies. What might account for your trouble?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Chemoreceptors on legs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Photoreceptors in compound eyes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Magnetic receptors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Nociceptors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E425F129-49B1-4748-979B-D0D6BD623E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27</a:t>
            </a:r>
          </a:p>
        </p:txBody>
      </p:sp>
      <p:sp>
        <p:nvSpPr>
          <p:cNvPr id="25603" name="Content Placeholder 4">
            <a:extLst>
              <a:ext uri="{FF2B5EF4-FFF2-40B4-BE49-F238E27FC236}">
                <a16:creationId xmlns:a16="http://schemas.microsoft.com/office/drawing/2014/main" id="{73681ED2-B43F-4BEF-80DC-09AF9E119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organism does not use electromagnetic sensing to find prey or a specific location?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Homing pigeons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Copperheads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Rattlesnakes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Rainbow trout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Planaria</a:t>
            </a:r>
            <a:endParaRPr lang="en-US" dirty="0"/>
          </a:p>
          <a:p>
            <a:pPr marL="1368425" lvl="2" indent="-514350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11275" lvl="2" indent="-457200">
              <a:buFont typeface="Arial" charset="0"/>
              <a:buAutoNum type="alphaLcPeriod"/>
              <a:defRPr/>
            </a:pPr>
            <a:endParaRPr lang="en-US" dirty="0"/>
          </a:p>
          <a:p>
            <a:pPr marL="1311275" lvl="2" indent="-457200">
              <a:buFont typeface="Wingdings" panose="05000000000000000000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37FF32B-C8DB-41A6-8F17-CEF75BDC55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96633E9C-85F0-468C-8B05-E4E8111C38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Awareness of a sensation that is experienced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Transmission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Transduction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Stimulus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Perception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Frequency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35F143C2-50B0-4D27-B56D-741B4A3ED3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28</a:t>
            </a:r>
          </a:p>
        </p:txBody>
      </p:sp>
      <p:sp>
        <p:nvSpPr>
          <p:cNvPr id="25603" name="Content Placeholder 4">
            <a:extLst>
              <a:ext uri="{FF2B5EF4-FFF2-40B4-BE49-F238E27FC236}">
                <a16:creationId xmlns:a16="http://schemas.microsoft.com/office/drawing/2014/main" id="{82181A95-923A-4EE4-91D2-CB390792EA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do sheep’s eyes glow when light hits them?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Choroid coat reflects light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lens of the sheep’s eye bends the light in a special manner to reflect it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have monocular vision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have two foveas to focus light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use the tapetum lucidum to reflect light to the photoreceptors a second time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BFCF9A30-E602-4A42-A3AF-0A05177BBC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29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31255E4D-598F-4B26-91C0-76779050C9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receptor allows organisms to recognize stimuli in their external environment?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Interoceptors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Interneurons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Exteroceptors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A7E8CA9B-F3D3-4A05-93B9-2E6579E765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30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380111F3-FCFE-4CB0-996C-D292BB3756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Transduction is the development of action potentials.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3276B1E9-F508-4BBC-A54E-E6BEE89356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31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CD041B29-5526-48D9-B8C5-7FF08F6C59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stereocilia’s movement away from the kinocillium will inhibit the sensory neuron from producing an action potential.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F534153E-3FEB-4FBB-A183-89E44399B7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200BAE0-A213-419B-9EFA-B231A449F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organ of </a:t>
            </a:r>
            <a:r>
              <a:rPr lang="en-US" sz="2400" dirty="0" err="1"/>
              <a:t>corti</a:t>
            </a:r>
            <a:r>
              <a:rPr lang="en-US" sz="2400" dirty="0"/>
              <a:t> 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Is composed of the basilar membrane, </a:t>
            </a:r>
            <a:r>
              <a:rPr lang="en-US" dirty="0" err="1">
                <a:ea typeface="+mn-ea"/>
                <a:cs typeface="+mn-cs"/>
              </a:rPr>
              <a:t>tectorial</a:t>
            </a:r>
            <a:r>
              <a:rPr lang="en-US" dirty="0">
                <a:ea typeface="+mn-ea"/>
                <a:cs typeface="+mn-cs"/>
              </a:rPr>
              <a:t> membrane, and hair cells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Is located in the cochlear duct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Conducts transduction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of the above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4CFD2DF-22DA-45DB-BD7E-CACC9B8A3F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9690F796-7BC5-43C8-B919-E7D8972281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utricle and the </a:t>
            </a:r>
            <a:r>
              <a:rPr lang="en-US" sz="2400" dirty="0" err="1"/>
              <a:t>saccule</a:t>
            </a:r>
            <a:r>
              <a:rPr lang="en-US" sz="2400" dirty="0"/>
              <a:t> help process horizontal and vertical acceleration, respectively, while semicircular canals can process angular acceleration in all directions.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0AC0AC36-52FA-4806-9288-40723E307D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969957D5-1143-499E-B2EA-7FC3A457CB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cochlea is used for balance and the vestibular apparatus is used for hearing.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75DEE742-18BF-4532-8946-09211B909F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BDA54953-B53A-4AA5-8633-E6E20E5A6A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taste modalities are detected through the same ion channels.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CF9628C5-93BE-4FB1-B894-F104078C0B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36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419DDD2-0A7A-4E7B-9742-CCE194682F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white portion of the eye is the—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Iris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Cilliary</a:t>
            </a:r>
            <a:r>
              <a:rPr lang="en-US" dirty="0">
                <a:ea typeface="+mn-ea"/>
                <a:cs typeface="+mn-cs"/>
              </a:rPr>
              <a:t> bodies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Cornea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Sclera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Lens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53903735-5AED-4C20-829F-7BA5D08441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37</a:t>
            </a:r>
          </a:p>
        </p:txBody>
      </p:sp>
      <p:sp>
        <p:nvSpPr>
          <p:cNvPr id="33795" name="Content Placeholder 4">
            <a:extLst>
              <a:ext uri="{FF2B5EF4-FFF2-40B4-BE49-F238E27FC236}">
                <a16:creationId xmlns:a16="http://schemas.microsoft.com/office/drawing/2014/main" id="{DD8E7E17-0C94-4770-B488-99F53D452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Andre was diagnosed with anosmia, lack of olfaction. The olfactory cells appear normal and the MRI of his brain is normal. What might be a reason for his disorder?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Sterocillia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Microvilli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Rods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Ion channels</a:t>
            </a:r>
          </a:p>
          <a:p>
            <a:pPr marL="1311275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Papillae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B80B665-8487-421A-B3D0-F1AC224A58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4339FB6A-0437-41B7-B65E-2284B4DDB0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Nociceptors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Detect chemicals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used for touch, hearing, and balance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Detect smell and taste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React to heat and light energy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Detect pain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B71AB42-B96C-4D71-9CFB-FF6D29DE2A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70BDED96-B380-4E5B-943A-E9FDB8E52EE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764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  <p:sp>
        <p:nvSpPr>
          <p:cNvPr id="34820" name="Rectangle 6">
            <a:extLst>
              <a:ext uri="{FF2B5EF4-FFF2-40B4-BE49-F238E27FC236}">
                <a16:creationId xmlns:a16="http://schemas.microsoft.com/office/drawing/2014/main" id="{E7C1FEB8-AB84-4E63-BF08-308169227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19685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  <p:sp>
        <p:nvSpPr>
          <p:cNvPr id="34821" name="Rectangle 6">
            <a:extLst>
              <a:ext uri="{FF2B5EF4-FFF2-40B4-BE49-F238E27FC236}">
                <a16:creationId xmlns:a16="http://schemas.microsoft.com/office/drawing/2014/main" id="{81232647-7454-456B-845C-0ED41CE0B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1884362"/>
            <a:ext cx="4267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F8BCE13-B220-4813-A861-5F54EE4335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0415BFDA-4558-44B0-B8F2-46A209B19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Stereocilia will be depolarized when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Na</a:t>
            </a:r>
            <a:r>
              <a:rPr lang="en-US" altLang="en-US" baseline="30000"/>
              <a:t>+</a:t>
            </a:r>
            <a:r>
              <a:rPr lang="en-US" altLang="en-US"/>
              <a:t> voltage ion channels open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K </a:t>
            </a:r>
            <a:r>
              <a:rPr lang="en-US" altLang="en-US" baseline="30000"/>
              <a:t>+</a:t>
            </a:r>
            <a:r>
              <a:rPr lang="en-US" altLang="en-US">
                <a:sym typeface="Wingdings" panose="05000000000000000000" pitchFamily="2" charset="2"/>
              </a:rPr>
              <a:t> voltage ion channels open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Cl</a:t>
            </a:r>
            <a:r>
              <a:rPr lang="en-US" altLang="en-US" baseline="30000">
                <a:sym typeface="Wingdings" panose="05000000000000000000" pitchFamily="2" charset="2"/>
              </a:rPr>
              <a:t>-</a:t>
            </a:r>
            <a:r>
              <a:rPr lang="en-US" altLang="en-US">
                <a:sym typeface="Wingdings" panose="05000000000000000000" pitchFamily="2" charset="2"/>
              </a:rPr>
              <a:t> voltage ion channels open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Ca</a:t>
            </a:r>
            <a:r>
              <a:rPr lang="en-US" altLang="en-US" baseline="30000">
                <a:sym typeface="Wingdings" panose="05000000000000000000" pitchFamily="2" charset="2"/>
              </a:rPr>
              <a:t>2+</a:t>
            </a:r>
            <a:r>
              <a:rPr lang="en-US" altLang="en-US">
                <a:sym typeface="Wingdings" panose="05000000000000000000" pitchFamily="2" charset="2"/>
              </a:rPr>
              <a:t> voltage ion channels open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Mg</a:t>
            </a:r>
            <a:r>
              <a:rPr lang="en-US" altLang="en-US" baseline="30000">
                <a:sym typeface="Wingdings" panose="05000000000000000000" pitchFamily="2" charset="2"/>
              </a:rPr>
              <a:t>2+</a:t>
            </a:r>
            <a:r>
              <a:rPr lang="en-US" altLang="en-US">
                <a:sym typeface="Wingdings" panose="05000000000000000000" pitchFamily="2" charset="2"/>
              </a:rPr>
              <a:t> voltage ion channels open</a:t>
            </a:r>
          </a:p>
          <a:p>
            <a:pPr marL="2079625" lvl="4" indent="-457200">
              <a:buFont typeface="Wingdings" panose="05000000000000000000" pitchFamily="2" charset="2"/>
              <a:buNone/>
            </a:pPr>
            <a:endParaRPr lang="en-US" altLang="en-US" sz="2400">
              <a:sym typeface="Wingdings" panose="05000000000000000000" pitchFamily="2" charset="2"/>
            </a:endParaRP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5DB72651-0791-4527-B625-BD4905E851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BD09A8B6-50B9-4510-8E94-3E562DDAA4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sense of hearing is termed audition.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2B16ABF-FD4C-4188-8ED9-A338071400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DD151F33-7F79-4EB4-852B-B39260EC65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organism uses statoliths to help determine position?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Large cats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Fresh water fish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Aquatic invertebrates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Snakes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Flatworms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76C8E42-F595-49ED-9F00-70CABA2FE3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CAB51319-1E62-4B90-9F91-FD70BC1BB9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Bats and shrews can calculate distances from objects by emitting high frequency sound waves. This 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Transduction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Radar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Sonar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Echolocation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CAAF3FB-0D18-43DB-84DE-6EF61C6D00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90371B5-AB02-4B95-AAE2-017F9D8807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Each olfactory cell is thought to express only one of the G-protein coupled receptors that are used to bind to one molecule or a group of specific molecules.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5"/>
  <p:tag name="MMPROD_UIDATA" val="&lt;database version=&quot;7.0&quot;&gt;&lt;object type=&quot;1&quot; unique_id=&quot;10001&quot;&gt;&lt;object type=&quot;2&quot; unique_id=&quot;10838&quot;&gt;&lt;object type=&quot;3&quot; unique_id=&quot;10839&quot;&gt;&lt;property id=&quot;20148&quot; value=&quot;5&quot;/&gt;&lt;property id=&quot;20300&quot; value=&quot;Slide 1&quot;/&gt;&lt;property id=&quot;20307&quot; value=&quot;317&quot;/&gt;&lt;/object&gt;&lt;object type=&quot;3&quot; unique_id=&quot;10840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841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842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843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844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845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846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847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848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849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850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851&quot;&gt;&lt;property id=&quot;20148&quot; value=&quot;5&quot;/&gt;&lt;property id=&quot;20300&quot; value=&quot;Slide 13 - &amp;quot;Question 11&amp;quot;&quot;/&gt;&lt;property id=&quot;20307&quot; value=&quot;334&quot;/&gt;&lt;/object&gt;&lt;object type=&quot;3&quot; unique_id=&quot;10852&quot;&gt;&lt;property id=&quot;20148&quot; value=&quot;5&quot;/&gt;&lt;property id=&quot;20300&quot; value=&quot;Slide 14 - &amp;quot;Question 12&amp;quot;&quot;/&gt;&lt;property id=&quot;20307&quot; value=&quot;335&quot;/&gt;&lt;/object&gt;&lt;object type=&quot;3&quot; unique_id=&quot;10853&quot;&gt;&lt;property id=&quot;20148&quot; value=&quot;5&quot;/&gt;&lt;property id=&quot;20300&quot; value=&quot;Slide 15 - &amp;quot;Question 13&amp;quot;&quot;/&gt;&lt;property id=&quot;20307&quot; value=&quot;307&quot;/&gt;&lt;/object&gt;&lt;object type=&quot;3&quot; unique_id=&quot;10854&quot;&gt;&lt;property id=&quot;20148&quot; value=&quot;5&quot;/&gt;&lt;property id=&quot;20300&quot; value=&quot;Slide 16 - &amp;quot;Question 14&amp;quot;&quot;/&gt;&lt;property id=&quot;20307&quot; value=&quot;339&quot;/&gt;&lt;/object&gt;&lt;object type=&quot;3&quot; unique_id=&quot;10855&quot;&gt;&lt;property id=&quot;20148&quot; value=&quot;5&quot;/&gt;&lt;property id=&quot;20300&quot; value=&quot;Slide 17 - &amp;quot;Question 15&amp;quot;&quot;/&gt;&lt;property id=&quot;20307&quot; value=&quot;340&quot;/&gt;&lt;/object&gt;&lt;object type=&quot;3&quot; unique_id=&quot;10856&quot;&gt;&lt;property id=&quot;20148&quot; value=&quot;5&quot;/&gt;&lt;property id=&quot;20300&quot; value=&quot;Slide 18 - &amp;quot;Question 16&amp;quot;&quot;/&gt;&lt;property id=&quot;20307&quot; value=&quot;342&quot;/&gt;&lt;/object&gt;&lt;object type=&quot;3&quot; unique_id=&quot;10857&quot;&gt;&lt;property id=&quot;20148&quot; value=&quot;5&quot;/&gt;&lt;property id=&quot;20300&quot; value=&quot;Slide 19 - &amp;quot;Question 17&amp;quot;&quot;/&gt;&lt;property id=&quot;20307&quot; value=&quot;341&quot;/&gt;&lt;/object&gt;&lt;object type=&quot;3&quot; unique_id=&quot;10858&quot;&gt;&lt;property id=&quot;20148&quot; value=&quot;5&quot;/&gt;&lt;property id=&quot;20300&quot; value=&quot;Slide 20 - &amp;quot;Question 18&amp;quot;&quot;/&gt;&lt;property id=&quot;20307&quot; value=&quot;308&quot;/&gt;&lt;/object&gt;&lt;object type=&quot;3&quot; unique_id=&quot;10859&quot;&gt;&lt;property id=&quot;20148&quot; value=&quot;5&quot;/&gt;&lt;property id=&quot;20300&quot; value=&quot;Slide 21 - &amp;quot;Question 19&amp;quot;&quot;/&gt;&lt;property id=&quot;20307&quot; value=&quot;309&quot;/&gt;&lt;/object&gt;&lt;object type=&quot;3&quot; unique_id=&quot;10860&quot;&gt;&lt;property id=&quot;20148&quot; value=&quot;5&quot;/&gt;&lt;property id=&quot;20300&quot; value=&quot;Slide 22 - &amp;quot;Question 20&amp;quot;&quot;/&gt;&lt;property id=&quot;20307&quot; value=&quot;310&quot;/&gt;&lt;/object&gt;&lt;object type=&quot;3&quot; unique_id=&quot;10861&quot;&gt;&lt;property id=&quot;20148&quot; value=&quot;5&quot;/&gt;&lt;property id=&quot;20300&quot; value=&quot;Slide 23 - &amp;quot;Question 21&amp;quot;&quot;/&gt;&lt;property id=&quot;20307&quot; value=&quot;311&quot;/&gt;&lt;/object&gt;&lt;object type=&quot;3&quot; unique_id=&quot;10862&quot;&gt;&lt;property id=&quot;20148&quot; value=&quot;5&quot;/&gt;&lt;property id=&quot;20300&quot; value=&quot;Slide 24 - &amp;quot;Question 22&amp;quot;&quot;/&gt;&lt;property id=&quot;20307&quot; value=&quot;330&quot;/&gt;&lt;/object&gt;&lt;object type=&quot;3&quot; unique_id=&quot;10863&quot;&gt;&lt;property id=&quot;20148&quot; value=&quot;5&quot;/&gt;&lt;property id=&quot;20300&quot; value=&quot;Slide 25 - &amp;quot;Question 23&amp;quot;&quot;/&gt;&lt;property id=&quot;20307&quot; value=&quot;332&quot;/&gt;&lt;/object&gt;&lt;object type=&quot;3&quot; unique_id=&quot;10864&quot;&gt;&lt;property id=&quot;20148&quot; value=&quot;5&quot;/&gt;&lt;property id=&quot;20300&quot; value=&quot;Slide 26 - &amp;quot;Question 24&amp;quot;&quot;/&gt;&lt;property id=&quot;20307&quot; value=&quot;337&quot;/&gt;&lt;/object&gt;&lt;object type=&quot;3&quot; unique_id=&quot;10865&quot;&gt;&lt;property id=&quot;20148&quot; value=&quot;5&quot;/&gt;&lt;property id=&quot;20300&quot; value=&quot;Slide 27 - &amp;quot;Question 25&amp;quot;&quot;/&gt;&lt;property id=&quot;20307&quot; value=&quot;336&quot;/&gt;&lt;/object&gt;&lt;object type=&quot;3&quot; unique_id=&quot;10866&quot;&gt;&lt;property id=&quot;20148&quot; value=&quot;5&quot;/&gt;&lt;property id=&quot;20300&quot; value=&quot;Slide 28 - &amp;quot;Question 26&amp;quot;&quot;/&gt;&lt;property id=&quot;20307&quot; value=&quot;343&quot;/&gt;&lt;/object&gt;&lt;object type=&quot;3&quot; unique_id=&quot;10867&quot;&gt;&lt;property id=&quot;20148&quot; value=&quot;5&quot;/&gt;&lt;property id=&quot;20300&quot; value=&quot;Slide 29 - &amp;quot;Question 27&amp;quot;&quot;/&gt;&lt;property id=&quot;20307&quot; value=&quot;344&quot;/&gt;&lt;/object&gt;&lt;object type=&quot;3&quot; unique_id=&quot;10868&quot;&gt;&lt;property id=&quot;20148&quot; value=&quot;5&quot;/&gt;&lt;property id=&quot;20300&quot; value=&quot;Slide 30 - &amp;quot;Question 28&amp;quot;&quot;/&gt;&lt;property id=&quot;20307&quot; value=&quot;345&quot;/&gt;&lt;/object&gt;&lt;object type=&quot;3&quot; unique_id=&quot;10869&quot;&gt;&lt;property id=&quot;20148&quot; value=&quot;5&quot;/&gt;&lt;property id=&quot;20300&quot; value=&quot;Slide 31 - &amp;quot;Answer Key – Chapter 43&amp;quot;&quot;/&gt;&lt;property id=&quot;20307&quot; value=&quot;273&quot;/&gt;&lt;/object&gt;&lt;/object&gt;&lt;object type=&quot;8&quot; unique_id=&quot;1090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3373</TotalTime>
  <Words>416</Words>
  <Application>Microsoft Office PowerPoint</Application>
  <PresentationFormat>On-screen Show (4:3)</PresentationFormat>
  <Paragraphs>423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Question 27</vt:lpstr>
      <vt:lpstr>Question 28</vt:lpstr>
      <vt:lpstr>Question 29</vt:lpstr>
      <vt:lpstr>Question 30</vt:lpstr>
      <vt:lpstr>Question 31</vt:lpstr>
      <vt:lpstr>Question 32</vt:lpstr>
      <vt:lpstr>Question 33</vt:lpstr>
      <vt:lpstr>Question 34</vt:lpstr>
      <vt:lpstr>Question 35</vt:lpstr>
      <vt:lpstr>Question 36</vt:lpstr>
      <vt:lpstr>Question 37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323</cp:revision>
  <dcterms:created xsi:type="dcterms:W3CDTF">2005-04-19T02:46:41Z</dcterms:created>
  <dcterms:modified xsi:type="dcterms:W3CDTF">2019-04-22T20:42:47Z</dcterms:modified>
</cp:coreProperties>
</file>