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070" r:id="rId2"/>
  </p:sldMasterIdLst>
  <p:notesMasterIdLst>
    <p:notesMasterId r:id="rId36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45" r:id="rId15"/>
    <p:sldId id="346" r:id="rId16"/>
    <p:sldId id="347" r:id="rId17"/>
    <p:sldId id="334" r:id="rId18"/>
    <p:sldId id="335" r:id="rId19"/>
    <p:sldId id="307" r:id="rId20"/>
    <p:sldId id="339" r:id="rId21"/>
    <p:sldId id="340" r:id="rId22"/>
    <p:sldId id="341" r:id="rId23"/>
    <p:sldId id="342" r:id="rId24"/>
    <p:sldId id="308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273" r:id="rId35"/>
  </p:sldIdLst>
  <p:sldSz cx="9144000" cy="6858000" type="screen4x3"/>
  <p:notesSz cx="6858000" cy="9144000"/>
  <p:custDataLst>
    <p:tags r:id="rId37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641" autoAdjust="0"/>
    <p:restoredTop sz="87324" autoAdjust="0"/>
  </p:normalViewPr>
  <p:slideViewPr>
    <p:cSldViewPr>
      <p:cViewPr varScale="1">
        <p:scale>
          <a:sx n="75" d="100"/>
          <a:sy n="75" d="100"/>
        </p:scale>
        <p:origin x="96" y="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4120F98B-30F1-48B9-8D23-55CCF7EC499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DFBEE88F-61A7-4528-AF84-B4DA912C856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2D8337C7-4264-43DD-91DA-7F113A60F68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056D5A14-9E4B-4E94-B0BC-42348F35986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AD4B420E-7BEC-4AC9-918D-CDBE6AC50EC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8B4FD34D-3E69-42AD-9590-81CD934682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2B8F29E-8A2C-487E-9C61-55600C304CF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106ACE3F-FE2C-4D4E-B0BA-CA8557271BD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DCFC41A-0341-45DD-AEF7-71C1A00778EC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F8A37511-0227-417E-AE86-753DF497D3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D7770A7D-61A3-4027-8512-823BA96403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E822BB3C-12D7-485A-BB9E-418FE6AB08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34692069-C21C-4CC1-92C0-756BC1157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8B0E0937-B9EF-4A9E-9DD8-ABC1ABCE29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239B0F5-3786-4634-AE6A-D3FF7BC411D6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A1A1C9CF-9EFC-4ECD-9A35-8BA8B880B83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F230BD96-CECB-487F-A814-6B0AD660B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AD44CF5A-776D-4B8B-B043-0A9DC563AA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3A832C-C173-405E-B0FE-387E8EA4D1B9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9B9EB350-A29F-4EAD-9BF7-ABFDCE6F4A3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B3FF0940-FC8F-4AE3-B232-2DA546D45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0363FD5E-D68C-4440-A964-08CBB25FBC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ECA6C1-D1B5-4A6D-8202-7BBC2A5973EA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BE851F9C-C635-4538-8275-FC0003150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357FE5AE-F4F8-4A84-9572-140B56279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A70BC058-22EC-4263-85D0-E6D749D13A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9F7671-32B2-42CD-B7F5-4C97DEFED923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1A593E6C-C447-4B05-AA2A-38C6D0327CF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DE35194B-7A87-4E4F-8CF1-D077628E4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64066B69-8E67-485B-99D4-32E51A171D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8784DAB-58D9-4225-8CC9-B6F4A4F3D7F0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848153FB-5600-44D4-A79F-11DD1270F88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60DD5BF7-29EB-445B-9FC5-7225EDD43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6ECD58A0-F56A-44F0-A965-512497CD9E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0AED869-D94D-4912-BE41-B9D7BB9C08EF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C6EA7749-2CFF-4B09-BD72-FF45E9867A9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263FFD3B-B927-42ED-8E85-BEAAA69800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Application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B60DDE51-0051-4FC5-B97B-8694990642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7D64A1E-896B-400C-9E2B-6CAC6F94684E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95CBEF16-4402-430E-89E1-6EBDD3EF2A9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95C7DB82-2AB2-4C3D-AB9F-BEA2678D7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A9924814-B2F2-4D9D-8AF1-654AB74FBA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AF20ED5-738B-44ED-897A-743E70A8D7CC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3E579A0E-1217-4C21-A9A2-0581BE63B85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B64BE01D-AF9B-408E-831F-45434CC5BC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21DFA27A-B8EE-4CFB-9371-1C2F121673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40467D1-79AB-42B0-B212-1228BF57E47B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B3B68ED6-AFC8-4126-9862-B2C80782134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0B2AF4A1-13FE-43FD-B48E-022C74ED8B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A00E9133-BDB6-4DC2-8193-455EA99C73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9805121-75FB-4FD6-A78F-BDD6DB3C83AD}" type="slidenum">
              <a:rPr lang="en-US" altLang="en-US" sz="120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CCD69024-1344-4BA3-A55E-AA92D644BB0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918EF495-D537-468A-8EAF-0AA408EB34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2BFD03B-F28F-4BA3-8D85-98552A2FFF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7B04294-2372-4DA4-9BEE-D2EC06E1EC29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DC4399B1-8727-4924-AAA1-D5B581CF006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B139A5D9-BFE9-4098-87AD-37865BC7A1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F4E86ABD-CA4F-478D-BCFB-2BFC3C14C6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9D1FD12-4C7F-4918-9C5E-A5B6CE7CABA7}" type="slidenum">
              <a:rPr lang="en-US" altLang="en-US" sz="120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C04FC930-4F54-447B-AAB0-A4A72741949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8C14E295-089E-4BEA-818B-8AAAD00EE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60D2F21C-6203-4185-990E-D72BF75EA7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E95DF89-71D9-40B6-BE1A-2A58D8C0CCA3}" type="slidenum">
              <a:rPr lang="en-US" altLang="en-US" sz="120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C2E3BA52-E800-4C43-930D-4BE6A1B3EF3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A2477999-D9F4-4594-AAE0-516CB03395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D7333391-CFBF-46C5-9D3E-4024ABC659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F2EF54F-97C5-4B04-AB75-5A1848A468CE}" type="slidenum">
              <a:rPr lang="en-US" altLang="en-US" sz="120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B214B8AD-C24F-46F2-9759-9C03A0F96F6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74BB67C1-CCB2-4547-B856-E049E47C76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6EA6D936-7987-49D7-8CD6-B3AC260793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3B6A0F-23DE-4BF4-A97B-EDB81A4E2355}" type="slidenum">
              <a:rPr lang="en-US" altLang="en-US" sz="120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BD6F383-EDD2-487A-A178-D502509738C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60C44A58-C52C-4B18-B4BF-9EB56177EB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CD4C9E1-C0B1-4FDC-9C8D-2F70147600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873040A-F7F8-46BF-8F9B-FA8414CEB6EF}" type="slidenum">
              <a:rPr lang="en-US" altLang="en-US" sz="120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F89B387D-FC6C-4DD1-909C-15989F0516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F44D0BC3-5A61-4658-8AB8-9A4156C98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991E4F2B-7E4C-4917-B4D2-8E4A28A6CA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30E346-F6AB-4E42-8F47-C12420D9075D}" type="slidenum">
              <a:rPr lang="en-US" altLang="en-US" sz="120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9A01485C-9255-4160-A754-D2FAA8D1C5E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EB4DB517-5036-4499-8DA9-759B679B9B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2FC692D1-937F-4D5C-B411-CDC82AA8AF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15786F9-9A59-4E3F-81A9-9C69EE60475A}" type="slidenum">
              <a:rPr lang="en-US" altLang="en-US" sz="1200"/>
              <a:pPr/>
              <a:t>27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5B8A3B41-C01F-4144-86D0-7D57B3A9F08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680F3D20-E9BE-4C1A-8FFA-5B51F1A33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7883D4F4-0E80-4BEE-BBAC-746226E9D7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D15F330-D4F7-4841-9A07-2F2AB750F41C}" type="slidenum">
              <a:rPr lang="en-US" altLang="en-US" sz="1200"/>
              <a:pPr/>
              <a:t>28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E42B9CC2-4F52-4CB0-AA2A-76857A239A0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97151DF6-0D77-4A77-8C9B-4CEC4CD897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9A1B7B9C-0A04-4E77-B97C-823B360F64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AC706BD-400C-43AD-A079-4C248CCFBF91}" type="slidenum">
              <a:rPr lang="en-US" altLang="en-US" sz="1200"/>
              <a:pPr/>
              <a:t>29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4B3F465D-B4EC-4061-9FF4-D09AA041820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E5E063CD-7580-4A21-85DA-A2C7C84790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74101FF0-0D74-43C1-B40B-F3481451BF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1364356-742D-48FE-BBFA-38098C6F7AC3}" type="slidenum">
              <a:rPr lang="en-US" altLang="en-US" sz="1200"/>
              <a:pPr/>
              <a:t>30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0B13F546-688F-42DB-9BF0-3527D5DE156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E4B8AB6D-091F-4B7B-B527-731FFC78DC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70ADF5A7-CDE2-4EF2-A057-88557AAD04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726715A-0A2A-49F8-B518-ABB5261E430C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FCD55785-60EE-47A1-AAF4-32F3A9A94A8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AFA5AFC0-D5A0-42EF-B2A2-C404300F1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45BECD7F-19ED-430F-A1E6-145440D687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C52B75E-5C4C-4296-BAEA-ADEB4E557E45}" type="slidenum">
              <a:rPr lang="en-US" altLang="en-US" sz="1200"/>
              <a:pPr/>
              <a:t>31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98A37F37-D966-4AF7-AEE9-A45A3320FCB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3FDBCD6C-7048-4214-9A20-E7BEA80995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96C534D5-66B4-4DBA-9CC9-C52D3FEAC4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066880-74AA-4245-91C5-4547DE16FEBF}" type="slidenum">
              <a:rPr lang="en-US" altLang="en-US" sz="1200"/>
              <a:pPr/>
              <a:t>32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A5B6D019-2CE6-41CD-ABF6-85AC04A986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BE7DD80-6D8B-4A9A-8739-4412F36C33D3}" type="slidenum">
              <a:rPr lang="en-US" altLang="en-US" sz="1200"/>
              <a:pPr/>
              <a:t>33</a:t>
            </a:fld>
            <a:endParaRPr lang="en-US" altLang="en-US" sz="1200"/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5C868585-2CEE-4E87-A9AD-03C14191E5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FC2D05BE-5D8E-470F-B08C-4A8D589099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68F34834-78A9-4457-8EB9-427DE84DA05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1DC16D5C-E843-4944-A37A-665A1422BA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67C49A5C-1597-4054-BCDE-55FE7458EE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FE713DB-5D9A-415D-802B-945A3D96EBDB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32A37096-17E6-43D4-B66D-686FE559AF1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E7A11D71-8B83-427F-8ACA-00EA2BBE26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B374CF5C-F29D-48DB-9ACB-08DA830181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7AB46C1-94CC-47F4-A2C6-F4DA373CD5EA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257D7647-1D25-480A-80CD-B70B3864395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A69AD520-9211-4A32-9C32-E0B8BADA4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71E9A368-948E-4344-A132-03D0957C61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B7B64F8-AAC4-4B63-8A5F-EE498A641AC1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B8C63589-F037-4A3B-91F8-A7EE41493CF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236FF56C-BCC6-43B0-9CBC-B5EE80BA09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829E64DF-E33B-4B93-B562-3E415A609B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E87DB1D-E21D-4166-BD88-E1D4BC024D9D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24F596F0-C594-47AC-B969-2CB709E6C3A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68DF6FFC-DAC7-4E4B-8CA1-1213FC4A46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B2378F8C-B5CC-4BB1-BE3A-5DACC75E94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AD42AB8-563F-410D-A802-7047C7184E24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E648C238-BBAA-439E-84C6-691A5C3F632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4787791B-65BA-4D99-AE4F-A75435FC12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CAE6AAB1-B003-4706-AAF0-5BD6C2C8F0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9AA346B-F728-4A66-824A-9BDC1BD47BCE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4736CC0-330A-40D3-9101-DB267CDBF5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8451806-089C-489C-B55E-9930F78DCB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8AA9993-15CE-4908-BE16-523ED26306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8CF5B6-07F4-4371-9D02-10E434B99D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3890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196CD6A-9081-44BA-8A75-435A125226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CFBC4D3-2A53-484B-B20A-6661F2F141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D908BAD-0377-425E-8BF1-9C966B289D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9795EB-ED74-42FE-892E-4483A58F9A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0730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7DB47-C101-4E00-BD52-4A2ED397D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663A87-1C48-47A3-95AB-AC285BF854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4517269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B6154-E15E-4C62-8CE5-DB4205EA2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C9454-0DA4-4593-AD73-0973601ACD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0936364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F8E6D-EA38-4767-A2DF-99D7F767C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D85EB4-5690-4C4A-8C25-99F0D3C46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589749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1774B-23E9-489C-9608-933AEF1C2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015EAE-6F04-48BD-878F-02E59F1CAD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D96E71-06DD-48F1-BE7B-97A46979E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0822323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801E4-01D2-4EB8-80AC-0509A38C5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C4EFB0-3816-447B-A7D0-B27A6AC818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CEF8C8-F4DC-430B-9C79-CFB60FD5E8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A1BE80-12AF-4367-9381-0C1EE7267C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81B97D-A33D-424E-9541-C509D1082F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816630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76EBA-63EA-4876-8A4A-E1401666B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188449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433935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0A4A4-A152-43A4-9344-74F38E6C7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66989C-62BA-4D90-9A2F-5BE9873DF0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BA3F79-8B35-4599-830B-AF22EA13B8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589721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D6817-996F-44C6-8CA0-71D46C159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BA8359-2AA3-4894-8156-08C1CACB96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CD9886-064C-4AE2-9CA7-D1A5EF5B6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71375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74BEF67-7949-4A76-BD88-CB748AF413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E8CF5A2-64A3-4A5D-9E2B-7EA56AC0BE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7A0AF88-FB44-453C-B480-73B6C79DC3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3F2169-D98C-4D48-9EF0-660836DDF3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6710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74E89-640A-45C8-A156-74AD6CDF5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C84775-B597-4FCD-98B9-3123062CFF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2358513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1B9D22-26BC-4343-A06D-4BE90D20DD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EAF3DD-0EA1-401B-A062-3D7A55BB56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493044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DFFB166-4470-41D7-8445-225ECED4CE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2578CB2-372D-4EEE-A510-34D2C7D6C78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CAF307E-1731-47B7-86DF-B191776DB0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8B9D3C-F038-45A1-A557-1FB97210FC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4489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6002F1-76B6-40ED-91C2-B0DF68EFF5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26CF1DB-C483-41CB-9709-68C5BCD4D8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B410C3-B680-4427-AEBB-70F80905C9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59AD3A-C9C9-4038-838F-54A74F3467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895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E0B035FB-AC12-4298-88BB-FA444BC9DF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0CC97792-DF97-42B5-A8C8-B0A4CABA79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D5895780-2694-4CE8-98E1-E52FDEE5E9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7F15B7-451B-4DB8-A622-3162C409F1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3699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7BD53648-CA45-4016-9D85-A9633E9937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99F25BE0-D0F2-4C70-811A-7F5F7D5D57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5E64052-0F5B-4B99-BE8B-BBAB2E8B52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52F282-5C0E-44D1-B75A-06784DD102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665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468617F-4387-4FAF-851C-678295CE6B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D07636E-740A-4AF3-97C7-14DF66301C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391BED8-9D79-4038-B2C6-4847104269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D58BE2-BA08-4DAE-86AB-739BA3FCD2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2064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20A3E83-5DB5-4EDD-9650-7E2517F590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E987E88-C69C-4C61-A6CC-818C2DA8F2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72BB808-9C50-471C-9FF2-B8033E353C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9F9DD2-465F-4B84-B826-09571D9372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224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14FD60A-B835-456C-ABB5-3F7F8411B5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BFF9C42-98EE-4453-8DD0-B21172704B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54B6EF4-41D5-45D4-B2BC-FDD041A4AB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2F9D54-6F1B-4FFE-8EAA-443BA476E3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5828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F3EFE7AC-576E-4EAF-B06B-0E923ADDB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7A145900-026C-46BA-9EBE-6BBC28299C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F0B5DF5-4127-4A1D-BC07-BDF9D24244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5BBEF94-0FDA-4A20-ABFA-AB02776400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56F14695-CBF4-42AF-B5BE-798F0C25CCC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4A7C468A-E33D-4DBA-B0AA-3CE04BC6280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66080A19-EB08-4A93-BBB0-2B3C62955F9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C71AFCE0-733C-48F7-A807-E56A9721192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BE875EE6-AF59-49AD-B5C8-798D432E9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0DF2CE3D-B8B8-4B3C-A83E-F59294186D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F74D7B4B-54CE-4389-9240-BBEFB01C6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FCBA80D-D965-46FD-AD0A-E81988F226FE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37DF421-0A2A-4D19-B3AC-8B5179C6A726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67589" name="Picture 3" descr="MHE-red-RGB-email-logo.png">
            <a:extLst>
              <a:ext uri="{FF2B5EF4-FFF2-40B4-BE49-F238E27FC236}">
                <a16:creationId xmlns:a16="http://schemas.microsoft.com/office/drawing/2014/main" id="{40A13681-F7BA-47AA-A195-DA2CEF6A3EA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A6BE64F5-E226-47F7-AB8D-6C4D3405019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7D7CF54D-5A6A-435F-BE93-0216BEABBC80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C79AB54F-B48E-4DDC-B2F4-2CDDACFA39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7032C142-DB46-4960-80A6-AFDEB572BB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4CD3313E-557F-4380-B7B1-4E4DA12F8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27800"/>
            <a:ext cx="88392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1F93B2-4E40-4D7E-BDED-C55ECDDC28CA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 dirty="0">
                <a:solidFill>
                  <a:schemeClr val="tx1"/>
                </a:solidFill>
              </a:rPr>
              <a:t>Biology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AAF036F2-09C1-4DF6-8AFA-26C4787EF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Reproductive System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DE237DD7-687E-4F02-856C-58EB674803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9CFB135F-ED7E-4BE6-8225-29930993C7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The hormone that is responsible for male secondary sexual characteristics 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Follicle stimulating hormone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Thyroid stimulating hormone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Luteinizing hormone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Testosterone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Progesterone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6D3AD7A5-AFFB-43A7-9483-30F19AE8B9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5DEAC311-3E46-4165-8FE6-FC9BEF8A95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Which of the male accessory glands secretes a fluid composed primarily of fructose?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 The seminal vesicle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 The prostate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 The bulbourethral glands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 The urethra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C264BBAF-FE4F-4CCA-8237-5D4E2AEACD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20A23B5E-B6DB-4878-8DFD-5B2A3CC89B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Fertilization of the egg by the sperm occurs in the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Uterus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Cervix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Vagina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Oviducts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A7EA4F92-A52A-4ECE-B62C-246C445B6E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83DF56F1-84B5-4C1A-8E68-DFD3739AD8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The follicle stimulating hormone that causes primary oocytes to develop is released by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The ovaries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The hypothalamus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The anterior pituitary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The uterus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Corpus luteum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7027C658-C566-4A7D-8C8F-D8E245CF08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31EE80B1-E28E-4C99-89CE-2DB1541DB5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Early pregnancy tests are testing for chorionic </a:t>
            </a:r>
            <a:r>
              <a:rPr lang="en-US" sz="2400" dirty="0" err="1"/>
              <a:t>gonadotropin</a:t>
            </a:r>
            <a:r>
              <a:rPr lang="en-US" sz="2400" dirty="0"/>
              <a:t>.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00D09AB5-F96E-477C-A1B3-09F677A167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EE7CDDA0-250A-4835-8170-C95A225830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You can still become pregnant even if a male does not ejaculate. Which structure will most likely contributed fluid to move sperm into her vagina?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Bulbourethral</a:t>
            </a:r>
            <a:r>
              <a:rPr lang="en-US" dirty="0">
                <a:ea typeface="+mn-ea"/>
                <a:cs typeface="+mn-cs"/>
              </a:rPr>
              <a:t> gland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Seminal vesicles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Prostate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Pituitary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Corpus </a:t>
            </a:r>
            <a:r>
              <a:rPr lang="en-US" dirty="0" err="1">
                <a:ea typeface="+mn-ea"/>
                <a:cs typeface="+mn-cs"/>
              </a:rPr>
              <a:t>spongiosum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AEEDA631-506F-4F3F-83BB-0D3E272697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02BC022C-5D84-4976-8C98-AF43CF8218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Growing a new hyphae from fragments of a parent hyphae would be considered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Regeneration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Parthenogenesis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Sexual reproduction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Budding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EC034B21-C1D6-42AD-838D-3D16EE7739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8BF8D4B3-82B4-4392-B6AB-8D213864BA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How many chromosomes are in one sperm nucleus?</a:t>
            </a:r>
          </a:p>
          <a:p>
            <a:pPr lvl="3">
              <a:buFont typeface="+mj-lt"/>
              <a:buAutoNum type="alphaLcPeriod"/>
              <a:defRPr/>
            </a:pPr>
            <a:r>
              <a:rPr lang="en-US" sz="2400" dirty="0">
                <a:ea typeface="+mn-ea"/>
                <a:cs typeface="+mn-cs"/>
              </a:rPr>
              <a:t>1</a:t>
            </a:r>
          </a:p>
          <a:p>
            <a:pPr lvl="3">
              <a:buFont typeface="+mj-lt"/>
              <a:buAutoNum type="alphaLcPeriod"/>
              <a:defRPr/>
            </a:pPr>
            <a:r>
              <a:rPr lang="en-US" sz="2400" dirty="0">
                <a:ea typeface="+mn-ea"/>
                <a:cs typeface="+mn-cs"/>
              </a:rPr>
              <a:t>2</a:t>
            </a:r>
          </a:p>
          <a:p>
            <a:pPr lvl="3">
              <a:buFont typeface="+mj-lt"/>
              <a:buAutoNum type="alphaLcPeriod"/>
              <a:defRPr/>
            </a:pPr>
            <a:r>
              <a:rPr lang="en-US" sz="2400" dirty="0">
                <a:ea typeface="+mn-ea"/>
                <a:cs typeface="+mn-cs"/>
              </a:rPr>
              <a:t>12</a:t>
            </a:r>
          </a:p>
          <a:p>
            <a:pPr lvl="3">
              <a:buFont typeface="+mj-lt"/>
              <a:buAutoNum type="alphaLcPeriod"/>
              <a:defRPr/>
            </a:pPr>
            <a:r>
              <a:rPr lang="en-US" sz="2400" dirty="0"/>
              <a:t>23</a:t>
            </a:r>
            <a:endParaRPr lang="en-US" sz="2400" dirty="0">
              <a:ea typeface="+mn-ea"/>
              <a:cs typeface="+mn-cs"/>
            </a:endParaRPr>
          </a:p>
          <a:p>
            <a:pPr lvl="3">
              <a:buFont typeface="+mj-lt"/>
              <a:buAutoNum type="alphaLcPeriod"/>
              <a:defRPr/>
            </a:pPr>
            <a:r>
              <a:rPr lang="en-US" sz="2400" dirty="0"/>
              <a:t>46</a:t>
            </a:r>
            <a:endParaRPr lang="en-US" sz="2400" dirty="0"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 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FD2CECFB-1625-457B-B763-DDF21E140A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26501821-DBE6-47E6-8CF2-DAFEA48C14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Once a month, how many primary oocytes complete meiosis I?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Only one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10-20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Hundreds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Thousands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Millions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79313A52-D64B-4399-AD6F-97DFB8B785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26E529C0-5ACE-4F91-92F5-F0E8A1CA2B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secondary oocyte finishes meiosis II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 the fetus before puberty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Only if fertilized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Following ovulation once a month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Upon release from the ovary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141121BB-3EC5-4442-84D1-CCDFAA1DB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50F8986-4E9E-42F1-A8FC-E47CFC05F0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EC3AE070-778A-4BC7-8A64-F33D2E5EAE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CBE69EFB-6938-40DA-9B61-B830FF8174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stage of the embryo that implants into the uterus is called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zygote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morula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blastocyst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gastrula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5695F9C7-31C7-485D-B02E-443E56FF6A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19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F0861545-F288-4E0A-8B3D-97AC41EDFC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 is an example of parthenogenesis?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Fragmentation of a sea star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Spore formation by a moss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Development of a chicken from an unfertilized egg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Sex change in an adult fish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Two sexes in a single fish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5BE38E6B-6954-435B-A4AF-35C1B09B4D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20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8A9CACA3-888B-46AC-944F-EA53B1AD7B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Many deer's reproductive tracts are examined during hunting season by wildlife biologists. Where in the deer would one observe meiosis?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Bulbourethral glands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Seminal vesicles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Prostate gland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Urethra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Seminiferous tubules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617AAB22-D7C7-490E-880D-5A8857B3C4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21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C6B285DF-02B1-4650-B770-455C2E9C90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At what point in gestation does the placenta have a maternal and fetal portion?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Fertilization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Implantation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Embryo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Fetus</a:t>
            </a:r>
          </a:p>
          <a:p>
            <a:pPr marL="457200" indent="-457200"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66D0333D-E84D-4EE5-8743-18FF01C194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B44BF0C2-9953-4FF9-A7BC-96BC8781C8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At what point in gestation is the embryo referred to as a fetus?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1 day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1 week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4 weeks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8 weeks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12 weeks</a:t>
            </a:r>
          </a:p>
          <a:p>
            <a:pPr marL="457200" indent="-457200">
              <a:buFont typeface="+mj-lt"/>
              <a:buAutoNum type="alphaLcPeriod"/>
              <a:defRPr/>
            </a:pPr>
            <a:endParaRPr lang="en-US" sz="2400" dirty="0"/>
          </a:p>
          <a:p>
            <a:pPr marL="457200" indent="-457200"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1AB9D7CB-9C60-429D-9021-64B9AEF029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23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4A6600EA-676B-49E2-A1BD-B93B9C5CAD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Each primary </a:t>
            </a:r>
            <a:r>
              <a:rPr lang="en-US" sz="2400" dirty="0" err="1"/>
              <a:t>spermatocyte</a:t>
            </a:r>
            <a:r>
              <a:rPr lang="en-US" sz="2400" dirty="0"/>
              <a:t> results in 4 spermatozoa.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0FAD2204-9D59-4017-93A3-D7A458C1A6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24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5EFDBDE0-8D26-4ABB-AF98-402D0D374F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hormone causes the Graafian follicle to burst in ovulation?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Leuteinizing hormone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Estradiol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Progesterone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Oxytocin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Follicle stimulating hormone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D0053C0D-2AD9-4D1F-86F5-27A0A272E8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25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D94716AB-4C94-43FB-BEAA-7AE6E172FD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fetal development is described by egg laying?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Oviparity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Ovoviviparity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Viviparity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80FAB2F9-0C5F-4F9F-A962-6A8C83065E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26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0F71C271-CA37-4147-B497-EB32897D79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Sterilization can be performed by a tubal ligation   or a vasectomy.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AD08D003-8EA4-42B7-8D95-7D98601447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27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524B41AC-05F3-4838-BDA3-7E7DB49FA7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 female can still become pregnant even if the male does not ejaculate. Which structure will most likely contribute fluid to move sperm into the vagina?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Bulbourethral</a:t>
            </a:r>
            <a:r>
              <a:rPr lang="en-US" dirty="0">
                <a:ea typeface="+mn-ea"/>
                <a:cs typeface="+mn-cs"/>
              </a:rPr>
              <a:t> gland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Seminal vesicles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Prostate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Pituitary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Corpus </a:t>
            </a:r>
            <a:r>
              <a:rPr lang="en-US" dirty="0" err="1">
                <a:ea typeface="+mn-ea"/>
                <a:cs typeface="+mn-cs"/>
              </a:rPr>
              <a:t>spongiosum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E5801D4C-9859-48F7-A918-C925CD2016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CCAB27AE-3FC6-4835-8D48-32CA3C098A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Each spermatogonium results in 4 gametes.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This is false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A6D801E2-AEC4-4DF0-88A3-A7A3EAE298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28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03A42053-2962-4E86-AB6A-7DF54BE2E4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SRY gene will be present in females (XX) but will be inactive.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AF233A9F-36B6-4A6F-9B15-8D9E74ABD2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29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7D199D3C-F056-4049-BBEA-DC3D900586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Progesterone reaches its highest level ─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during menstruation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before ovulation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at ovulation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after ovulation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AC339C5E-EA81-4B38-98A0-4C10DF5AA4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30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344EF9E3-B724-4EC8-8EB7-0355F5F712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You can only become pregnant once you are pregnant because your hypothalamus failed to sense what hormone?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Estrogen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Oxytocin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FSH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LH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60DBAFB7-6E70-42F5-A59B-862B8E3A3A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A4EF5748-0618-4AEF-9DBA-E681D9EDEC8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27652" name="Rectangle 6">
            <a:extLst>
              <a:ext uri="{FF2B5EF4-FFF2-40B4-BE49-F238E27FC236}">
                <a16:creationId xmlns:a16="http://schemas.microsoft.com/office/drawing/2014/main" id="{14C73E51-3724-4C80-836D-3F20E9622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  <p:sp>
        <p:nvSpPr>
          <p:cNvPr id="27653" name="Rectangle 6">
            <a:extLst>
              <a:ext uri="{FF2B5EF4-FFF2-40B4-BE49-F238E27FC236}">
                <a16:creationId xmlns:a16="http://schemas.microsoft.com/office/drawing/2014/main" id="{F860838C-4008-45C1-AD08-26C76224C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EF80B88B-E1A8-444D-AAE6-CEC9F788B6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A0E9CE5E-67FA-4496-9183-4449920FE1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Gametes are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Haploid cells formed from mitosis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Haploid cells formed from meiosis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Diploid cells formed from mitosis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Diploid cells formed from meiosis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E797296-35CA-4B0B-87F2-C3124513A7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257BE86E-9657-4FF2-9653-CF80664320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Cnidarians reproduce through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Regeneration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Parthenogenesis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Sexual reproduction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Budding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 dirty="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>
              <a:sym typeface="Wingdings" panose="05000000000000000000" pitchFamily="2" charset="2"/>
            </a:endParaRPr>
          </a:p>
          <a:p>
            <a:pPr marL="2079625" lvl="4" indent="-457200">
              <a:buFont typeface="Wingdings" panose="05000000000000000000" pitchFamily="2" charset="2"/>
              <a:buNone/>
            </a:pPr>
            <a:endParaRPr lang="en-US" altLang="en-US" sz="2400" dirty="0">
              <a:sym typeface="Wingdings" panose="05000000000000000000" pitchFamily="2" charset="2"/>
            </a:endParaRP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>
              <a:sym typeface="Wingdings" panose="05000000000000000000" pitchFamily="2" charset="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A0633167-E292-48E9-A417-2D8EB081D2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FA6A2DC0-88EB-4A58-93B0-71506AD84F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Asexual reproduction allows for greater genetic variation due to genetic recombination.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  <a:p>
            <a:pPr marL="457200" indent="-457200">
              <a:buFont typeface="+mj-lt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9205A7BD-5849-41DA-AFBA-AFA1F03270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EC835FC1-B605-4F77-9A2A-0A40D6F5A3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The sperm acrosome produces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ATP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Movement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Enzymes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Microtubules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None of the above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D8BD11C5-82D3-45B7-BDC7-DB20EC4B04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D559C116-B5FD-4980-A022-183BE02C37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Secondary polar bodies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Contain the cellular means for life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covered by the zona pellucida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Degenerate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diploid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C619064F-0B77-44FF-9FCC-43C55DD3F6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3AFB88A4-D7D5-4B3A-ABD7-41E258DDE3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 organisms is a sequential hermaphrodite?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Earthworms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Oysters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Lizards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Frogs</a:t>
            </a:r>
          </a:p>
          <a:p>
            <a:pPr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7"/>
  <p:tag name="MMPROD_UIDATA" val="&lt;database version=&quot;7.0&quot;&gt;&lt;object type=&quot;1&quot; unique_id=&quot;10001&quot;&gt;&lt;object type=&quot;2&quot; unique_id=&quot;10356&quot;&gt;&lt;object type=&quot;3&quot; unique_id=&quot;10357&quot;&gt;&lt;property id=&quot;20148&quot; value=&quot;5&quot;/&gt;&lt;property id=&quot;20300&quot; value=&quot;Slide 1&quot;/&gt;&lt;property id=&quot;20307&quot; value=&quot;317&quot;/&gt;&lt;/object&gt;&lt;object type=&quot;3&quot; unique_id=&quot;10358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359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360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361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362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363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364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365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366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367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368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369&quot;&gt;&lt;property id=&quot;20148&quot; value=&quot;5&quot;/&gt;&lt;property id=&quot;20300&quot; value=&quot;Slide 13 - &amp;quot;Question 11&amp;quot;&quot;/&gt;&lt;property id=&quot;20307&quot; value=&quot;345&quot;/&gt;&lt;/object&gt;&lt;object type=&quot;3&quot; unique_id=&quot;10370&quot;&gt;&lt;property id=&quot;20148&quot; value=&quot;5&quot;/&gt;&lt;property id=&quot;20300&quot; value=&quot;Slide 14 - &amp;quot;Question 12&amp;quot;&quot;/&gt;&lt;property id=&quot;20307&quot; value=&quot;346&quot;/&gt;&lt;/object&gt;&lt;object type=&quot;3&quot; unique_id=&quot;10371&quot;&gt;&lt;property id=&quot;20148&quot; value=&quot;5&quot;/&gt;&lt;property id=&quot;20300&quot; value=&quot;Slide 15 - &amp;quot;Question 13&amp;quot;&quot;/&gt;&lt;property id=&quot;20307&quot; value=&quot;347&quot;/&gt;&lt;/object&gt;&lt;object type=&quot;3&quot; unique_id=&quot;10372&quot;&gt;&lt;property id=&quot;20148&quot; value=&quot;5&quot;/&gt;&lt;property id=&quot;20300&quot; value=&quot;Slide 16 - &amp;quot;Question 14&amp;quot;&quot;/&gt;&lt;property id=&quot;20307&quot; value=&quot;334&quot;/&gt;&lt;/object&gt;&lt;object type=&quot;3&quot; unique_id=&quot;10373&quot;&gt;&lt;property id=&quot;20148&quot; value=&quot;5&quot;/&gt;&lt;property id=&quot;20300&quot; value=&quot;Slide 17 - &amp;quot;Question 15&amp;quot;&quot;/&gt;&lt;property id=&quot;20307&quot; value=&quot;335&quot;/&gt;&lt;/object&gt;&lt;object type=&quot;3&quot; unique_id=&quot;10374&quot;&gt;&lt;property id=&quot;20148&quot; value=&quot;5&quot;/&gt;&lt;property id=&quot;20300&quot; value=&quot;Slide 18 - &amp;quot;Question 16&amp;quot;&quot;/&gt;&lt;property id=&quot;20307&quot; value=&quot;307&quot;/&gt;&lt;/object&gt;&lt;object type=&quot;3&quot; unique_id=&quot;10375&quot;&gt;&lt;property id=&quot;20148&quot; value=&quot;5&quot;/&gt;&lt;property id=&quot;20300&quot; value=&quot;Slide 19 - &amp;quot;Question 17&amp;quot;&quot;/&gt;&lt;property id=&quot;20307&quot; value=&quot;339&quot;/&gt;&lt;/object&gt;&lt;object type=&quot;3&quot; unique_id=&quot;10376&quot;&gt;&lt;property id=&quot;20148&quot; value=&quot;5&quot;/&gt;&lt;property id=&quot;20300&quot; value=&quot;Slide 20 - &amp;quot;Question 18&amp;quot;&quot;/&gt;&lt;property id=&quot;20307&quot; value=&quot;340&quot;/&gt;&lt;/object&gt;&lt;object type=&quot;3&quot; unique_id=&quot;10377&quot;&gt;&lt;property id=&quot;20148&quot; value=&quot;5&quot;/&gt;&lt;property id=&quot;20300&quot; value=&quot;Slide 21 - &amp;quot;Question 19&amp;quot;&quot;/&gt;&lt;property id=&quot;20307&quot; value=&quot;341&quot;/&gt;&lt;/object&gt;&lt;object type=&quot;3&quot; unique_id=&quot;10378&quot;&gt;&lt;property id=&quot;20148&quot; value=&quot;5&quot;/&gt;&lt;property id=&quot;20300&quot; value=&quot;Slide 22 - &amp;quot;Question 20&amp;quot;&quot;/&gt;&lt;property id=&quot;20307&quot; value=&quot;342&quot;/&gt;&lt;/object&gt;&lt;object type=&quot;3&quot; unique_id=&quot;10379&quot;&gt;&lt;property id=&quot;20148&quot; value=&quot;5&quot;/&gt;&lt;property id=&quot;20300&quot; value=&quot;Slide 23 - &amp;quot;Question 21&amp;quot;&quot;/&gt;&lt;property id=&quot;20307&quot; value=&quot;308&quot;/&gt;&lt;/object&gt;&lt;object type=&quot;3&quot; unique_id=&quot;10380&quot;&gt;&lt;property id=&quot;20148&quot; value=&quot;5&quot;/&gt;&lt;property id=&quot;20300&quot; value=&quot;Slide 24 - &amp;quot;Question 22&amp;quot;&quot;/&gt;&lt;property id=&quot;20307&quot; value=&quot;348&quot;/&gt;&lt;/object&gt;&lt;object type=&quot;3&quot; unique_id=&quot;10381&quot;&gt;&lt;property id=&quot;20148&quot; value=&quot;5&quot;/&gt;&lt;property id=&quot;20300&quot; value=&quot;Slide 25 - &amp;quot;Answer Key – Chapter 51&amp;quot;&quot;/&gt;&lt;property id=&quot;20307&quot; value=&quot;273&quot;/&gt;&lt;/object&gt;&lt;/object&gt;&lt;object type=&quot;8&quot; unique_id=&quot;1040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7095</TotalTime>
  <Words>329</Words>
  <Application>Microsoft Office PowerPoint</Application>
  <PresentationFormat>On-screen Show (4:3)</PresentationFormat>
  <Paragraphs>337</Paragraphs>
  <Slides>33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Question 25</vt:lpstr>
      <vt:lpstr>Question 26</vt:lpstr>
      <vt:lpstr>Question 27</vt:lpstr>
      <vt:lpstr>Question 28</vt:lpstr>
      <vt:lpstr>Question 29</vt:lpstr>
      <vt:lpstr>Question 30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338</cp:revision>
  <dcterms:created xsi:type="dcterms:W3CDTF">2005-04-19T02:46:41Z</dcterms:created>
  <dcterms:modified xsi:type="dcterms:W3CDTF">2019-04-22T20:39:01Z</dcterms:modified>
</cp:coreProperties>
</file>