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26" r:id="rId2"/>
  </p:sldMasterIdLst>
  <p:notesMasterIdLst>
    <p:notesMasterId r:id="rId22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273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202E1E1-B10C-4624-B20A-0FC9FF6CBA4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C5EA956-90DA-4163-8E5A-B176E234223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9391CF1-5C7F-48F8-B176-847F5E9512F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93C2074-DE59-4ED6-B867-15A7DE7B8A6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35878341-DEDD-4C6F-A965-88A92D23DAC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8122A28-7307-43B7-98F0-F6626DB8A2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8F97AB2-293E-4128-B97A-FA3242C898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300BEA9C-2893-498B-AC9E-2C7D05A4C7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438236-9AFE-4A69-AED4-E32AE6CCDB33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592E217C-9FD9-443E-9DA5-16DA00782E5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068DD636-85B6-487A-8ECA-E6D7F3E192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66A7A233-C23C-4F76-B197-8C44031323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75CC89C-EFF8-4B48-BB08-9882C51A5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B717A97-5404-438C-AD83-F2EB2C0B38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109466-877C-47C3-80DB-EDC042C83A5F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840D765A-230D-4E40-A326-63F8EFEC6E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5199E0DB-9FCC-41A4-BD19-9BB7A5901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1A40917-4F73-4FFC-9F95-1048CFB0F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5C024F-F2AC-4225-913C-9BBC12E76EDE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74F696A8-B086-40B2-A26B-A4AA0D9FE8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5206E4A-825F-44ED-9F34-FB404D0ED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845D3DC-07F6-4F7E-B090-73D95E3A0B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55F4A0-98DA-4D5F-BC85-0EFC49DFE2D1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1A2C1749-57CF-4C47-916D-E90487CC73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4EFD7691-8131-4D1E-A69E-CA6DC458A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A95E98BA-FF5D-4132-B210-B0E1BFA2DE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DD5461-CFCA-42F0-82E7-A94C569EBD4B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642CF53-CC4F-4AC5-8597-F3D19D9386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C3B49C7B-1F8A-4161-8C40-AC84509C0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157E491-9E6D-47BA-B009-E0254AF4CB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5A8CBB-82F1-4A86-8393-9A1F54392359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C9C71600-B830-49BB-98BF-B68535C57E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17631935-20E3-4826-9518-9B47E4354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B0C25AF-6CB6-4481-B618-CF95BFCDE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D6927A-1332-4C0B-A6C7-BDCE92118B51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2036B277-DA5A-45B6-9B58-DE080272C4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0557C12-CE67-4DF4-9809-0D396DC77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2AA233C-FCAE-4616-B2C1-3CCAF1EFD2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627D72-8B28-44D7-8E9F-DD94F2845953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3EE1D727-9C74-4008-B754-F499921377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249F774-AE15-4FFF-8A8E-08F9D9E16C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7831B0D-020F-4E12-B15E-1684CF3BDF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24E312-84F8-4551-935B-E03931C60915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5F5A37BC-C14E-44A3-B847-1BEF449C46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0FB39F-08AC-4935-9659-54C3CADE42DC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85C08CF-CB53-4B77-9BFC-3D6DA9CC62E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9EDC1170-DBE5-4352-8BE9-CD3EA582A7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B003072-DA99-4D54-A94A-D9059FB53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D41E1EE-CD35-421A-B145-41C9D79A1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2EF43400-6CB2-4089-8A4F-DC1A3AE53F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EEA71D-4D9E-4B5E-BD47-D390736655BD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E798A6E-54D3-4298-B017-FF0C16AB98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5838887-59AD-4709-93D9-006599740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814F784E-4A64-4F60-BEDC-4D0EC21A5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F13A9E-E696-4DA8-A89B-403DA959DA48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7D10FA0E-F90A-4F53-B5E2-A17E7F3310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1A64B345-E3EF-4407-999F-E43B3951E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D76F5FF8-1C7A-440C-AC18-C02CF33213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546936E-EA66-4D54-9D53-6678E96C0E1A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CA8A91E9-B531-4E20-94DB-51733D016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654AFD76-D121-4EF8-A896-9B5403D65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928B6937-9044-4958-8236-6C394AD3DF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9C7C9A-2134-4A03-8977-6C77A53D1FDC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BEA82E3F-F71B-41DD-AE96-EC330ABCC4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C1F4B65C-2511-470B-8BF6-25B95FB96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820BC71-64AA-46FE-8030-A3DE69D171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2ED75B-51CF-4B32-8B72-12B1E3E6C2C4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59FC675E-6F72-47A8-A3CE-98DA50B95E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D2916748-A29D-4AAA-B6ED-E0E566934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52B0C721-00A2-423D-8635-C594870A13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DD11C9-3E04-4532-98FA-2F61D5E5827E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0D83AEEF-41D3-41FA-85C9-2F6D563D6E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B3F6D0FF-AE2D-45C0-B0F7-04E893354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EB0CF34-CB10-4F0D-9E28-E16B12319C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C32D2C-6861-4435-B717-1FB56A52E698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AA6394B-A9BB-4CAB-9DDD-41B58BDAC9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BCF58FB1-A8F6-4C0C-9ECD-A16E63746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87D11081-C302-4CD2-8F4F-C777348B2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EEFF16-447B-43EE-A989-81A2F635E70E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6A8394-9CDD-41F0-88C5-07ED1563BE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21028BF-426F-4997-9FF9-352BD472E6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AA6E293-D1AD-4CCA-AD3F-F9B23E9B89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4A247-3C86-4900-894D-E6F75F3838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092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9480952-382F-4308-8AC9-5BD1C1BF45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3898291-12E7-47B6-B295-43122FF5E6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3F1DFD2-8F2D-453C-A14F-7A7A5E13C1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4A4F0-D869-44F0-95F8-5307DC49E9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833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C5BF5-97FB-408B-ABAA-79F41E588A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A4294E-3322-4F49-98BC-D3B3F731FC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656566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DC2E6-C395-4632-90E2-A9040B90A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8781C-29B4-444F-BD6B-7E641CB5E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8912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F37F2-08D6-496A-832C-DE9DA0E77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3AA18-7583-4CD9-BF54-91683AEE2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189418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44902-D4B3-4865-A136-1C90717F9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D8C4F7-117B-4060-B287-B7DC2E03E2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0FBCA3-ED9D-4124-877B-242F382150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398196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89322-55FF-40DB-B4FE-BF2D5AE3C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649F4A-1F92-43F5-9DA7-8F80A4FCE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BA3C8-AEAD-437E-B19E-57443D80A8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D9E10F-6F2F-4146-A396-DF1CEF7EE0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B65A49-266E-4614-B415-1105269230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035054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73841-00AE-45E1-A309-9F670F8B9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0114053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21813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2A8B0-E536-4F45-9AB6-13D236C6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5F4B7-66BA-47AC-9874-49F8A44D64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7816C6-E053-4ECB-BA3E-7E768566F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09606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6426B-70CC-410F-883E-7E6D60BA8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425F35-02A0-4BFE-8205-3ABA071379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B9F432-CE48-42DE-B7D5-359A55D53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53646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1ACC611-0999-4DAE-8E53-5FAA85E492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F58B8B2-8FAF-4D9B-A45C-4E1852B764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0A43F8E-CEEA-4159-8DF6-62718B4FE6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4FDA6-28B2-4F8C-AE6D-03B98AF9B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3738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6A09-A359-4F41-A9F1-271928DF9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09671D-E05E-4BD8-88F4-2366F6CAA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662629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E3B968-FAF4-4255-9DDB-75D4FC694B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F9A9D-FF1B-43AF-9DB0-E1956EE79C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848179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D195FAE-68E8-4218-877F-6A6A047D8D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AE36A7C-8942-47C0-A480-D40EE86934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4C67889-69DC-4791-AC72-79EA077A74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55F98-3B61-4A97-883B-B35BA0FE54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088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7C69EA-0B21-42AA-90BA-60EED856C8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813435-2282-4DCA-A570-D20B933898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BF9B2C-08E7-4F4C-8D11-2155D12229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796B8-EE9A-44FF-9F24-F9AB0C8986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98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A95AB7B-8708-4BFB-A03A-C4470C9AB9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BB5F521C-7219-4BC8-B73F-E78534843E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EB5CE58-1D2F-48B8-8AD7-B4D75B4551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EA991-4F80-4907-B645-D13C389B96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4904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2E957FD-9557-45A1-8A95-E05D305A83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DD188E2-993E-4D7A-85DF-AA106D7FFE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0D31C5F-5B41-4615-B594-8ED7E86349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5BD67-6733-45C7-8345-47056F78A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7261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861A82-FF81-486D-AE22-E7F78D17D0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BC7C875-C733-453A-A668-528662BEB2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9ABE9D1-6955-4BC4-BC6E-DCF26226C8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C32DB-795A-40A5-B3AA-2EE86D1553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426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9205AB6-B5B1-4E26-B23C-DF433CE367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728B396-9DA8-4593-92E8-10391AE8B2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E2EBE5A-EA31-4A92-8781-3C019C09A5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6C8A2-B269-4475-9198-DDBF18F588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907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E5DA22B-6F3B-4FE3-85E6-B200A1510E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0E303BD-CEF9-4832-8773-176A2A7860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F45011F-0276-4E98-96C7-8F94545818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AB772-0678-4ED7-B917-9DB06A4FD4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94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F99A79A-D390-48DC-90A5-B395B6C8D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7654C12-806E-4EB3-AD00-C47863386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20AC558-479A-4CB7-8EFC-FB2FFE95B3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A622242-3BCA-4A59-9F08-02B4C113E0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75931EE-E3F0-42D1-8047-1B64503A73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D638F7D9-C071-4AD0-88DC-C411D53E15D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4B18982-77AB-44DC-9F42-2F393049493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C7213A81-C590-4A9F-AE80-954C790EB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22EFC0CD-BC8D-4F57-A5E0-03AF85AE2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32D1D0B0-3FC8-4809-8307-5D4218227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2E46ED6-4087-441A-80DD-657C8EF38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10FD33-71FF-430B-8999-5D51B377FA6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49CEBC-D12E-4651-AC88-8629CBAC7D4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DA7E8C27-B1BF-44A0-80C8-B405D7A19CD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5F48DEEB-7D8A-45CB-A1DC-F6D8401D7D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E97DCD76-6B8A-428E-91F9-2CCB853A680F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39D2783-A864-4FAF-9FB6-2FCB6FFA82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D3CAAA89-BF21-41CD-AB00-8E92E22108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D50A5C6D-C9BC-4ADF-B74F-98CD39A6C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9144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70ACEA26-312D-42B7-A23F-64C80086303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E8E38C0E-F927-459B-B85D-FDD0980CD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Protists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7EEBB9B-AC28-402D-84BD-61F7293E99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79E9E5C8-CDE2-49FB-B45A-DB31F701CB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name of the life stage of the </a:t>
            </a:r>
            <a:r>
              <a:rPr lang="en-US" sz="2400" dirty="0" err="1"/>
              <a:t>sporozoan</a:t>
            </a:r>
            <a:r>
              <a:rPr lang="en-US" sz="2400" dirty="0"/>
              <a:t> </a:t>
            </a:r>
            <a:r>
              <a:rPr lang="en-US" sz="2400" dirty="0" err="1"/>
              <a:t>protist</a:t>
            </a:r>
            <a:r>
              <a:rPr lang="en-US" sz="2400" dirty="0"/>
              <a:t> </a:t>
            </a:r>
            <a:r>
              <a:rPr lang="en-US" sz="2400" i="1" dirty="0"/>
              <a:t>Plasmodium</a:t>
            </a:r>
            <a:r>
              <a:rPr lang="en-US" sz="2400" dirty="0"/>
              <a:t> that is injected into the blood stream by a female </a:t>
            </a:r>
            <a:r>
              <a:rPr lang="en-US" sz="2400" i="1" dirty="0"/>
              <a:t>Anopheles</a:t>
            </a:r>
            <a:r>
              <a:rPr lang="en-US" sz="2400" dirty="0"/>
              <a:t> mosquito?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 err="1"/>
              <a:t>Merozoite</a:t>
            </a:r>
            <a:endParaRPr lang="en-US" dirty="0"/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Gametophyte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Antheridia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Archegonia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Sporozoite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1FD5A6B-D6F8-45EA-8B23-106C37ABCD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A6C4B7FA-3E00-4729-970C-EFBC7BCEC6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protists are unicellular.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8F83DA9D-64C4-4CCE-80CC-0C89DFB3DB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93D78137-2FE6-456B-9312-98551E7156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disease is caused by </a:t>
            </a:r>
            <a:r>
              <a:rPr lang="en-US" altLang="en-US" sz="2400" i="1"/>
              <a:t>Entamoeba histolytica</a:t>
            </a:r>
            <a:r>
              <a:rPr lang="en-US" altLang="en-US" sz="2400"/>
              <a:t>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Malaria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Sleeping sickness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Leshmaniasis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Chagas disease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Amoebic dysentery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34E3077-111B-4B5B-B2C8-6B25B78705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CB8659B2-F35D-4D4B-B077-DE68399CD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Dinoflagellates are often regarded negatively because of fish kills associated with red tides, but they are beneficial to some marine ecosystems because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Red tides only kill undesirable fish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Their shells form limestone deposits when they die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Dinoflagellates form zooxanthellae that have a mutualistic relationship with coral polyps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make nutrients available to other planktonic species by converting ammonia into nitrate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are non-photosynthetic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15B06576-AC4F-4C87-9EC3-9F9ECA1049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EE3CACC-FA49-4C6E-8E1A-42AF77EA70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 went camping with your friends but you forgot to pack drinking water and you drink water from a nearby stream. You now are feeling very nauseated and have a severe case of diarrhea and cramps. What is currently wreaking havoc in your intestines?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Paramecium caudatum</a:t>
            </a:r>
            <a:r>
              <a:rPr lang="en-US" altLang="en-US"/>
              <a:t>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Laminaria digitata</a:t>
            </a:r>
            <a:r>
              <a:rPr lang="en-US" altLang="en-US"/>
              <a:t>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Plasmodium falciparum  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Giardia lamblia</a:t>
            </a:r>
            <a:r>
              <a:rPr lang="en-US" altLang="en-US"/>
              <a:t> 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i="1"/>
              <a:t>Ichthyophthirius multifiliis</a:t>
            </a:r>
            <a:r>
              <a:rPr lang="en-US" altLang="en-US"/>
              <a:t>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9AB113F-240B-471E-82F3-9382FA07E0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315283BD-0FFF-4A99-8A2F-A3CF6FE5DD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Paramecia and other ciliates can reproduce asexually via mitosis but occasionally engage in conjugation. Why do they do this?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Provides rapid population expansion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Increases genetic diversity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Reduces competition for food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Clones the original paramecium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Makes the paramecia more pathogenic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CFE73257-C79E-489E-8DE1-761C81B622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88806468-C5A7-4850-80A1-EFA98E382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300"/>
              <a:t>	Active trophozoites of </a:t>
            </a:r>
            <a:r>
              <a:rPr lang="en-US" altLang="en-US" sz="2300" i="1"/>
              <a:t>Entamoeba histolytica</a:t>
            </a:r>
            <a:r>
              <a:rPr lang="en-US" altLang="en-US" sz="2300"/>
              <a:t> are readily killed by the acidic gastric juices in the stomach. Despite this, the infection can easily be transmitted via contaminated foods. How is this possible?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sz="2300"/>
              <a:t>Some trophozoites must survive the stomach acids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sz="2300"/>
              <a:t>Trophozoites penetrate the mucus membranes in the throat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sz="2300"/>
              <a:t>Mosquitoes can transmit the trophozoites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sz="2300"/>
              <a:t>The encysted form of </a:t>
            </a:r>
            <a:r>
              <a:rPr lang="en-US" altLang="en-US" sz="2300" i="1"/>
              <a:t>Entamoeba histolytica</a:t>
            </a:r>
            <a:r>
              <a:rPr lang="en-US" altLang="en-US" sz="2300"/>
              <a:t> resists digestion and germinates in the intestinal tract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sz="2300"/>
              <a:t>Breaks in the skin are the mode of entry for the amoeba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37B0DF51-4255-4E31-8BE8-EFCABE935B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5AFF65A9-0652-433C-B88C-54FBB37D53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are photosynthetic marine algae often not green colored like photosynthetic terrestrial plants?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do not perform oxidative photosynthesis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different colored pigments absorb the different wavelengths of light in the water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algae are actually green when taken out of the water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algae are parasitized by other protists that have different pigments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D182D4C0-E9EC-44ED-B2E7-1C17F879E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B3D61F42-C80C-4BCC-8C81-8F3BA0CFE8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Carrageenan and agar are two products extracted from red algae that have widespread commercial uses. These polysaccharides are part of the algae’s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Cell wall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Nucleus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Mitochondria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Cytoplasm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Heterocyst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AAECEB9-BE4E-424D-A7E8-9BE54C5FE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545F65DB-58F5-4AA2-AF74-D765042FC21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9940" name="Rectangle 6">
            <a:extLst>
              <a:ext uri="{FF2B5EF4-FFF2-40B4-BE49-F238E27FC236}">
                <a16:creationId xmlns:a16="http://schemas.microsoft.com/office/drawing/2014/main" id="{7CB735E0-C4B4-439F-8B90-B12E46066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73B511D-2881-48C6-8272-A512331454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B7010D7-A2A0-49B0-B941-64DE547A61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F0FE8845-7841-4A99-BE00-7134DC2F5A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24ED4D5C-DEE2-4911-A984-78418B9002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kingdom Protista is not monophyletic and more of a convenient grouping of organisms that are harder to classify than a real kingdom with clear evolutionary relationships between its members.  The only thing that all protists share is that they are eukaryotic.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6AE496D-B55A-447C-922A-0EC78A1FF7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6DD60338-FD94-4A57-A74C-45AAF141E7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does it mean when a protist is planktonic?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a parasite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found in damp soils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can be found floating in the water column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must be photosynthetic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is prokaryotic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2C5B01F-B4A6-4340-8D2A-96872EB725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195D893-53BD-43C7-A299-0F2C69213F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super group contains the fungi, animals, and animal-like protists?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Excavata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Alveolatia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Rhizaria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Amoebozoa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Opisthokonta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8905BE7-146A-4BAB-85E0-150A715B5D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50EDAC51-EBCB-4B08-8890-BCDA7F045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Many species of Euglenoids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mixotrophic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prokaryotic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Have peptidoglycan cell walls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large enough to see without magnification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very closely related to fungi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2252D82-737D-4433-B989-9A2E560CD3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4AE516A6-275B-4C97-A08C-0DF19179B7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do diatoms, rhodophyta, chlorophyta, and euglenoids have in common?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heterotrophic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planktonic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closely related to fungi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photosynthetic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microscopic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937E06F-5D34-48D7-BDD1-B0F4A0AE25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EBE64BE2-49BF-42A5-A631-8C3102DD2D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Protists in the genus </a:t>
            </a:r>
            <a:r>
              <a:rPr lang="en-US" altLang="en-US" sz="2400" i="1"/>
              <a:t>Trypanosoma </a:t>
            </a:r>
            <a:r>
              <a:rPr lang="en-US" altLang="en-US" sz="2400"/>
              <a:t>cause such tropical diseases as sleeping sickness, Chagas disease, and Leshmaniasis. What group do these belong to?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Acanthodia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Agnatha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Cladophora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Kinetoplastids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Crustacea</a:t>
            </a:r>
          </a:p>
          <a:p>
            <a:pPr marL="962025" lvl="1" indent="-514350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0616D02F-8B1B-4F0B-BC8E-1AABEDDD0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047530D6-C1EF-4778-B94A-58D47E1477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Paramecium has 2 nuclei. Which one is exchanged during conjugation?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micronucleus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macronucleus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mininucleus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humongonucleus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0"/>
  <p:tag name="MMPROD_UIDATA" val="&lt;database version=&quot;7.0&quot;&gt;&lt;object type=&quot;1&quot; unique_id=&quot;10001&quot;&gt;&lt;object type=&quot;2&quot; unique_id=&quot;11413&quot;&gt;&lt;object type=&quot;3&quot; unique_id=&quot;11414&quot;&gt;&lt;property id=&quot;20148&quot; value=&quot;5&quot;/&gt;&lt;property id=&quot;20300&quot; value=&quot;Slide 1&quot;/&gt;&lt;property id=&quot;20307&quot; value=&quot;317&quot;/&gt;&lt;/object&gt;&lt;object type=&quot;3&quot; unique_id=&quot;1141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41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41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41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41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42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42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42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42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42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42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426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427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428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429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430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431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432&quot;&gt;&lt;property id=&quot;20148&quot; value=&quot;5&quot;/&gt;&lt;property id=&quot;20300&quot; value=&quot;Slide 19 - &amp;quot;Answer Key – Chapter 28&amp;quot;&quot;/&gt;&lt;property id=&quot;20307&quot; value=&quot;273&quot;/&gt;&lt;/object&gt;&lt;/object&gt;&lt;object type=&quot;8&quot; unique_id=&quot;1145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2513</TotalTime>
  <Words>187</Words>
  <Application>Microsoft Office PowerPoint</Application>
  <PresentationFormat>On-screen Show (4:3)</PresentationFormat>
  <Paragraphs>175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237</cp:revision>
  <dcterms:created xsi:type="dcterms:W3CDTF">2005-04-19T02:46:41Z</dcterms:created>
  <dcterms:modified xsi:type="dcterms:W3CDTF">2019-04-22T20:38:18Z</dcterms:modified>
</cp:coreProperties>
</file>