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890" r:id="rId2"/>
  </p:sldMasterIdLst>
  <p:notesMasterIdLst>
    <p:notesMasterId r:id="rId36"/>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30" r:id="rId20"/>
    <p:sldId id="331" r:id="rId21"/>
    <p:sldId id="332" r:id="rId22"/>
    <p:sldId id="333" r:id="rId23"/>
    <p:sldId id="334" r:id="rId24"/>
    <p:sldId id="335" r:id="rId25"/>
    <p:sldId id="336" r:id="rId26"/>
    <p:sldId id="337" r:id="rId27"/>
    <p:sldId id="338" r:id="rId28"/>
    <p:sldId id="339" r:id="rId29"/>
    <p:sldId id="340" r:id="rId30"/>
    <p:sldId id="341" r:id="rId31"/>
    <p:sldId id="342" r:id="rId32"/>
    <p:sldId id="312" r:id="rId33"/>
    <p:sldId id="343" r:id="rId34"/>
    <p:sldId id="273" r:id="rId35"/>
  </p:sldIdLst>
  <p:sldSz cx="9144000" cy="6858000" type="screen4x3"/>
  <p:notesSz cx="6858000" cy="9144000"/>
  <p:custDataLst>
    <p:tags r:id="rId37"/>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2576" autoAdjust="0"/>
    <p:restoredTop sz="87324" autoAdjust="0"/>
  </p:normalViewPr>
  <p:slideViewPr>
    <p:cSldViewPr>
      <p:cViewPr varScale="1">
        <p:scale>
          <a:sx n="57" d="100"/>
          <a:sy n="57" d="100"/>
        </p:scale>
        <p:origin x="84" y="12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841DE5AD-C824-4637-BA79-DBB61EA10F9E}"/>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7EAA61B0-D90D-4DFB-80D5-0D9F7158FF6E}"/>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7130381C-82CC-43DB-B17C-C823B6602323}"/>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45FBDAF8-67F4-48F0-872C-BA49EDFF3928}"/>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28BD8354-73C8-4D98-AF8A-B741F1095EDB}"/>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23F0AFB9-0B11-47CA-A8CC-072E1F8EF69F}"/>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BF2CE56B-9EDD-4E3C-8C48-A6C20F2118C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9B608EF8-AA42-444B-A3B8-8F2F2F339D9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CFE4E23-CDD4-46EA-8780-11A23CF051E6}" type="slidenum">
              <a:rPr lang="en-US" altLang="en-US" sz="1200" smtClean="0"/>
              <a:pPr/>
              <a:t>1</a:t>
            </a:fld>
            <a:endParaRPr lang="en-US" altLang="en-US" sz="1200"/>
          </a:p>
        </p:txBody>
      </p:sp>
      <p:sp>
        <p:nvSpPr>
          <p:cNvPr id="5123" name="Rectangle 2">
            <a:extLst>
              <a:ext uri="{FF2B5EF4-FFF2-40B4-BE49-F238E27FC236}">
                <a16:creationId xmlns:a16="http://schemas.microsoft.com/office/drawing/2014/main" id="{7D1337CB-A23D-40F8-BDF1-85CFA4030790}"/>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89BD03F1-ACF6-4FD6-B936-641D64552A0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497CB9DE-9938-4928-AA98-E85A79729F52}"/>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853428EA-5B81-46E9-9520-9B68B692E31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8979CE2C-4E73-4D02-9ED2-FBDBDE19992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17AC44A-B5A7-4F5E-8C8C-9F01266390EC}" type="slidenum">
              <a:rPr lang="en-US" altLang="en-US" sz="1200" smtClean="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D66BC029-7EF0-42D5-92BB-7E4969BA958F}"/>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067BAB3C-B80E-4AB0-95EE-098815BF6B4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94FF1EAE-01AF-4BB3-8011-9E393AAA69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D705F68-6AF7-4A30-B5F6-F4196462DB68}" type="slidenum">
              <a:rPr lang="en-US" altLang="en-US" sz="1200" smtClean="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B880968-1CD7-4932-BBAA-D9D358A5DAEC}"/>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A6689020-3C92-4A72-9D4D-80EB34D15C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0AA22C3D-3FA0-4CAD-B319-337C963760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0BA1416-C272-4477-9197-56D1BD45602B}" type="slidenum">
              <a:rPr lang="en-US" altLang="en-US" sz="1200" smtClean="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93FCF72F-6752-403C-9918-3CBD0E1D4ADE}"/>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B2628AEF-8D23-44E9-9976-DCA94B31511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5CDC52BF-AE35-4A9E-9430-3531B3555CF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FA90D52-015F-4868-88F9-E1233003BCD5}" type="slidenum">
              <a:rPr lang="en-US" altLang="en-US" sz="1200" smtClean="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228814AD-6445-46F6-98BB-85E4A83A5449}"/>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AE880079-1D17-400B-88FF-691B3E3E28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207F8F40-78F7-4E6B-B040-8938880E5D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E875FC4-D54E-4F9B-8A65-7F36CB0CB08A}" type="slidenum">
              <a:rPr lang="en-US" altLang="en-US" sz="1200" smtClean="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3ACA36C0-E2BC-4DC6-9C44-F5A46870E6F4}"/>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08A3FA7C-5417-41BD-B01C-99B8D495634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CEBB5B68-692D-429C-BEBB-6FC6AD2C1FB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3692540-4573-4436-A1B3-83EF22AEB95B}" type="slidenum">
              <a:rPr lang="en-US" altLang="en-US" sz="1200" smtClean="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9022BAB3-44EF-4E67-8CF5-D5915B27B781}"/>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67504D5D-6BCF-4053-89B0-759680F8D1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781A66CF-2F27-402B-8CA1-9C51917BDE3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444290C-FC1A-4A8B-8A91-987116EABDF8}" type="slidenum">
              <a:rPr lang="en-US" altLang="en-US" sz="1200" smtClean="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BD67B33B-7BD3-49AE-84C4-0BCADB2EA1BC}"/>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5D034F7E-2B51-4397-8712-4038CFB2AE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5084CA65-9A4B-44F8-8A2F-FEFB39CF514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0075D33-715A-4375-8F27-B902FA76BCCE}" type="slidenum">
              <a:rPr lang="en-US" altLang="en-US" sz="1200" smtClean="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5F146E2B-6E25-49A6-BF90-4E55CB204895}"/>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B94A9309-FE4C-4BB4-B632-0C8E56EBEE1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51BB3B9F-CEB7-401F-89E2-7D3B6D6E94D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EC4DB57-BEDD-4E33-B673-8D7C055E7792}" type="slidenum">
              <a:rPr lang="en-US" altLang="en-US" sz="1200" smtClean="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1890EBCA-D568-4D48-9DCA-6CC56D03CF3F}"/>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60CC53ED-760D-4D70-812A-3D3B6F17F8B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776BB9A8-5570-4121-99E1-A69FD7F49B9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9D8F405-0563-4AF6-8781-CC61827D5D80}" type="slidenum">
              <a:rPr lang="en-US" altLang="en-US" sz="1200" smtClean="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5A99910-BE3F-4F12-B797-A27C7BB670E3}"/>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28959DBB-A759-43BE-BF02-334A9AD184B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B141AD32-E05C-47AB-A08D-0FD06280D03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4E5FA52-584A-4209-9457-D17878E9D376}" type="slidenum">
              <a:rPr lang="en-US" altLang="en-US" sz="1200" smtClean="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309F9830-2038-4B40-8749-DF4C4E09FF0C}"/>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072CCF87-B902-4E3A-95D6-A674C0FDB8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CA830FD7-7150-4240-B6B3-0A096AC071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2935C76-58C6-4884-84D4-1364487625CF}" type="slidenum">
              <a:rPr lang="en-US" altLang="en-US" sz="1200" smtClean="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30243790-2E10-4A38-A0A2-8601A6C6C5D7}"/>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D2309FB6-50F6-4483-A1F1-898CAE4EBC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623F5DF9-F217-4EAA-9FA3-EA45EA1F99C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E50096F-7F09-4DA1-964A-837586FF101D}" type="slidenum">
              <a:rPr lang="en-US" altLang="en-US" sz="1200" smtClean="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627C116D-AF13-42A6-91DB-39ECFC937778}"/>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045A1729-4D21-431B-94CB-C2878BF9E73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9A617848-8BE2-40C1-A9E6-6BA25A155E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C82DBA6-441C-4523-84F3-8A4D82F6A8FF}" type="slidenum">
              <a:rPr lang="en-US" altLang="en-US" sz="1200" smtClean="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D15DE323-27B6-41AE-9F51-4FFB1A866BA2}"/>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78843ADA-C57A-4D2A-9F48-C55242D2D9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F4638845-1374-4F25-9605-9778AB3FF18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265AB9E-43DA-4352-8B18-CFEB0C321907}" type="slidenum">
              <a:rPr lang="en-US" altLang="en-US" sz="1200" smtClean="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9E85DF2-C1F5-4762-8544-89A6014FD3BB}"/>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F91A5388-E318-4BAE-BEC1-6F494B2658C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FF8686B5-2433-4FC2-BEE1-62C3CEA1594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2467FF7-1CE1-44E6-9EF5-A5D664D8F212}" type="slidenum">
              <a:rPr lang="en-US" altLang="en-US" sz="1200" smtClean="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8814F979-80B0-479E-AA7E-D75F8A6F1119}"/>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97FB51F7-FBA5-4132-89C9-558AE52D7E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8676" name="Slide Number Placeholder 3">
            <a:extLst>
              <a:ext uri="{FF2B5EF4-FFF2-40B4-BE49-F238E27FC236}">
                <a16:creationId xmlns:a16="http://schemas.microsoft.com/office/drawing/2014/main" id="{26E903DE-92BB-4B54-B36F-2C4ED6D6237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98E0E47-D900-47D2-A966-5A55D388B773}" type="slidenum">
              <a:rPr lang="en-US" altLang="en-US" sz="1200" smtClean="0"/>
              <a:pPr/>
              <a:t>26</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9DAAAAA7-6C0E-4DB6-A0B7-56661BDDBBA9}"/>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67C8C0F1-817C-4263-B9A5-65B60419F7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A74AA970-BE31-4CF5-ACFB-9563CDEB16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44B79D3-6A26-46E1-8ED9-6C1B731C1F20}" type="slidenum">
              <a:rPr lang="en-US" altLang="en-US" sz="1200" smtClean="0"/>
              <a:pPr/>
              <a:t>27</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CE7556D1-8C39-4D27-BAD7-3B379B1F05FB}"/>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2F5B4F43-8502-4A89-96A2-6D38D9E92D7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59285170-E200-4DB0-91C2-CD4077AB192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139D9E5-A1B0-4EFA-9D3F-0DC08EA364D8}" type="slidenum">
              <a:rPr lang="en-US" altLang="en-US" sz="1200" smtClean="0"/>
              <a:pPr/>
              <a:t>28</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C3A546B8-D4AC-4303-9267-BC0EF14BBE08}"/>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BF8BE121-9577-4092-80BE-2F6EC514D8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EAA9401E-5082-4217-BE08-F370E47FDCF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D5E1741-293A-42F7-A18A-F11E7C2C9F31}" type="slidenum">
              <a:rPr lang="en-US" altLang="en-US" sz="1200" smtClean="0"/>
              <a:pPr/>
              <a:t>29</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92CE2FC9-1C0B-449F-998F-D872E0DF9A33}"/>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AF4DE2B9-F0E2-4B7F-8C15-D9592C76DB4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781CE804-DC5E-484A-A616-55A945F93F4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A6DFD27-5DFB-43FB-AF75-E70C7A979BC5}" type="slidenum">
              <a:rPr lang="en-US" altLang="en-US" sz="1200" smtClean="0"/>
              <a:pPr/>
              <a:t>30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883E422B-8EB7-4104-A273-ABD705AFF9F8}"/>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9E97D171-0AAE-456D-B9AE-A1FD40C2DE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41D0963A-A2C1-40D5-A238-C1AE3B8AF54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F2760C9-E81E-4C29-86F1-6D1CE2BD802C}" type="slidenum">
              <a:rPr lang="en-US" altLang="en-US" sz="1200" smtClean="0"/>
              <a:pPr/>
              <a:t>4</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E08E2253-0193-4836-A4C7-E22AA81F2A5D}"/>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id="{4E5D2E81-ABA3-4FE7-93A7-8B64B1953E4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0964" name="Slide Number Placeholder 3">
            <a:extLst>
              <a:ext uri="{FF2B5EF4-FFF2-40B4-BE49-F238E27FC236}">
                <a16:creationId xmlns:a16="http://schemas.microsoft.com/office/drawing/2014/main" id="{71A0BBDA-20B0-4E27-A8BE-E48E0C00AD4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52E3A84-E2DB-4CA4-B28E-75F18FB1A8B9}" type="slidenum">
              <a:rPr lang="en-US" altLang="en-US" sz="1200" smtClean="0"/>
              <a:pPr/>
              <a:t>31</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141F265B-41AA-461A-A496-E5B22081CE79}"/>
              </a:ext>
            </a:extLst>
          </p:cNvPr>
          <p:cNvSpPr>
            <a:spLocks noGrp="1" noRot="1" noChangeAspect="1" noChangeArrowheads="1" noTextEdit="1"/>
          </p:cNvSpPr>
          <p:nvPr>
            <p:ph type="sldImg"/>
          </p:nvPr>
        </p:nvSpPr>
        <p:spPr>
          <a:ln/>
        </p:spPr>
      </p:sp>
      <p:sp>
        <p:nvSpPr>
          <p:cNvPr id="43011" name="Notes Placeholder 2">
            <a:extLst>
              <a:ext uri="{FF2B5EF4-FFF2-40B4-BE49-F238E27FC236}">
                <a16:creationId xmlns:a16="http://schemas.microsoft.com/office/drawing/2014/main" id="{10330C88-51D9-4B62-8373-0937469DB83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Bloom’s level: Application</a:t>
            </a:r>
          </a:p>
        </p:txBody>
      </p:sp>
      <p:sp>
        <p:nvSpPr>
          <p:cNvPr id="43012" name="Slide Number Placeholder 3">
            <a:extLst>
              <a:ext uri="{FF2B5EF4-FFF2-40B4-BE49-F238E27FC236}">
                <a16:creationId xmlns:a16="http://schemas.microsoft.com/office/drawing/2014/main" id="{8F5AD6D5-E07E-4BB1-99EB-DF2B418F8C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296D340-CF4B-42DF-B44B-419E0470A6EA}" type="slidenum">
              <a:rPr lang="en-US" altLang="en-US" sz="1200" smtClean="0"/>
              <a:pPr/>
              <a:t>32</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33C26AFF-E0E4-4F85-BFDD-92FC5F96F93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E5797B7-3420-4267-8A21-4FD5DAE44C25}" type="slidenum">
              <a:rPr lang="en-US" altLang="en-US" sz="1200" smtClean="0"/>
              <a:pPr/>
              <a:t>33</a:t>
            </a:fld>
            <a:endParaRPr lang="en-US" altLang="en-US" sz="1200"/>
          </a:p>
        </p:txBody>
      </p:sp>
      <p:sp>
        <p:nvSpPr>
          <p:cNvPr id="40963" name="Rectangle 2">
            <a:extLst>
              <a:ext uri="{FF2B5EF4-FFF2-40B4-BE49-F238E27FC236}">
                <a16:creationId xmlns:a16="http://schemas.microsoft.com/office/drawing/2014/main" id="{8E98B2B7-7B0C-4294-9AA4-1008443DBCFB}"/>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5F3A3A63-538B-4552-8535-BEF0F0CFB4C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F076F633-5ACC-4539-AEFB-04EF109F644F}"/>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FAC8C57B-673D-4097-82A0-592D6792B9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04FA3797-F5F1-4DA9-857C-43E2765A63B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7409CA3-AB88-4CB4-8082-1BD577A155BE}" type="slidenum">
              <a:rPr lang="en-US" altLang="en-US" sz="1200" smtClean="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06490206-CE64-42D1-9C45-5972DE4973EC}"/>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E35BADE2-6351-4C7E-AB33-3D7BAEF50C3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D0DC501F-A111-4502-8DE9-85C6BE137B5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A35A451-0BF8-4466-9FD3-716C3E3C355D}" type="slidenum">
              <a:rPr lang="en-US" altLang="en-US" sz="1200" smtClean="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A0D9D597-EEFC-495C-9CFE-C7DBA8B1469C}"/>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3B0574F2-7983-413E-BE87-8FE23E57C8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11C51743-FD31-4961-8EC4-179CEB80CBC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3B133A2-AFF3-4115-84BF-DFF80AC9D1BD}" type="slidenum">
              <a:rPr lang="en-US" altLang="en-US" sz="1200" smtClean="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EE15BD70-C5DE-4968-9366-F857C50E9DE0}"/>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157B1AF0-6FAA-414F-BE30-DF80C8F4FD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A4090A6E-037C-4F4E-B90E-4EA12C1B01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EFDF834-01BA-435E-B944-DACCBCB450C7}" type="slidenum">
              <a:rPr lang="en-US" altLang="en-US" sz="1200" smtClean="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B670EF37-5C98-4D37-B055-C6C928A03DF8}"/>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9B368713-8DAB-4991-B822-EDD60A03682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3A4C0351-7E92-4732-A986-0DB2939624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6BF89F9-E7C6-4676-AF46-3898046972A9}" type="slidenum">
              <a:rPr lang="en-US" altLang="en-US" sz="1200" smtClean="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B0E340A7-5475-472F-AD01-B4162D881E5B}"/>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BEC45DFA-81C9-4DE1-B9B6-4694560999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11640732-5C55-407B-9826-9D15D99AF56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92361F0-648E-450E-8F4A-719E3BB3B534}" type="slidenum">
              <a:rPr lang="en-US" altLang="en-US" sz="1200" smtClean="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BDB63CBA-043C-4620-AAA7-D05478C0665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47C62CE-66DD-48D4-A904-78CEA77952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D7F795D-F169-4E76-B5EB-8FE4DE1AA7DA}"/>
              </a:ext>
            </a:extLst>
          </p:cNvPr>
          <p:cNvSpPr>
            <a:spLocks noGrp="1" noChangeArrowheads="1"/>
          </p:cNvSpPr>
          <p:nvPr>
            <p:ph type="sldNum" sz="quarter" idx="12"/>
          </p:nvPr>
        </p:nvSpPr>
        <p:spPr>
          <a:ln/>
        </p:spPr>
        <p:txBody>
          <a:bodyPr/>
          <a:lstStyle>
            <a:lvl1pPr>
              <a:defRPr/>
            </a:lvl1pPr>
          </a:lstStyle>
          <a:p>
            <a:pPr>
              <a:defRPr/>
            </a:pPr>
            <a:fld id="{66556C0C-05BE-4078-857A-E409B7F4D073}" type="slidenum">
              <a:rPr lang="en-US" altLang="en-US"/>
              <a:pPr>
                <a:defRPr/>
              </a:pPr>
              <a:t>‹#›</a:t>
            </a:fld>
            <a:endParaRPr lang="en-US" altLang="en-US"/>
          </a:p>
        </p:txBody>
      </p:sp>
    </p:spTree>
    <p:extLst>
      <p:ext uri="{BB962C8B-B14F-4D97-AF65-F5344CB8AC3E}">
        <p14:creationId xmlns:p14="http://schemas.microsoft.com/office/powerpoint/2010/main" val="4140557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CEE375F-25E3-426C-9F88-2AD4F27D4A1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8A1137E-9238-4339-A39D-9A7D2ABD156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CDA938E5-C91B-454F-B472-6B89A4C2B681}"/>
              </a:ext>
            </a:extLst>
          </p:cNvPr>
          <p:cNvSpPr>
            <a:spLocks noGrp="1" noChangeArrowheads="1"/>
          </p:cNvSpPr>
          <p:nvPr>
            <p:ph type="sldNum" sz="quarter" idx="12"/>
          </p:nvPr>
        </p:nvSpPr>
        <p:spPr>
          <a:ln/>
        </p:spPr>
        <p:txBody>
          <a:bodyPr/>
          <a:lstStyle>
            <a:lvl1pPr>
              <a:defRPr/>
            </a:lvl1pPr>
          </a:lstStyle>
          <a:p>
            <a:pPr>
              <a:defRPr/>
            </a:pPr>
            <a:fld id="{1D010088-B8E2-4595-9A4D-DEC59DD1A806}" type="slidenum">
              <a:rPr lang="en-US" altLang="en-US"/>
              <a:pPr>
                <a:defRPr/>
              </a:pPr>
              <a:t>‹#›</a:t>
            </a:fld>
            <a:endParaRPr lang="en-US" altLang="en-US"/>
          </a:p>
        </p:txBody>
      </p:sp>
    </p:spTree>
    <p:extLst>
      <p:ext uri="{BB962C8B-B14F-4D97-AF65-F5344CB8AC3E}">
        <p14:creationId xmlns:p14="http://schemas.microsoft.com/office/powerpoint/2010/main" val="1487096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ECD69-758F-4B3C-833D-99F5AC3CC66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1AA2C34-D309-4750-BCED-24E5D808B65E}"/>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42830862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964EA-2308-4B9D-8762-48039F56D6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F40E641-2076-4E83-92D1-6373ED995ED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811381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61719-7A8F-485F-AFB2-61196D7ACDFD}"/>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890C308-0949-44C8-AF30-241FACC97CA4}"/>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414960547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A13C2-957B-457D-A4EB-17BE80BEBF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8114D5-0E48-41A5-9574-1A02F0647AC8}"/>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288D24-A6F6-4DF8-A4B8-573083100224}"/>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595150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B2009-008C-4A76-A413-180975B3A3E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06567C-EF7F-46A5-9680-E95E57CCF79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D6E0E6A-B6EA-49EC-B161-456BA8E9D758}"/>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5D73DF4-FF64-464D-B685-4BC4D06FDEF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3D15825-4947-41A5-8923-5C18D488DD8E}"/>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751369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9721A-B146-4725-8CC6-F30A5571260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0523384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121213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142A1-A6A1-4A7C-A6AF-2AB611EDFCE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43722B-8BDF-435E-8B0B-F11EE24198CA}"/>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635A88C-2847-4229-8B1F-71483ADC911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96554378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F2171-0EF7-46FD-B89A-21BB7608C67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CAEEAAD-BD77-41BA-BA47-F4B2DD1EB5DF}"/>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A774DB40-A882-4543-8101-98DE7DBF5C0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23904261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6177969-B816-498D-B7CE-4E3CE40F242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C7BEA8D-AA86-4418-8A91-1B899EB8859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1B3B5A9C-2974-4682-8EDB-95580A1CC5F2}"/>
              </a:ext>
            </a:extLst>
          </p:cNvPr>
          <p:cNvSpPr>
            <a:spLocks noGrp="1" noChangeArrowheads="1"/>
          </p:cNvSpPr>
          <p:nvPr>
            <p:ph type="sldNum" sz="quarter" idx="12"/>
          </p:nvPr>
        </p:nvSpPr>
        <p:spPr>
          <a:ln/>
        </p:spPr>
        <p:txBody>
          <a:bodyPr/>
          <a:lstStyle>
            <a:lvl1pPr>
              <a:defRPr/>
            </a:lvl1pPr>
          </a:lstStyle>
          <a:p>
            <a:pPr>
              <a:defRPr/>
            </a:pPr>
            <a:fld id="{E9B5FBA0-1246-4687-8749-AD854B5430E4}" type="slidenum">
              <a:rPr lang="en-US" altLang="en-US"/>
              <a:pPr>
                <a:defRPr/>
              </a:pPr>
              <a:t>‹#›</a:t>
            </a:fld>
            <a:endParaRPr lang="en-US" altLang="en-US"/>
          </a:p>
        </p:txBody>
      </p:sp>
    </p:spTree>
    <p:extLst>
      <p:ext uri="{BB962C8B-B14F-4D97-AF65-F5344CB8AC3E}">
        <p14:creationId xmlns:p14="http://schemas.microsoft.com/office/powerpoint/2010/main" val="40330995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E1B61-7343-4254-B0E2-B50B66C9CD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61E2FFD-08EC-4C97-BCCC-993F467A2F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9165854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DFE1458-81AE-4A27-B19F-E4A1BC072C00}"/>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89403DA-FEB9-4F10-A55B-9F43F640DC26}"/>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638782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E2A9B482-66BF-4ED8-8199-8309982E581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3E8BC59-9033-4B7B-A545-E108FC9BBD8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606DF9C-999C-4986-9116-C3573F9CAEDF}"/>
              </a:ext>
            </a:extLst>
          </p:cNvPr>
          <p:cNvSpPr>
            <a:spLocks noGrp="1" noChangeArrowheads="1"/>
          </p:cNvSpPr>
          <p:nvPr>
            <p:ph type="sldNum" sz="quarter" idx="12"/>
          </p:nvPr>
        </p:nvSpPr>
        <p:spPr>
          <a:ln/>
        </p:spPr>
        <p:txBody>
          <a:bodyPr/>
          <a:lstStyle>
            <a:lvl1pPr>
              <a:defRPr/>
            </a:lvl1pPr>
          </a:lstStyle>
          <a:p>
            <a:pPr>
              <a:defRPr/>
            </a:pPr>
            <a:fld id="{FFFEA6E3-95AE-4E90-AB89-52375C6979D2}" type="slidenum">
              <a:rPr lang="en-US" altLang="en-US"/>
              <a:pPr>
                <a:defRPr/>
              </a:pPr>
              <a:t>‹#›</a:t>
            </a:fld>
            <a:endParaRPr lang="en-US" altLang="en-US"/>
          </a:p>
        </p:txBody>
      </p:sp>
    </p:spTree>
    <p:extLst>
      <p:ext uri="{BB962C8B-B14F-4D97-AF65-F5344CB8AC3E}">
        <p14:creationId xmlns:p14="http://schemas.microsoft.com/office/powerpoint/2010/main" val="2902295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F9479CFF-9416-48EA-9D4B-8FBF808A0F8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1D6980AD-365B-40B6-9735-DCEFD37BBC9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773DDEEC-30C8-4C46-B22A-1360B508B11B}"/>
              </a:ext>
            </a:extLst>
          </p:cNvPr>
          <p:cNvSpPr>
            <a:spLocks noGrp="1" noChangeArrowheads="1"/>
          </p:cNvSpPr>
          <p:nvPr>
            <p:ph type="sldNum" sz="quarter" idx="12"/>
          </p:nvPr>
        </p:nvSpPr>
        <p:spPr>
          <a:ln/>
        </p:spPr>
        <p:txBody>
          <a:bodyPr/>
          <a:lstStyle>
            <a:lvl1pPr>
              <a:defRPr/>
            </a:lvl1pPr>
          </a:lstStyle>
          <a:p>
            <a:pPr>
              <a:defRPr/>
            </a:pPr>
            <a:fld id="{B6202A83-16EF-4860-8B21-0C719F07CF1E}" type="slidenum">
              <a:rPr lang="en-US" altLang="en-US"/>
              <a:pPr>
                <a:defRPr/>
              </a:pPr>
              <a:t>‹#›</a:t>
            </a:fld>
            <a:endParaRPr lang="en-US" altLang="en-US"/>
          </a:p>
        </p:txBody>
      </p:sp>
    </p:spTree>
    <p:extLst>
      <p:ext uri="{BB962C8B-B14F-4D97-AF65-F5344CB8AC3E}">
        <p14:creationId xmlns:p14="http://schemas.microsoft.com/office/powerpoint/2010/main" val="3554129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107B3488-7731-45B7-BF6D-49B0B8DC5022}"/>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DF18042F-8CA2-4057-BC34-8E810D556E0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506100B2-CF6E-4CC2-BCE3-E74C8C75E943}"/>
              </a:ext>
            </a:extLst>
          </p:cNvPr>
          <p:cNvSpPr>
            <a:spLocks noGrp="1" noChangeArrowheads="1"/>
          </p:cNvSpPr>
          <p:nvPr>
            <p:ph type="sldNum" sz="quarter" idx="12"/>
          </p:nvPr>
        </p:nvSpPr>
        <p:spPr>
          <a:ln/>
        </p:spPr>
        <p:txBody>
          <a:bodyPr/>
          <a:lstStyle>
            <a:lvl1pPr>
              <a:defRPr/>
            </a:lvl1pPr>
          </a:lstStyle>
          <a:p>
            <a:pPr>
              <a:defRPr/>
            </a:pPr>
            <a:fld id="{3789D508-10C9-4A6A-A13A-6A5B47EE3AEE}" type="slidenum">
              <a:rPr lang="en-US" altLang="en-US"/>
              <a:pPr>
                <a:defRPr/>
              </a:pPr>
              <a:t>‹#›</a:t>
            </a:fld>
            <a:endParaRPr lang="en-US" altLang="en-US"/>
          </a:p>
        </p:txBody>
      </p:sp>
    </p:spTree>
    <p:extLst>
      <p:ext uri="{BB962C8B-B14F-4D97-AF65-F5344CB8AC3E}">
        <p14:creationId xmlns:p14="http://schemas.microsoft.com/office/powerpoint/2010/main" val="1446434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D92027E4-55C8-45D0-BBE0-C6D89E4EB55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EB7A870B-7D7A-4AB1-8B03-FCA43A5DEE2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3C89F91F-6C4A-4C64-B1BE-3F9FEF3CDEB2}"/>
              </a:ext>
            </a:extLst>
          </p:cNvPr>
          <p:cNvSpPr>
            <a:spLocks noGrp="1" noChangeArrowheads="1"/>
          </p:cNvSpPr>
          <p:nvPr>
            <p:ph type="sldNum" sz="quarter" idx="12"/>
          </p:nvPr>
        </p:nvSpPr>
        <p:spPr>
          <a:ln/>
        </p:spPr>
        <p:txBody>
          <a:bodyPr/>
          <a:lstStyle>
            <a:lvl1pPr>
              <a:defRPr/>
            </a:lvl1pPr>
          </a:lstStyle>
          <a:p>
            <a:pPr>
              <a:defRPr/>
            </a:pPr>
            <a:fld id="{8CC489EA-89A4-4F05-B4C3-CBE49E86671F}" type="slidenum">
              <a:rPr lang="en-US" altLang="en-US"/>
              <a:pPr>
                <a:defRPr/>
              </a:pPr>
              <a:t>‹#›</a:t>
            </a:fld>
            <a:endParaRPr lang="en-US" altLang="en-US"/>
          </a:p>
        </p:txBody>
      </p:sp>
    </p:spTree>
    <p:extLst>
      <p:ext uri="{BB962C8B-B14F-4D97-AF65-F5344CB8AC3E}">
        <p14:creationId xmlns:p14="http://schemas.microsoft.com/office/powerpoint/2010/main" val="2918771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BC403DC7-3181-4B7B-90E3-23E8077FA7C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121C8B3-1C33-489F-A4BA-1E4C3366AC6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32BC4A1-7158-4F7A-908D-B5B84053B790}"/>
              </a:ext>
            </a:extLst>
          </p:cNvPr>
          <p:cNvSpPr>
            <a:spLocks noGrp="1" noChangeArrowheads="1"/>
          </p:cNvSpPr>
          <p:nvPr>
            <p:ph type="sldNum" sz="quarter" idx="12"/>
          </p:nvPr>
        </p:nvSpPr>
        <p:spPr>
          <a:ln/>
        </p:spPr>
        <p:txBody>
          <a:bodyPr/>
          <a:lstStyle>
            <a:lvl1pPr>
              <a:defRPr/>
            </a:lvl1pPr>
          </a:lstStyle>
          <a:p>
            <a:pPr>
              <a:defRPr/>
            </a:pPr>
            <a:fld id="{EAC95C23-4B69-4292-A250-EA3BB554D3FD}" type="slidenum">
              <a:rPr lang="en-US" altLang="en-US"/>
              <a:pPr>
                <a:defRPr/>
              </a:pPr>
              <a:t>‹#›</a:t>
            </a:fld>
            <a:endParaRPr lang="en-US" altLang="en-US"/>
          </a:p>
        </p:txBody>
      </p:sp>
    </p:spTree>
    <p:extLst>
      <p:ext uri="{BB962C8B-B14F-4D97-AF65-F5344CB8AC3E}">
        <p14:creationId xmlns:p14="http://schemas.microsoft.com/office/powerpoint/2010/main" val="986870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994BBF98-A3E7-40F4-A8AD-23BF2D1BDB5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8410CE2-0E61-4FB6-91DE-6F685208ABB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B435D9D-13E1-4ECD-98C0-F0796E50897A}"/>
              </a:ext>
            </a:extLst>
          </p:cNvPr>
          <p:cNvSpPr>
            <a:spLocks noGrp="1" noChangeArrowheads="1"/>
          </p:cNvSpPr>
          <p:nvPr>
            <p:ph type="sldNum" sz="quarter" idx="12"/>
          </p:nvPr>
        </p:nvSpPr>
        <p:spPr>
          <a:ln/>
        </p:spPr>
        <p:txBody>
          <a:bodyPr/>
          <a:lstStyle>
            <a:lvl1pPr>
              <a:defRPr/>
            </a:lvl1pPr>
          </a:lstStyle>
          <a:p>
            <a:pPr>
              <a:defRPr/>
            </a:pPr>
            <a:fld id="{6CC50AB0-C9F8-4CC1-9434-56CD18D7914A}" type="slidenum">
              <a:rPr lang="en-US" altLang="en-US"/>
              <a:pPr>
                <a:defRPr/>
              </a:pPr>
              <a:t>‹#›</a:t>
            </a:fld>
            <a:endParaRPr lang="en-US" altLang="en-US"/>
          </a:p>
        </p:txBody>
      </p:sp>
    </p:spTree>
    <p:extLst>
      <p:ext uri="{BB962C8B-B14F-4D97-AF65-F5344CB8AC3E}">
        <p14:creationId xmlns:p14="http://schemas.microsoft.com/office/powerpoint/2010/main" val="870272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9F843F1-F8F0-4521-8CF7-95E701CC4D5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760ECCA-1D6A-4F57-9C6D-E95C7C45B6A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3E9603EE-AF37-4470-8F3A-724F039DD8EC}"/>
              </a:ext>
            </a:extLst>
          </p:cNvPr>
          <p:cNvSpPr>
            <a:spLocks noGrp="1" noChangeArrowheads="1"/>
          </p:cNvSpPr>
          <p:nvPr>
            <p:ph type="sldNum" sz="quarter" idx="12"/>
          </p:nvPr>
        </p:nvSpPr>
        <p:spPr>
          <a:ln/>
        </p:spPr>
        <p:txBody>
          <a:bodyPr/>
          <a:lstStyle>
            <a:lvl1pPr>
              <a:defRPr/>
            </a:lvl1pPr>
          </a:lstStyle>
          <a:p>
            <a:pPr>
              <a:defRPr/>
            </a:pPr>
            <a:fld id="{24BFB331-2A44-4438-A266-FDF011656DE8}" type="slidenum">
              <a:rPr lang="en-US" altLang="en-US"/>
              <a:pPr>
                <a:defRPr/>
              </a:pPr>
              <a:t>‹#›</a:t>
            </a:fld>
            <a:endParaRPr lang="en-US" altLang="en-US"/>
          </a:p>
        </p:txBody>
      </p:sp>
    </p:spTree>
    <p:extLst>
      <p:ext uri="{BB962C8B-B14F-4D97-AF65-F5344CB8AC3E}">
        <p14:creationId xmlns:p14="http://schemas.microsoft.com/office/powerpoint/2010/main" val="26091748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D07A69C-4E61-4390-B40C-6B69B3B4CA1D}"/>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499A9176-D401-4DFB-913B-3D1DAD801FF0}"/>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9386B496-0EED-4AFA-B4C6-9DD0535E3FA1}"/>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9B2E7C12-B01A-4AD8-B4B9-3F38216AC7F7}"/>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F1BA04B7-7969-4848-9B26-B789CB895E4B}"/>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281A334D-12D6-4DE6-BCB7-46C7E9FDEECC}"/>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313B803A-AC6A-48AB-AF42-F65AE8873498}"/>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E8DAAA5B-692E-4AA1-8280-292DA6DAC1F0}" type="slidenum">
              <a:rPr lang="en-US" altLang="en-US"/>
              <a:pPr>
                <a:defRPr/>
              </a:pPr>
              <a:t>‹#›</a:t>
            </a:fld>
            <a:endParaRPr lang="en-US" altLang="en-US"/>
          </a:p>
        </p:txBody>
      </p:sp>
      <p:sp>
        <p:nvSpPr>
          <p:cNvPr id="1033" name="Freeform 9">
            <a:extLst>
              <a:ext uri="{FF2B5EF4-FFF2-40B4-BE49-F238E27FC236}">
                <a16:creationId xmlns:a16="http://schemas.microsoft.com/office/drawing/2014/main" id="{38A381B1-A02A-400A-9BD5-AE36656B0836}"/>
              </a:ext>
            </a:extLst>
          </p:cNvPr>
          <p:cNvSpPr>
            <a:spLocks noChangeArrowheads="1"/>
          </p:cNvSpPr>
          <p:nvPr/>
        </p:nvSpPr>
        <p:spPr bwMode="auto">
          <a:xfrm>
            <a:off x="838200" y="561975"/>
            <a:ext cx="152400" cy="1066800"/>
          </a:xfrm>
          <a:custGeom>
            <a:avLst/>
            <a:gdLst>
              <a:gd name="T0" fmla="*/ 152400 w 1000"/>
              <a:gd name="T1" fmla="*/ 1066800 h 1000"/>
              <a:gd name="T2" fmla="*/ 0 w 1000"/>
              <a:gd name="T3" fmla="*/ 1066800 h 1000"/>
              <a:gd name="T4" fmla="*/ 0 w 1000"/>
              <a:gd name="T5" fmla="*/ 0 h 1000"/>
              <a:gd name="T6" fmla="*/ 1524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D32CB418-DDEB-4577-8F22-74BF61AAAD73}"/>
              </a:ext>
            </a:extLst>
          </p:cNvPr>
          <p:cNvSpPr>
            <a:spLocks noChangeArrowheads="1"/>
          </p:cNvSpPr>
          <p:nvPr/>
        </p:nvSpPr>
        <p:spPr bwMode="auto">
          <a:xfrm>
            <a:off x="8262938" y="269875"/>
            <a:ext cx="152400" cy="1073150"/>
          </a:xfrm>
          <a:custGeom>
            <a:avLst/>
            <a:gdLst>
              <a:gd name="T0" fmla="*/ 0 w 1000"/>
              <a:gd name="T1" fmla="*/ 0 h 1000"/>
              <a:gd name="T2" fmla="*/ 152400 w 1000"/>
              <a:gd name="T3" fmla="*/ 0 h 1000"/>
              <a:gd name="T4" fmla="*/ 152400 w 1000"/>
              <a:gd name="T5" fmla="*/ 1073150 h 1000"/>
              <a:gd name="T6" fmla="*/ 0 w 1000"/>
              <a:gd name="T7" fmla="*/ 107315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89E9EC59-FBC5-4FB2-83F3-FA7333E4DE6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1611EAF1-2FCF-4958-B8CC-F79193B27DE3}"/>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B9F3E781-480B-41D2-9822-B82668686EE6}"/>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6AAA03F2-1874-454F-ABF8-F3A8F7E9F49E}"/>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61DDB8AD-E266-4C64-8123-CFE7B40C1E4F}"/>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BC7E43CA-E88A-4746-A8B1-DD8A67778744}"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1BFC2DCC-1893-4883-AD0B-86324518F417}"/>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419A48C6-5DDF-4A3B-96BB-D083684B88DF}"/>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AE50BB13-9F9E-46EF-883E-84B91AB33249}"/>
              </a:ext>
            </a:extLst>
          </p:cNvPr>
          <p:cNvSpPr txBox="1">
            <a:spLocks noChangeArrowheads="1"/>
          </p:cNvSpPr>
          <p:nvPr/>
        </p:nvSpPr>
        <p:spPr bwMode="auto">
          <a:xfrm>
            <a:off x="76200" y="6527800"/>
            <a:ext cx="88392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4099" name="Title 2">
            <a:extLst>
              <a:ext uri="{FF2B5EF4-FFF2-40B4-BE49-F238E27FC236}">
                <a16:creationId xmlns:a16="http://schemas.microsoft.com/office/drawing/2014/main" id="{D87FDDA2-DF0B-47F0-8D8D-ABFB327D97E0}"/>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B51FDACE-9A25-476D-9D48-EA68F96CFC03}"/>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Population Genetics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2DC4CBE1-6D8E-4B6A-AE27-EB55CE551F37}"/>
              </a:ext>
            </a:extLst>
          </p:cNvPr>
          <p:cNvSpPr>
            <a:spLocks noGrp="1" noChangeArrowheads="1"/>
          </p:cNvSpPr>
          <p:nvPr>
            <p:ph type="title"/>
          </p:nvPr>
        </p:nvSpPr>
        <p:spPr/>
        <p:txBody>
          <a:bodyPr/>
          <a:lstStyle/>
          <a:p>
            <a:pPr eaLnBrk="1" hangingPunct="1"/>
            <a:r>
              <a:rPr lang="en-US" altLang="en-US"/>
              <a:t>Question 8</a:t>
            </a:r>
          </a:p>
        </p:txBody>
      </p:sp>
      <p:sp>
        <p:nvSpPr>
          <p:cNvPr id="21507" name="Rectangle 6">
            <a:extLst>
              <a:ext uri="{FF2B5EF4-FFF2-40B4-BE49-F238E27FC236}">
                <a16:creationId xmlns:a16="http://schemas.microsoft.com/office/drawing/2014/main" id="{304EAEA3-2AFB-4258-8379-ADFE17D74B4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display feathers of a peacock are an example of—</a:t>
            </a:r>
          </a:p>
          <a:p>
            <a:pPr marL="1368425" lvl="2" indent="-514350">
              <a:buFont typeface="Arial" panose="020B0604020202020204" pitchFamily="34" charset="0"/>
              <a:buAutoNum type="alphaLcPeriod"/>
            </a:pPr>
            <a:r>
              <a:rPr lang="en-US" altLang="en-US"/>
              <a:t>Gene flow</a:t>
            </a:r>
          </a:p>
          <a:p>
            <a:pPr marL="1368425" lvl="2" indent="-514350">
              <a:buFont typeface="Arial" panose="020B0604020202020204" pitchFamily="34" charset="0"/>
              <a:buAutoNum type="alphaLcPeriod"/>
            </a:pPr>
            <a:r>
              <a:rPr lang="en-US" altLang="en-US"/>
              <a:t>Mutation</a:t>
            </a:r>
          </a:p>
          <a:p>
            <a:pPr marL="1368425" lvl="2" indent="-514350">
              <a:buFont typeface="Arial" panose="020B0604020202020204" pitchFamily="34" charset="0"/>
              <a:buAutoNum type="alphaLcPeriod"/>
            </a:pPr>
            <a:r>
              <a:rPr lang="en-US" altLang="en-US"/>
              <a:t>Sexual selection</a:t>
            </a:r>
          </a:p>
          <a:p>
            <a:pPr marL="1368425" lvl="2" indent="-514350">
              <a:buFont typeface="Arial" panose="020B0604020202020204" pitchFamily="34" charset="0"/>
              <a:buAutoNum type="alphaLcPeriod"/>
            </a:pPr>
            <a:r>
              <a:rPr lang="en-US" altLang="en-US"/>
              <a:t>Random mating</a:t>
            </a:r>
          </a:p>
          <a:p>
            <a:pPr marL="1368425" lvl="2" indent="-514350">
              <a:buFont typeface="Arial" panose="020B0604020202020204" pitchFamily="34" charset="0"/>
              <a:buAutoNum type="alphaLcPeriod"/>
            </a:pPr>
            <a:r>
              <a:rPr lang="en-US" altLang="en-US"/>
              <a:t>Genetic drift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44CF9CE7-2122-44DA-9822-FAE9D5689F60}"/>
              </a:ext>
            </a:extLst>
          </p:cNvPr>
          <p:cNvSpPr>
            <a:spLocks noGrp="1" noChangeArrowheads="1"/>
          </p:cNvSpPr>
          <p:nvPr>
            <p:ph type="title"/>
          </p:nvPr>
        </p:nvSpPr>
        <p:spPr/>
        <p:txBody>
          <a:bodyPr/>
          <a:lstStyle/>
          <a:p>
            <a:pPr eaLnBrk="1" hangingPunct="1"/>
            <a:r>
              <a:rPr lang="en-US" altLang="en-US"/>
              <a:t>Question 9</a:t>
            </a:r>
          </a:p>
        </p:txBody>
      </p:sp>
      <p:sp>
        <p:nvSpPr>
          <p:cNvPr id="23555" name="Rectangle 6">
            <a:extLst>
              <a:ext uri="{FF2B5EF4-FFF2-40B4-BE49-F238E27FC236}">
                <a16:creationId xmlns:a16="http://schemas.microsoft.com/office/drawing/2014/main" id="{F0C1E026-C49B-4ED7-907E-2258C1D09CA3}"/>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Genetic changes that do not effect reproductive success are examples of neutral variation.</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967D3BF1-878E-47B8-9313-6308D27121F3}"/>
              </a:ext>
            </a:extLst>
          </p:cNvPr>
          <p:cNvSpPr>
            <a:spLocks noGrp="1" noChangeArrowheads="1"/>
          </p:cNvSpPr>
          <p:nvPr>
            <p:ph type="title"/>
          </p:nvPr>
        </p:nvSpPr>
        <p:spPr/>
        <p:txBody>
          <a:bodyPr/>
          <a:lstStyle/>
          <a:p>
            <a:pPr eaLnBrk="1" hangingPunct="1"/>
            <a:r>
              <a:rPr lang="en-US" altLang="en-US"/>
              <a:t>Question 10</a:t>
            </a:r>
          </a:p>
        </p:txBody>
      </p:sp>
      <p:sp>
        <p:nvSpPr>
          <p:cNvPr id="25603" name="Rectangle 6">
            <a:extLst>
              <a:ext uri="{FF2B5EF4-FFF2-40B4-BE49-F238E27FC236}">
                <a16:creationId xmlns:a16="http://schemas.microsoft.com/office/drawing/2014/main" id="{CF44B057-E863-4C81-A731-164B3BA4200D}"/>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Due to the increased likelihood of deleterious homozygous recessive phenotypes, what can occur when closely related individuals mate and form offspring?</a:t>
            </a:r>
          </a:p>
          <a:p>
            <a:pPr marL="1368425" lvl="2" indent="-514350">
              <a:buFont typeface="Arial" panose="020B0604020202020204" pitchFamily="34" charset="0"/>
              <a:buAutoNum type="alphaLcPeriod"/>
            </a:pPr>
            <a:r>
              <a:rPr lang="en-US" altLang="en-US"/>
              <a:t>Genetic drift</a:t>
            </a:r>
          </a:p>
          <a:p>
            <a:pPr marL="1368425" lvl="2" indent="-514350">
              <a:buFont typeface="Arial" panose="020B0604020202020204" pitchFamily="34" charset="0"/>
              <a:buAutoNum type="alphaLcPeriod"/>
            </a:pPr>
            <a:r>
              <a:rPr lang="en-US" altLang="en-US"/>
              <a:t>Inbreeding depression</a:t>
            </a:r>
          </a:p>
          <a:p>
            <a:pPr marL="1368425" lvl="2" indent="-514350">
              <a:buFont typeface="Arial" panose="020B0604020202020204" pitchFamily="34" charset="0"/>
              <a:buAutoNum type="alphaLcPeriod"/>
            </a:pPr>
            <a:r>
              <a:rPr lang="en-US" altLang="en-US"/>
              <a:t>Sexual selection</a:t>
            </a:r>
          </a:p>
          <a:p>
            <a:pPr marL="1368425" lvl="2" indent="-514350">
              <a:buFont typeface="Arial" panose="020B0604020202020204" pitchFamily="34" charset="0"/>
              <a:buAutoNum type="alphaLcPeriod"/>
            </a:pPr>
            <a:r>
              <a:rPr lang="en-US" altLang="en-US"/>
              <a:t>Random mating</a:t>
            </a:r>
          </a:p>
          <a:p>
            <a:pPr marL="1368425" lvl="2" indent="-514350">
              <a:buFont typeface="Arial" panose="020B0604020202020204" pitchFamily="34" charset="0"/>
              <a:buAutoNum type="alphaLcPeriod"/>
            </a:pPr>
            <a:r>
              <a:rPr lang="en-US" altLang="en-US"/>
              <a:t>Gene flow</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06493B07-408A-43DE-949F-A5D2DA066EB1}"/>
              </a:ext>
            </a:extLst>
          </p:cNvPr>
          <p:cNvSpPr>
            <a:spLocks noGrp="1" noChangeArrowheads="1"/>
          </p:cNvSpPr>
          <p:nvPr>
            <p:ph type="title"/>
          </p:nvPr>
        </p:nvSpPr>
        <p:spPr/>
        <p:txBody>
          <a:bodyPr/>
          <a:lstStyle/>
          <a:p>
            <a:pPr eaLnBrk="1" hangingPunct="1"/>
            <a:r>
              <a:rPr lang="en-US" altLang="en-US"/>
              <a:t>Question 11</a:t>
            </a:r>
          </a:p>
        </p:txBody>
      </p:sp>
      <p:sp>
        <p:nvSpPr>
          <p:cNvPr id="27651" name="Rectangle 6">
            <a:extLst>
              <a:ext uri="{FF2B5EF4-FFF2-40B4-BE49-F238E27FC236}">
                <a16:creationId xmlns:a16="http://schemas.microsoft.com/office/drawing/2014/main" id="{9777E66E-86E3-44D1-A3DA-4F99B2FABFB0}"/>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The allele frequencies in a population are p = 0.95 and q = 0.05. What would happen to the allele frequency of q if the population followed the Hardy-Weinberg equilibrium for 20 generations.</a:t>
            </a:r>
          </a:p>
          <a:p>
            <a:pPr marL="1368425" lvl="2" indent="-514350">
              <a:buFont typeface="Arial" panose="020B0604020202020204" pitchFamily="34" charset="0"/>
              <a:buAutoNum type="alphaLcPeriod"/>
            </a:pPr>
            <a:r>
              <a:rPr lang="en-US" altLang="en-US"/>
              <a:t>Increase</a:t>
            </a:r>
          </a:p>
          <a:p>
            <a:pPr marL="1368425" lvl="2" indent="-514350">
              <a:buFont typeface="Arial" panose="020B0604020202020204" pitchFamily="34" charset="0"/>
              <a:buAutoNum type="alphaLcPeriod"/>
            </a:pPr>
            <a:r>
              <a:rPr lang="en-US" altLang="en-US"/>
              <a:t>Decrease</a:t>
            </a:r>
          </a:p>
          <a:p>
            <a:pPr marL="1368425" lvl="2" indent="-514350">
              <a:buFont typeface="Arial" panose="020B0604020202020204" pitchFamily="34" charset="0"/>
              <a:buAutoNum type="alphaLcPeriod"/>
            </a:pPr>
            <a:r>
              <a:rPr lang="en-US" altLang="en-US"/>
              <a:t>Remain the same</a:t>
            </a:r>
          </a:p>
          <a:p>
            <a:pPr marL="1368425" lvl="2" indent="-514350">
              <a:buFont typeface="Arial" panose="020B0604020202020204" pitchFamily="34" charset="0"/>
              <a:buAutoNum type="alphaLcPeriod"/>
            </a:pPr>
            <a:r>
              <a:rPr lang="en-US" altLang="en-US"/>
              <a:t>Change randomly</a:t>
            </a:r>
          </a:p>
          <a:p>
            <a:pPr marL="1368425" lvl="2" indent="-514350">
              <a:buFont typeface="Arial" panose="020B0604020202020204" pitchFamily="34" charset="0"/>
              <a:buAutoNum type="alphaLcPeriod"/>
            </a:pPr>
            <a:r>
              <a:rPr lang="en-US" altLang="en-US"/>
              <a:t>None of the above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ECBFAC17-A031-4538-BA1C-88D6522AB0F9}"/>
              </a:ext>
            </a:extLst>
          </p:cNvPr>
          <p:cNvSpPr>
            <a:spLocks noGrp="1" noChangeArrowheads="1"/>
          </p:cNvSpPr>
          <p:nvPr>
            <p:ph type="title"/>
          </p:nvPr>
        </p:nvSpPr>
        <p:spPr/>
        <p:txBody>
          <a:bodyPr/>
          <a:lstStyle/>
          <a:p>
            <a:pPr eaLnBrk="1" hangingPunct="1"/>
            <a:r>
              <a:rPr lang="en-US" altLang="en-US"/>
              <a:t>Question 12</a:t>
            </a:r>
          </a:p>
        </p:txBody>
      </p:sp>
      <p:sp>
        <p:nvSpPr>
          <p:cNvPr id="29699" name="Rectangle 6">
            <a:extLst>
              <a:ext uri="{FF2B5EF4-FFF2-40B4-BE49-F238E27FC236}">
                <a16:creationId xmlns:a16="http://schemas.microsoft.com/office/drawing/2014/main" id="{F30CF4ED-E199-42F0-8559-EE85A6318D51}"/>
              </a:ext>
            </a:extLst>
          </p:cNvPr>
          <p:cNvSpPr>
            <a:spLocks noGrp="1" noChangeArrowheads="1"/>
          </p:cNvSpPr>
          <p:nvPr>
            <p:ph type="body" idx="1"/>
          </p:nvPr>
        </p:nvSpPr>
        <p:spPr>
          <a:xfrm>
            <a:off x="228600" y="1752600"/>
            <a:ext cx="8610600" cy="4114800"/>
          </a:xfrm>
        </p:spPr>
        <p:txBody>
          <a:bodyPr/>
          <a:lstStyle/>
          <a:p>
            <a:pPr>
              <a:buFont typeface="Wingdings" panose="05000000000000000000" pitchFamily="2" charset="2"/>
              <a:buNone/>
            </a:pPr>
            <a:r>
              <a:rPr lang="en-US" altLang="en-US" sz="2400"/>
              <a:t>	If both homozygotes have a fitness score of 0.8 and the heterozygote has a fitness score of 1.0, what should the 2 allele frequencies (p and q) be after several generations?</a:t>
            </a:r>
          </a:p>
          <a:p>
            <a:pPr marL="1368425" lvl="2" indent="-514350">
              <a:buFont typeface="Arial" panose="020B0604020202020204" pitchFamily="34" charset="0"/>
              <a:buAutoNum type="alphaLcPeriod"/>
            </a:pPr>
            <a:r>
              <a:rPr lang="en-US" altLang="en-US"/>
              <a:t>p = 0.9, q = 0.1</a:t>
            </a:r>
          </a:p>
          <a:p>
            <a:pPr marL="1368425" lvl="2" indent="-514350">
              <a:buFont typeface="Arial" panose="020B0604020202020204" pitchFamily="34" charset="0"/>
              <a:buAutoNum type="alphaLcPeriod"/>
            </a:pPr>
            <a:r>
              <a:rPr lang="en-US" altLang="en-US"/>
              <a:t>p = 0.7, q = 0.3</a:t>
            </a:r>
          </a:p>
          <a:p>
            <a:pPr marL="1368425" lvl="2" indent="-514350">
              <a:buFont typeface="Arial" panose="020B0604020202020204" pitchFamily="34" charset="0"/>
              <a:buAutoNum type="alphaLcPeriod"/>
            </a:pPr>
            <a:r>
              <a:rPr lang="en-US" altLang="en-US"/>
              <a:t>p = 0.5, q = 0.5</a:t>
            </a:r>
          </a:p>
          <a:p>
            <a:pPr marL="1368425" lvl="2" indent="-514350">
              <a:buFont typeface="Arial" panose="020B0604020202020204" pitchFamily="34" charset="0"/>
              <a:buAutoNum type="alphaLcPeriod"/>
            </a:pPr>
            <a:r>
              <a:rPr lang="en-US" altLang="en-US"/>
              <a:t>p = 0.3, q = 0.7</a:t>
            </a:r>
          </a:p>
          <a:p>
            <a:pPr marL="1368425" lvl="2" indent="-514350">
              <a:buFont typeface="Arial" panose="020B0604020202020204" pitchFamily="34" charset="0"/>
              <a:buAutoNum type="alphaLcPeriod"/>
            </a:pPr>
            <a:r>
              <a:rPr lang="en-US" altLang="en-US"/>
              <a:t>p = 0.1, q= 0.9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31FF56FE-4596-41D1-953B-E40F0320731C}"/>
              </a:ext>
            </a:extLst>
          </p:cNvPr>
          <p:cNvSpPr>
            <a:spLocks noGrp="1" noChangeArrowheads="1"/>
          </p:cNvSpPr>
          <p:nvPr>
            <p:ph type="title"/>
          </p:nvPr>
        </p:nvSpPr>
        <p:spPr/>
        <p:txBody>
          <a:bodyPr/>
          <a:lstStyle/>
          <a:p>
            <a:pPr eaLnBrk="1" hangingPunct="1"/>
            <a:r>
              <a:rPr lang="en-US" altLang="en-US"/>
              <a:t>Question 13</a:t>
            </a:r>
          </a:p>
        </p:txBody>
      </p:sp>
      <p:sp>
        <p:nvSpPr>
          <p:cNvPr id="31747" name="Rectangle 6">
            <a:extLst>
              <a:ext uri="{FF2B5EF4-FFF2-40B4-BE49-F238E27FC236}">
                <a16:creationId xmlns:a16="http://schemas.microsoft.com/office/drawing/2014/main" id="{09976A7E-255B-4E4D-BFD0-477AD351FC2A}"/>
              </a:ext>
            </a:extLst>
          </p:cNvPr>
          <p:cNvSpPr>
            <a:spLocks noGrp="1" noChangeArrowheads="1"/>
          </p:cNvSpPr>
          <p:nvPr>
            <p:ph type="body" idx="1"/>
          </p:nvPr>
        </p:nvSpPr>
        <p:spPr>
          <a:xfrm>
            <a:off x="381000" y="1600200"/>
            <a:ext cx="8194675" cy="4114800"/>
          </a:xfrm>
        </p:spPr>
        <p:txBody>
          <a:bodyPr/>
          <a:lstStyle/>
          <a:p>
            <a:pPr>
              <a:buFont typeface="Wingdings" panose="05000000000000000000" pitchFamily="2" charset="2"/>
              <a:buNone/>
            </a:pPr>
            <a:r>
              <a:rPr lang="en-US" altLang="en-US" sz="2400"/>
              <a:t>	The mean beak depth of a particular finch species is 15 millimeters. Assuming the trait is heritable what would happen to the mean claw length after several generations of stabilizing selection?</a:t>
            </a:r>
          </a:p>
          <a:p>
            <a:pPr marL="1368425" lvl="2" indent="-514350">
              <a:buFont typeface="Arial" panose="020B0604020202020204" pitchFamily="34" charset="0"/>
              <a:buAutoNum type="alphaLcPeriod"/>
            </a:pPr>
            <a:r>
              <a:rPr lang="en-US" altLang="en-US"/>
              <a:t>The mean should be less than 15mm</a:t>
            </a:r>
          </a:p>
          <a:p>
            <a:pPr marL="1368425" lvl="2" indent="-514350">
              <a:buFont typeface="Arial" panose="020B0604020202020204" pitchFamily="34" charset="0"/>
              <a:buAutoNum type="alphaLcPeriod"/>
            </a:pPr>
            <a:r>
              <a:rPr lang="en-US" altLang="en-US"/>
              <a:t>The mean should be greater than 15mm</a:t>
            </a:r>
          </a:p>
          <a:p>
            <a:pPr marL="1368425" lvl="2" indent="-514350">
              <a:buFont typeface="Arial" panose="020B0604020202020204" pitchFamily="34" charset="0"/>
              <a:buAutoNum type="alphaLcPeriod"/>
            </a:pPr>
            <a:r>
              <a:rPr lang="en-US" altLang="en-US"/>
              <a:t>The mean should not change</a:t>
            </a:r>
          </a:p>
          <a:p>
            <a:pPr marL="1368425" lvl="2" indent="-514350">
              <a:buFont typeface="Arial" panose="020B0604020202020204" pitchFamily="34" charset="0"/>
              <a:buAutoNum type="alphaLcPeriod"/>
            </a:pPr>
            <a:r>
              <a:rPr lang="en-US" altLang="en-US"/>
              <a:t>The population should diverge with respect to beak depth</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7C7C15D1-C1E7-44A9-ADC3-903F21FA32FB}"/>
              </a:ext>
            </a:extLst>
          </p:cNvPr>
          <p:cNvSpPr>
            <a:spLocks noGrp="1" noChangeArrowheads="1"/>
          </p:cNvSpPr>
          <p:nvPr>
            <p:ph type="title"/>
          </p:nvPr>
        </p:nvSpPr>
        <p:spPr/>
        <p:txBody>
          <a:bodyPr/>
          <a:lstStyle/>
          <a:p>
            <a:pPr eaLnBrk="1" hangingPunct="1"/>
            <a:r>
              <a:rPr lang="en-US" altLang="en-US"/>
              <a:t>Question 14</a:t>
            </a:r>
          </a:p>
        </p:txBody>
      </p:sp>
      <p:sp>
        <p:nvSpPr>
          <p:cNvPr id="18435" name="Rectangle 6">
            <a:extLst>
              <a:ext uri="{FF2B5EF4-FFF2-40B4-BE49-F238E27FC236}">
                <a16:creationId xmlns:a16="http://schemas.microsoft.com/office/drawing/2014/main" id="{69CBA1C4-37ED-4F9E-91C6-7C5275ABDD2B}"/>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defRPr/>
            </a:pPr>
            <a:r>
              <a:rPr lang="en-US" sz="2400" dirty="0"/>
              <a:t>	A sea star roams the intertidal zone eating barnacles. The sea star does not care which type of barnacle it finds, it just eats whatever is finds. What type of selection is the sea star exerting on the barnacle population?</a:t>
            </a:r>
          </a:p>
          <a:p>
            <a:pPr marL="1368425" lvl="2" indent="-514350">
              <a:buFont typeface="+mj-lt"/>
              <a:buAutoNum type="alphaLcPeriod"/>
              <a:defRPr/>
            </a:pPr>
            <a:r>
              <a:rPr lang="en-US" dirty="0"/>
              <a:t>Diversifying selection</a:t>
            </a:r>
          </a:p>
          <a:p>
            <a:pPr marL="1368425" lvl="2" indent="-514350">
              <a:buFont typeface="+mj-lt"/>
              <a:buAutoNum type="alphaLcPeriod"/>
              <a:defRPr/>
            </a:pPr>
            <a:r>
              <a:rPr lang="en-US" dirty="0"/>
              <a:t>Negative frequency dependent selection</a:t>
            </a:r>
          </a:p>
          <a:p>
            <a:pPr marL="1368425" lvl="2" indent="-514350">
              <a:buFont typeface="+mj-lt"/>
              <a:buAutoNum type="alphaLcPeriod"/>
              <a:defRPr/>
            </a:pPr>
            <a:r>
              <a:rPr lang="en-US" dirty="0"/>
              <a:t>Artificial selection</a:t>
            </a:r>
          </a:p>
          <a:p>
            <a:pPr marL="1368425" lvl="2" indent="-514350">
              <a:buFont typeface="+mj-lt"/>
              <a:buAutoNum type="alphaLcPeriod"/>
              <a:defRPr/>
            </a:pPr>
            <a:r>
              <a:rPr lang="en-US" dirty="0"/>
              <a:t>Oscillating selection</a:t>
            </a:r>
          </a:p>
          <a:p>
            <a:pPr marL="1368425" lvl="2" indent="-514350">
              <a:buFont typeface="+mj-lt"/>
              <a:buAutoNum type="alphaLcPeriod"/>
              <a:defRPr/>
            </a:pPr>
            <a:r>
              <a:rPr lang="en-US" dirty="0">
                <a:ea typeface="+mn-ea"/>
                <a:cs typeface="+mn-cs"/>
              </a:rPr>
              <a:t>Neutral selection</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6DB72CA9-1AB0-4DC3-BCF3-A1AC534ADEAA}"/>
              </a:ext>
            </a:extLst>
          </p:cNvPr>
          <p:cNvSpPr>
            <a:spLocks noGrp="1" noChangeArrowheads="1"/>
          </p:cNvSpPr>
          <p:nvPr>
            <p:ph type="title"/>
          </p:nvPr>
        </p:nvSpPr>
        <p:spPr/>
        <p:txBody>
          <a:bodyPr/>
          <a:lstStyle/>
          <a:p>
            <a:pPr eaLnBrk="1" hangingPunct="1"/>
            <a:r>
              <a:rPr lang="en-US" altLang="en-US"/>
              <a:t>Question 15</a:t>
            </a:r>
          </a:p>
        </p:txBody>
      </p:sp>
      <p:sp>
        <p:nvSpPr>
          <p:cNvPr id="35843" name="Rectangle 6">
            <a:extLst>
              <a:ext uri="{FF2B5EF4-FFF2-40B4-BE49-F238E27FC236}">
                <a16:creationId xmlns:a16="http://schemas.microsoft.com/office/drawing/2014/main" id="{4634A6BB-A781-4E8F-B680-F0A63C0A800E}"/>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A population of freshwater fish has been drastically reduced in size due to the construction of a dam. The dam is removed and the population numbers rebound, what has happened to the genetic variability in this population?</a:t>
            </a:r>
          </a:p>
          <a:p>
            <a:pPr marL="1368425" lvl="2" indent="-514350">
              <a:buFont typeface="Arial" panose="020B0604020202020204" pitchFamily="34" charset="0"/>
              <a:buAutoNum type="alphaLcPeriod"/>
            </a:pPr>
            <a:r>
              <a:rPr lang="en-US" altLang="en-US"/>
              <a:t>Increased</a:t>
            </a:r>
          </a:p>
          <a:p>
            <a:pPr marL="1368425" lvl="2" indent="-514350">
              <a:buFont typeface="Arial" panose="020B0604020202020204" pitchFamily="34" charset="0"/>
              <a:buAutoNum type="alphaLcPeriod"/>
            </a:pPr>
            <a:r>
              <a:rPr lang="en-US" altLang="en-US"/>
              <a:t>Decreased </a:t>
            </a:r>
          </a:p>
          <a:p>
            <a:pPr marL="1368425" lvl="2" indent="-514350">
              <a:buFont typeface="Arial" panose="020B0604020202020204" pitchFamily="34" charset="0"/>
              <a:buAutoNum type="alphaLcPeriod"/>
            </a:pPr>
            <a:r>
              <a:rPr lang="en-US" altLang="en-US"/>
              <a:t>Remains the same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A3AD71ED-CC9B-4179-B1D0-9EF92F0A8766}"/>
              </a:ext>
            </a:extLst>
          </p:cNvPr>
          <p:cNvSpPr>
            <a:spLocks noGrp="1" noChangeArrowheads="1"/>
          </p:cNvSpPr>
          <p:nvPr>
            <p:ph type="title"/>
          </p:nvPr>
        </p:nvSpPr>
        <p:spPr/>
        <p:txBody>
          <a:bodyPr/>
          <a:lstStyle/>
          <a:p>
            <a:pPr eaLnBrk="1" hangingPunct="1"/>
            <a:r>
              <a:rPr lang="en-US" altLang="en-US"/>
              <a:t>Question 16</a:t>
            </a:r>
          </a:p>
        </p:txBody>
      </p:sp>
      <p:sp>
        <p:nvSpPr>
          <p:cNvPr id="37891" name="Rectangle 6">
            <a:extLst>
              <a:ext uri="{FF2B5EF4-FFF2-40B4-BE49-F238E27FC236}">
                <a16:creationId xmlns:a16="http://schemas.microsoft.com/office/drawing/2014/main" id="{855B8956-3746-4958-812A-05C64B938238}"/>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Male </a:t>
            </a:r>
            <a:r>
              <a:rPr lang="en-US" altLang="en-US" sz="2400" i="1"/>
              <a:t>Anolis</a:t>
            </a:r>
            <a:r>
              <a:rPr lang="en-US" altLang="en-US" sz="2400"/>
              <a:t> lizards use dewlap displays to attract females to attract females. If in a single species males with darker colored dewlaps tend to display in open habitats and males with lighter colored dewlaps tend to display in more forested habitats the resulting offspring may start to diver into 2 groups. What would be occurring?</a:t>
            </a:r>
          </a:p>
          <a:p>
            <a:pPr marL="1368425" lvl="2" indent="-514350">
              <a:buFont typeface="Arial" panose="020B0604020202020204" pitchFamily="34" charset="0"/>
              <a:buAutoNum type="alphaLcPeriod"/>
            </a:pPr>
            <a:r>
              <a:rPr lang="en-US" altLang="en-US"/>
              <a:t>Random mating</a:t>
            </a:r>
          </a:p>
          <a:p>
            <a:pPr marL="1368425" lvl="2" indent="-514350">
              <a:buFont typeface="Arial" panose="020B0604020202020204" pitchFamily="34" charset="0"/>
              <a:buAutoNum type="alphaLcPeriod"/>
            </a:pPr>
            <a:r>
              <a:rPr lang="en-US" altLang="en-US"/>
              <a:t>Directional selection</a:t>
            </a:r>
          </a:p>
          <a:p>
            <a:pPr marL="1368425" lvl="2" indent="-514350">
              <a:buFont typeface="Arial" panose="020B0604020202020204" pitchFamily="34" charset="0"/>
              <a:buAutoNum type="alphaLcPeriod"/>
            </a:pPr>
            <a:r>
              <a:rPr lang="en-US" altLang="en-US"/>
              <a:t>Hardy-Weinberg equilibrium</a:t>
            </a:r>
          </a:p>
          <a:p>
            <a:pPr marL="1368425" lvl="2" indent="-514350">
              <a:buFont typeface="Arial" panose="020B0604020202020204" pitchFamily="34" charset="0"/>
              <a:buAutoNum type="alphaLcPeriod"/>
            </a:pPr>
            <a:r>
              <a:rPr lang="en-US" altLang="en-US"/>
              <a:t>Diversifying selection</a:t>
            </a:r>
          </a:p>
          <a:p>
            <a:pPr marL="1368425" lvl="2" indent="-514350">
              <a:buFont typeface="Arial" panose="020B0604020202020204" pitchFamily="34" charset="0"/>
              <a:buAutoNum type="alphaLcPeriod"/>
            </a:pPr>
            <a:r>
              <a:rPr lang="en-US" altLang="en-US"/>
              <a:t>Neutral variation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C99FCF1F-2875-4DD6-BCB8-1E282C39B6AA}"/>
              </a:ext>
            </a:extLst>
          </p:cNvPr>
          <p:cNvSpPr>
            <a:spLocks noGrp="1" noChangeArrowheads="1"/>
          </p:cNvSpPr>
          <p:nvPr>
            <p:ph type="title"/>
          </p:nvPr>
        </p:nvSpPr>
        <p:spPr/>
        <p:txBody>
          <a:bodyPr/>
          <a:lstStyle/>
          <a:p>
            <a:pPr eaLnBrk="1" hangingPunct="1"/>
            <a:r>
              <a:rPr lang="en-US" altLang="en-US" dirty="0"/>
              <a:t>Question 17</a:t>
            </a:r>
          </a:p>
        </p:txBody>
      </p:sp>
      <p:sp>
        <p:nvSpPr>
          <p:cNvPr id="9219" name="Rectangle 8">
            <a:extLst>
              <a:ext uri="{FF2B5EF4-FFF2-40B4-BE49-F238E27FC236}">
                <a16:creationId xmlns:a16="http://schemas.microsoft.com/office/drawing/2014/main" id="{819E73FC-A27C-4A6B-AD2C-C60BA820F85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Descent with modification refers to—</a:t>
            </a:r>
          </a:p>
          <a:p>
            <a:pPr marL="1368425" lvl="2" indent="-514350">
              <a:buFont typeface="Arial" panose="020B0604020202020204" pitchFamily="34" charset="0"/>
              <a:buAutoNum type="alphaLcPeriod"/>
            </a:pPr>
            <a:r>
              <a:rPr lang="en-US" altLang="en-US"/>
              <a:t>Natural selection</a:t>
            </a:r>
          </a:p>
          <a:p>
            <a:pPr marL="1368425" lvl="2" indent="-514350">
              <a:buFont typeface="Arial" panose="020B0604020202020204" pitchFamily="34" charset="0"/>
              <a:buAutoNum type="alphaLcPeriod"/>
            </a:pPr>
            <a:r>
              <a:rPr lang="en-US" altLang="en-US"/>
              <a:t>Evolution</a:t>
            </a:r>
          </a:p>
          <a:p>
            <a:pPr marL="1368425" lvl="2" indent="-514350">
              <a:buFont typeface="Arial" panose="020B0604020202020204" pitchFamily="34" charset="0"/>
              <a:buAutoNum type="alphaLcPeriod"/>
            </a:pPr>
            <a:r>
              <a:rPr lang="en-US" altLang="en-US"/>
              <a:t>Artificial selection</a:t>
            </a:r>
          </a:p>
          <a:p>
            <a:pPr marL="1368425" lvl="2" indent="-514350">
              <a:buFont typeface="Arial" panose="020B0604020202020204" pitchFamily="34" charset="0"/>
              <a:buAutoNum type="alphaLcPeriod"/>
            </a:pPr>
            <a:r>
              <a:rPr lang="en-US" altLang="en-US"/>
              <a:t>Allele equilibrium</a:t>
            </a:r>
          </a:p>
          <a:p>
            <a:pPr marL="1368425" lvl="2" indent="-514350">
              <a:buFont typeface="Arial" panose="020B0604020202020204" pitchFamily="34" charset="0"/>
              <a:buAutoNum type="alphaLcPeriod"/>
            </a:pPr>
            <a:r>
              <a:rPr lang="en-US" altLang="en-US"/>
              <a:t>None of the above</a:t>
            </a:r>
          </a:p>
          <a:p>
            <a:pPr eaLnBrk="1" hangingPunct="1">
              <a:buFont typeface="Wingdings" panose="05000000000000000000" pitchFamily="2" charset="2"/>
              <a:buNone/>
            </a:pPr>
            <a:endParaRPr lang="en-US" altLang="en-US"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07AE8931-DA1C-47F5-9D9C-E43E7E2D1B38}"/>
              </a:ext>
            </a:extLst>
          </p:cNvPr>
          <p:cNvSpPr>
            <a:spLocks noGrp="1" noChangeArrowheads="1"/>
          </p:cNvSpPr>
          <p:nvPr>
            <p:ph type="title"/>
          </p:nvPr>
        </p:nvSpPr>
        <p:spPr/>
        <p:txBody>
          <a:bodyPr/>
          <a:lstStyle/>
          <a:p>
            <a:r>
              <a:rPr lang="en-US" altLang="en-US"/>
              <a:t>Assessment</a:t>
            </a:r>
          </a:p>
        </p:txBody>
      </p:sp>
      <p:sp>
        <p:nvSpPr>
          <p:cNvPr id="6147" name="Content Placeholder 2">
            <a:extLst>
              <a:ext uri="{FF2B5EF4-FFF2-40B4-BE49-F238E27FC236}">
                <a16:creationId xmlns:a16="http://schemas.microsoft.com/office/drawing/2014/main" id="{94C5A484-D229-4E1C-B56E-664E041E8683}"/>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ABAA160C-01BF-44D9-A419-83F44C3A3E95}"/>
              </a:ext>
            </a:extLst>
          </p:cNvPr>
          <p:cNvSpPr>
            <a:spLocks noGrp="1" noChangeArrowheads="1"/>
          </p:cNvSpPr>
          <p:nvPr>
            <p:ph type="title"/>
          </p:nvPr>
        </p:nvSpPr>
        <p:spPr/>
        <p:txBody>
          <a:bodyPr/>
          <a:lstStyle/>
          <a:p>
            <a:pPr eaLnBrk="1" hangingPunct="1"/>
            <a:r>
              <a:rPr lang="en-US" altLang="en-US" dirty="0"/>
              <a:t>Question 18</a:t>
            </a:r>
          </a:p>
        </p:txBody>
      </p:sp>
      <p:sp>
        <p:nvSpPr>
          <p:cNvPr id="11267" name="Rectangle 6">
            <a:extLst>
              <a:ext uri="{FF2B5EF4-FFF2-40B4-BE49-F238E27FC236}">
                <a16:creationId xmlns:a16="http://schemas.microsoft.com/office/drawing/2014/main" id="{5ABC1F9F-356A-459E-8B5C-D4E9FEBE13A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are assumptions of the Hardy-Weinberg equilibrium?</a:t>
            </a:r>
            <a:endParaRPr lang="en-US" altLang="en-US"/>
          </a:p>
          <a:p>
            <a:pPr marL="1311275" lvl="2" indent="-457200">
              <a:buFont typeface="Arial" panose="020B0604020202020204" pitchFamily="34" charset="0"/>
              <a:buAutoNum type="alphaLcPeriod"/>
            </a:pPr>
            <a:r>
              <a:rPr lang="en-US" altLang="en-US"/>
              <a:t>No mutation</a:t>
            </a:r>
          </a:p>
          <a:p>
            <a:pPr marL="1311275" lvl="2" indent="-457200">
              <a:buFont typeface="Arial" panose="020B0604020202020204" pitchFamily="34" charset="0"/>
              <a:buAutoNum type="alphaLcPeriod"/>
            </a:pPr>
            <a:r>
              <a:rPr lang="en-US" altLang="en-US"/>
              <a:t>No gene flow</a:t>
            </a:r>
          </a:p>
          <a:p>
            <a:pPr marL="1311275" lvl="2" indent="-457200">
              <a:buFont typeface="Arial" panose="020B0604020202020204" pitchFamily="34" charset="0"/>
              <a:buAutoNum type="alphaLcPeriod"/>
            </a:pPr>
            <a:r>
              <a:rPr lang="en-US" altLang="en-US"/>
              <a:t>Large population size with random mating</a:t>
            </a:r>
          </a:p>
          <a:p>
            <a:pPr marL="1311275" lvl="2" indent="-457200">
              <a:buFont typeface="Arial" panose="020B0604020202020204" pitchFamily="34" charset="0"/>
              <a:buAutoNum type="alphaLcPeriod"/>
            </a:pPr>
            <a:r>
              <a:rPr lang="en-US" altLang="en-US"/>
              <a:t>No selection</a:t>
            </a:r>
          </a:p>
          <a:p>
            <a:pPr marL="1311275" lvl="2" indent="-457200">
              <a:buFont typeface="Arial" panose="020B0604020202020204" pitchFamily="34" charset="0"/>
              <a:buAutoNum type="alphaLcPeriod"/>
            </a:pPr>
            <a:r>
              <a:rPr lang="en-US" altLang="en-US"/>
              <a:t>All of the above assumptions of the equilibrium</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7E756D5-AC81-4BF1-92F2-F502D276C4BE}"/>
              </a:ext>
            </a:extLst>
          </p:cNvPr>
          <p:cNvSpPr>
            <a:spLocks noGrp="1" noChangeArrowheads="1"/>
          </p:cNvSpPr>
          <p:nvPr>
            <p:ph type="title"/>
          </p:nvPr>
        </p:nvSpPr>
        <p:spPr/>
        <p:txBody>
          <a:bodyPr/>
          <a:lstStyle/>
          <a:p>
            <a:pPr eaLnBrk="1" hangingPunct="1"/>
            <a:r>
              <a:rPr lang="en-US" altLang="en-US" dirty="0"/>
              <a:t>Question 19</a:t>
            </a:r>
          </a:p>
        </p:txBody>
      </p:sp>
      <p:sp>
        <p:nvSpPr>
          <p:cNvPr id="15363" name="Rectangle 6">
            <a:extLst>
              <a:ext uri="{FF2B5EF4-FFF2-40B4-BE49-F238E27FC236}">
                <a16:creationId xmlns:a16="http://schemas.microsoft.com/office/drawing/2014/main" id="{344CBCDF-F873-465C-A4FE-1F3AEBDC467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If a population is drastically reduced in size and rebounds what has occurred?</a:t>
            </a:r>
          </a:p>
          <a:p>
            <a:pPr marL="1311275" lvl="2" indent="-457200">
              <a:buFont typeface="Arial" panose="020B0604020202020204" pitchFamily="34" charset="0"/>
              <a:buAutoNum type="alphaLcPeriod"/>
            </a:pPr>
            <a:r>
              <a:rPr lang="en-US" altLang="en-US"/>
              <a:t>Mutation</a:t>
            </a:r>
          </a:p>
          <a:p>
            <a:pPr marL="1311275" lvl="2" indent="-457200">
              <a:buFont typeface="Arial" panose="020B0604020202020204" pitchFamily="34" charset="0"/>
              <a:buAutoNum type="alphaLcPeriod"/>
            </a:pPr>
            <a:r>
              <a:rPr lang="en-US" altLang="en-US"/>
              <a:t>Natural selection</a:t>
            </a:r>
          </a:p>
          <a:p>
            <a:pPr marL="1311275" lvl="2" indent="-457200">
              <a:buFont typeface="Arial" panose="020B0604020202020204" pitchFamily="34" charset="0"/>
              <a:buAutoNum type="alphaLcPeriod"/>
            </a:pPr>
            <a:r>
              <a:rPr lang="en-US" altLang="en-US"/>
              <a:t>Bottleneck</a:t>
            </a:r>
          </a:p>
          <a:p>
            <a:pPr marL="1311275" lvl="2" indent="-457200">
              <a:buFont typeface="Arial" panose="020B0604020202020204" pitchFamily="34" charset="0"/>
              <a:buAutoNum type="alphaLcPeriod"/>
            </a:pPr>
            <a:r>
              <a:rPr lang="en-US" altLang="en-US"/>
              <a:t>Gene flow</a:t>
            </a:r>
          </a:p>
          <a:p>
            <a:pPr marL="1311275" lvl="2" indent="-457200">
              <a:buFont typeface="Arial" panose="020B0604020202020204" pitchFamily="34" charset="0"/>
              <a:buAutoNum type="alphaLcPeriod"/>
            </a:pPr>
            <a:r>
              <a:rPr lang="en-US" altLang="en-US"/>
              <a:t>Random mating</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8304A6AC-BD5F-4E1E-8E65-A58810A49B0D}"/>
              </a:ext>
            </a:extLst>
          </p:cNvPr>
          <p:cNvSpPr>
            <a:spLocks noGrp="1" noChangeArrowheads="1"/>
          </p:cNvSpPr>
          <p:nvPr>
            <p:ph type="title"/>
          </p:nvPr>
        </p:nvSpPr>
        <p:spPr/>
        <p:txBody>
          <a:bodyPr/>
          <a:lstStyle/>
          <a:p>
            <a:pPr eaLnBrk="1" hangingPunct="1"/>
            <a:r>
              <a:rPr lang="en-US" altLang="en-US" dirty="0"/>
              <a:t>Question 20</a:t>
            </a:r>
          </a:p>
        </p:txBody>
      </p:sp>
      <p:sp>
        <p:nvSpPr>
          <p:cNvPr id="17411" name="Rectangle 6">
            <a:extLst>
              <a:ext uri="{FF2B5EF4-FFF2-40B4-BE49-F238E27FC236}">
                <a16:creationId xmlns:a16="http://schemas.microsoft.com/office/drawing/2014/main" id="{7A9E31B8-2235-4143-936C-9A36484ABE6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Differential reproduction under natural conditions is —</a:t>
            </a:r>
          </a:p>
          <a:p>
            <a:pPr marL="1368425" lvl="2" indent="-514350">
              <a:buFont typeface="Arial" panose="020B0604020202020204" pitchFamily="34" charset="0"/>
              <a:buAutoNum type="alphaLcPeriod"/>
            </a:pPr>
            <a:r>
              <a:rPr lang="en-US" altLang="en-US"/>
              <a:t>Hardy-Weinberg equilibrium</a:t>
            </a:r>
          </a:p>
          <a:p>
            <a:pPr marL="1368425" lvl="2" indent="-514350">
              <a:buFont typeface="Arial" panose="020B0604020202020204" pitchFamily="34" charset="0"/>
              <a:buAutoNum type="alphaLcPeriod"/>
            </a:pPr>
            <a:r>
              <a:rPr lang="en-US" altLang="en-US"/>
              <a:t>Artificial selection</a:t>
            </a:r>
          </a:p>
          <a:p>
            <a:pPr marL="1368425" lvl="2" indent="-514350">
              <a:buFont typeface="Arial" panose="020B0604020202020204" pitchFamily="34" charset="0"/>
              <a:buAutoNum type="alphaLcPeriod"/>
            </a:pPr>
            <a:r>
              <a:rPr lang="en-US" altLang="en-US"/>
              <a:t>Natural selection</a:t>
            </a:r>
          </a:p>
          <a:p>
            <a:pPr marL="1368425" lvl="2" indent="-514350">
              <a:buFont typeface="Arial" panose="020B0604020202020204" pitchFamily="34" charset="0"/>
              <a:buAutoNum type="alphaLcPeriod"/>
            </a:pPr>
            <a:r>
              <a:rPr lang="en-US" altLang="en-US"/>
              <a:t>Mutation</a:t>
            </a:r>
          </a:p>
          <a:p>
            <a:pPr marL="1368425" lvl="2" indent="-514350">
              <a:buFont typeface="Arial" panose="020B0604020202020204" pitchFamily="34" charset="0"/>
              <a:buAutoNum type="alphaLcPeriod"/>
            </a:pPr>
            <a:r>
              <a:rPr lang="en-US" altLang="en-US"/>
              <a:t>Genetic drift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C639D00E-0F44-43AA-9DEA-4BB5DC5F5C77}"/>
              </a:ext>
            </a:extLst>
          </p:cNvPr>
          <p:cNvSpPr>
            <a:spLocks noGrp="1" noChangeArrowheads="1"/>
          </p:cNvSpPr>
          <p:nvPr>
            <p:ph type="title"/>
          </p:nvPr>
        </p:nvSpPr>
        <p:spPr/>
        <p:txBody>
          <a:bodyPr/>
          <a:lstStyle/>
          <a:p>
            <a:pPr eaLnBrk="1" hangingPunct="1"/>
            <a:r>
              <a:rPr lang="en-US" altLang="en-US" dirty="0"/>
              <a:t>Question 21</a:t>
            </a:r>
          </a:p>
        </p:txBody>
      </p:sp>
      <p:sp>
        <p:nvSpPr>
          <p:cNvPr id="21507" name="Rectangle 6">
            <a:extLst>
              <a:ext uri="{FF2B5EF4-FFF2-40B4-BE49-F238E27FC236}">
                <a16:creationId xmlns:a16="http://schemas.microsoft.com/office/drawing/2014/main" id="{B983CE7E-BDF5-41E8-B933-E53018FBD24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Negative frequency dependent selection acts to favor the most common phenotype in a population.</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FDC7D54D-B5BA-4ECA-B22C-3B3C512BD48E}"/>
              </a:ext>
            </a:extLst>
          </p:cNvPr>
          <p:cNvSpPr>
            <a:spLocks noGrp="1" noChangeArrowheads="1"/>
          </p:cNvSpPr>
          <p:nvPr>
            <p:ph type="title"/>
          </p:nvPr>
        </p:nvSpPr>
        <p:spPr/>
        <p:txBody>
          <a:bodyPr/>
          <a:lstStyle/>
          <a:p>
            <a:pPr eaLnBrk="1" hangingPunct="1"/>
            <a:r>
              <a:rPr lang="en-US" altLang="en-US" dirty="0"/>
              <a:t>Question 22</a:t>
            </a:r>
          </a:p>
        </p:txBody>
      </p:sp>
      <p:sp>
        <p:nvSpPr>
          <p:cNvPr id="23555" name="Rectangle 6">
            <a:extLst>
              <a:ext uri="{FF2B5EF4-FFF2-40B4-BE49-F238E27FC236}">
                <a16:creationId xmlns:a16="http://schemas.microsoft.com/office/drawing/2014/main" id="{31AF8BBE-E368-402D-930A-766C4DB6906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form of selection would tend to push the mean value of a trait to one extreme?</a:t>
            </a:r>
          </a:p>
          <a:p>
            <a:pPr marL="1347788" lvl="2" indent="-457200">
              <a:buFont typeface="Arial" panose="020B0604020202020204" pitchFamily="34" charset="0"/>
              <a:buAutoNum type="alphaLcPeriod"/>
            </a:pPr>
            <a:r>
              <a:rPr lang="en-US" altLang="en-US"/>
              <a:t>Stabilizing</a:t>
            </a:r>
          </a:p>
          <a:p>
            <a:pPr marL="1347788" lvl="2" indent="-457200">
              <a:buFont typeface="Arial" panose="020B0604020202020204" pitchFamily="34" charset="0"/>
              <a:buAutoNum type="alphaLcPeriod"/>
            </a:pPr>
            <a:r>
              <a:rPr lang="en-US" altLang="en-US"/>
              <a:t>Disruptive</a:t>
            </a:r>
          </a:p>
          <a:p>
            <a:pPr marL="1347788" lvl="2" indent="-457200">
              <a:buFont typeface="Arial" panose="020B0604020202020204" pitchFamily="34" charset="0"/>
              <a:buAutoNum type="alphaLcPeriod"/>
            </a:pPr>
            <a:r>
              <a:rPr lang="en-US" altLang="en-US"/>
              <a:t>Directional</a:t>
            </a:r>
          </a:p>
          <a:p>
            <a:pPr marL="1347788" lvl="2" indent="-457200">
              <a:buFont typeface="Arial" panose="020B0604020202020204" pitchFamily="34" charset="0"/>
              <a:buAutoNum type="alphaLcPeriod"/>
            </a:pPr>
            <a:r>
              <a:rPr lang="en-US" altLang="en-US"/>
              <a:t>Oscillating</a:t>
            </a:r>
          </a:p>
          <a:p>
            <a:pPr marL="1347788" lvl="2" indent="-457200">
              <a:buFont typeface="Arial" panose="020B0604020202020204" pitchFamily="34" charset="0"/>
              <a:buAutoNum type="alphaLcPeriod"/>
            </a:pPr>
            <a:r>
              <a:rPr lang="en-US" altLang="en-US"/>
              <a:t>Bimodal</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23BA9275-05B2-4423-BA1B-07FA2AFC953A}"/>
              </a:ext>
            </a:extLst>
          </p:cNvPr>
          <p:cNvSpPr>
            <a:spLocks noGrp="1" noChangeArrowheads="1"/>
          </p:cNvSpPr>
          <p:nvPr>
            <p:ph type="title"/>
          </p:nvPr>
        </p:nvSpPr>
        <p:spPr/>
        <p:txBody>
          <a:bodyPr/>
          <a:lstStyle/>
          <a:p>
            <a:pPr eaLnBrk="1" hangingPunct="1"/>
            <a:r>
              <a:rPr lang="en-US" altLang="en-US" dirty="0"/>
              <a:t>Question 23</a:t>
            </a:r>
          </a:p>
        </p:txBody>
      </p:sp>
      <p:sp>
        <p:nvSpPr>
          <p:cNvPr id="25603" name="Rectangle 6">
            <a:extLst>
              <a:ext uri="{FF2B5EF4-FFF2-40B4-BE49-F238E27FC236}">
                <a16:creationId xmlns:a16="http://schemas.microsoft.com/office/drawing/2014/main" id="{A7B22E7E-F369-409D-B1C7-377C0295FC0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small subset of the large population that colonizes a new habitat is an example of genetic drift.</a:t>
            </a:r>
          </a:p>
          <a:p>
            <a:pPr marL="1311275" lvl="2" indent="-457200">
              <a:buFont typeface="Arial" panose="020B0604020202020204" pitchFamily="34" charset="0"/>
              <a:buAutoNum type="alphaLcPeriod"/>
            </a:pPr>
            <a:r>
              <a:rPr lang="en-US" altLang="en-US"/>
              <a:t>This is true</a:t>
            </a:r>
          </a:p>
          <a:p>
            <a:pPr marL="1311275" lvl="2" indent="-457200">
              <a:buFont typeface="Arial" panose="020B0604020202020204" pitchFamily="34" charset="0"/>
              <a:buAutoNum type="alphaLcPeriod"/>
            </a:pPr>
            <a:r>
              <a:rPr lang="en-US" altLang="en-US"/>
              <a:t>This is false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DFCA969C-EA00-4C8B-8BD6-864C15DDE8CE}"/>
              </a:ext>
            </a:extLst>
          </p:cNvPr>
          <p:cNvSpPr>
            <a:spLocks noGrp="1" noChangeArrowheads="1"/>
          </p:cNvSpPr>
          <p:nvPr>
            <p:ph type="title"/>
          </p:nvPr>
        </p:nvSpPr>
        <p:spPr/>
        <p:txBody>
          <a:bodyPr/>
          <a:lstStyle/>
          <a:p>
            <a:pPr eaLnBrk="1" hangingPunct="1"/>
            <a:r>
              <a:rPr lang="en-US" altLang="en-US" dirty="0"/>
              <a:t>Question 24</a:t>
            </a:r>
          </a:p>
        </p:txBody>
      </p:sp>
      <p:sp>
        <p:nvSpPr>
          <p:cNvPr id="27651" name="Rectangle 6">
            <a:extLst>
              <a:ext uri="{FF2B5EF4-FFF2-40B4-BE49-F238E27FC236}">
                <a16:creationId xmlns:a16="http://schemas.microsoft.com/office/drawing/2014/main" id="{8D44520E-D426-47E9-998E-033689674A6A}"/>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Acquired traits are passed onto offspring.</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2E953D1B-7062-42B9-ABD5-3FC0C49154A4}"/>
              </a:ext>
            </a:extLst>
          </p:cNvPr>
          <p:cNvSpPr>
            <a:spLocks noGrp="1" noChangeArrowheads="1"/>
          </p:cNvSpPr>
          <p:nvPr>
            <p:ph type="title"/>
          </p:nvPr>
        </p:nvSpPr>
        <p:spPr/>
        <p:txBody>
          <a:bodyPr/>
          <a:lstStyle/>
          <a:p>
            <a:pPr eaLnBrk="1" hangingPunct="1"/>
            <a:r>
              <a:rPr lang="en-US" altLang="en-US" dirty="0"/>
              <a:t>Question 25</a:t>
            </a:r>
          </a:p>
        </p:txBody>
      </p:sp>
      <p:sp>
        <p:nvSpPr>
          <p:cNvPr id="29699" name="Rectangle 6">
            <a:extLst>
              <a:ext uri="{FF2B5EF4-FFF2-40B4-BE49-F238E27FC236}">
                <a16:creationId xmlns:a16="http://schemas.microsoft.com/office/drawing/2014/main" id="{0BB4C961-033F-4FC5-A294-C9395B13B5AA}"/>
              </a:ext>
            </a:extLst>
          </p:cNvPr>
          <p:cNvSpPr>
            <a:spLocks noGrp="1" noChangeArrowheads="1"/>
          </p:cNvSpPr>
          <p:nvPr>
            <p:ph type="body" idx="1"/>
          </p:nvPr>
        </p:nvSpPr>
        <p:spPr>
          <a:xfrm>
            <a:off x="914400" y="1676400"/>
            <a:ext cx="7661275" cy="4191000"/>
          </a:xfrm>
        </p:spPr>
        <p:txBody>
          <a:bodyPr/>
          <a:lstStyle/>
          <a:p>
            <a:pPr>
              <a:buFont typeface="Wingdings" panose="05000000000000000000" pitchFamily="2" charset="2"/>
              <a:buNone/>
            </a:pPr>
            <a:r>
              <a:rPr lang="en-US" altLang="en-US" sz="2400"/>
              <a:t>	Which of the following must be true in order for selection to occur?</a:t>
            </a:r>
          </a:p>
          <a:p>
            <a:pPr marL="1368425" lvl="2" indent="-514350">
              <a:buFont typeface="Arial" panose="020B0604020202020204" pitchFamily="34" charset="0"/>
              <a:buAutoNum type="alphaLcPeriod"/>
            </a:pPr>
            <a:r>
              <a:rPr lang="en-US" altLang="en-US"/>
              <a:t>Genetic variation must exist in a population</a:t>
            </a:r>
          </a:p>
          <a:p>
            <a:pPr marL="1368425" lvl="2" indent="-514350">
              <a:buFont typeface="Arial" panose="020B0604020202020204" pitchFamily="34" charset="0"/>
              <a:buAutoNum type="alphaLcPeriod"/>
            </a:pPr>
            <a:r>
              <a:rPr lang="en-US" altLang="en-US"/>
              <a:t>Genotypic differences must reflect phenotypic differences</a:t>
            </a:r>
          </a:p>
          <a:p>
            <a:pPr marL="1368425" lvl="2" indent="-514350">
              <a:buFont typeface="Arial" panose="020B0604020202020204" pitchFamily="34" charset="0"/>
              <a:buAutoNum type="alphaLcPeriod"/>
            </a:pPr>
            <a:r>
              <a:rPr lang="en-US" altLang="en-US"/>
              <a:t>Variation must be heritable</a:t>
            </a:r>
          </a:p>
          <a:p>
            <a:pPr marL="1368425" lvl="2" indent="-514350">
              <a:buFont typeface="Arial" panose="020B0604020202020204" pitchFamily="34" charset="0"/>
              <a:buAutoNum type="alphaLcPeriod"/>
            </a:pPr>
            <a:r>
              <a:rPr lang="en-US" altLang="en-US"/>
              <a:t>Variation results in different numbers of surviving offspring</a:t>
            </a:r>
          </a:p>
          <a:p>
            <a:pPr marL="1368425" lvl="2" indent="-514350">
              <a:buFont typeface="Arial" panose="020B0604020202020204" pitchFamily="34" charset="0"/>
              <a:buAutoNum type="alphaLcPeriod"/>
            </a:pPr>
            <a:r>
              <a:rPr lang="en-US" altLang="en-US"/>
              <a:t>All of the above must be true for selection to occur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75005788-71EB-4E6D-B21C-0C1482E26AC9}"/>
              </a:ext>
            </a:extLst>
          </p:cNvPr>
          <p:cNvSpPr>
            <a:spLocks noGrp="1" noChangeArrowheads="1"/>
          </p:cNvSpPr>
          <p:nvPr>
            <p:ph type="title"/>
          </p:nvPr>
        </p:nvSpPr>
        <p:spPr/>
        <p:txBody>
          <a:bodyPr/>
          <a:lstStyle/>
          <a:p>
            <a:pPr eaLnBrk="1" hangingPunct="1"/>
            <a:r>
              <a:rPr lang="en-US" altLang="en-US" dirty="0"/>
              <a:t>Question 26</a:t>
            </a:r>
          </a:p>
        </p:txBody>
      </p:sp>
      <p:sp>
        <p:nvSpPr>
          <p:cNvPr id="31747" name="Rectangle 6">
            <a:extLst>
              <a:ext uri="{FF2B5EF4-FFF2-40B4-BE49-F238E27FC236}">
                <a16:creationId xmlns:a16="http://schemas.microsoft.com/office/drawing/2014/main" id="{D57AEB2E-67B0-4076-A7EF-F5A7BB508FD6}"/>
              </a:ext>
            </a:extLst>
          </p:cNvPr>
          <p:cNvSpPr>
            <a:spLocks noGrp="1" noChangeArrowheads="1"/>
          </p:cNvSpPr>
          <p:nvPr>
            <p:ph type="body" idx="1"/>
          </p:nvPr>
        </p:nvSpPr>
        <p:spPr>
          <a:xfrm>
            <a:off x="914400" y="2057400"/>
            <a:ext cx="7661275" cy="4114800"/>
          </a:xfrm>
        </p:spPr>
        <p:txBody>
          <a:bodyPr/>
          <a:lstStyle/>
          <a:p>
            <a:pPr>
              <a:buFont typeface="Wingdings" panose="05000000000000000000" pitchFamily="2" charset="2"/>
              <a:buNone/>
            </a:pPr>
            <a:r>
              <a:rPr lang="en-US" altLang="en-US" sz="2400"/>
              <a:t>	If all of the assumptions of the Hardy-Weinberg equilibrium were met, what would happen to the frequency of the recessive allele after many generations of mating?</a:t>
            </a:r>
          </a:p>
          <a:p>
            <a:pPr marL="1368425" lvl="2" indent="-514350">
              <a:buFont typeface="Arial" panose="020B0604020202020204" pitchFamily="34" charset="0"/>
              <a:buAutoNum type="alphaLcPeriod"/>
            </a:pPr>
            <a:r>
              <a:rPr lang="en-US" altLang="en-US"/>
              <a:t>Increase </a:t>
            </a:r>
          </a:p>
          <a:p>
            <a:pPr marL="1368425" lvl="2" indent="-514350">
              <a:buFont typeface="Arial" panose="020B0604020202020204" pitchFamily="34" charset="0"/>
              <a:buAutoNum type="alphaLcPeriod"/>
            </a:pPr>
            <a:r>
              <a:rPr lang="en-US" altLang="en-US"/>
              <a:t>Decrease</a:t>
            </a:r>
          </a:p>
          <a:p>
            <a:pPr marL="1368425" lvl="2" indent="-514350">
              <a:buFont typeface="Arial" panose="020B0604020202020204" pitchFamily="34" charset="0"/>
              <a:buAutoNum type="alphaLcPeriod"/>
            </a:pPr>
            <a:r>
              <a:rPr lang="en-US" altLang="en-US"/>
              <a:t>Remain the same</a:t>
            </a:r>
          </a:p>
          <a:p>
            <a:pPr marL="1368425" lvl="2" indent="-514350">
              <a:buFont typeface="Arial" panose="020B0604020202020204" pitchFamily="34" charset="0"/>
              <a:buAutoNum type="alphaLcPeriod"/>
            </a:pPr>
            <a:r>
              <a:rPr lang="en-US" altLang="en-US"/>
              <a:t>It depends on the starting frequencies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7645DB2-F4D5-4C97-9B74-E14EC30D00A6}"/>
              </a:ext>
            </a:extLst>
          </p:cNvPr>
          <p:cNvSpPr>
            <a:spLocks noGrp="1" noChangeArrowheads="1"/>
          </p:cNvSpPr>
          <p:nvPr>
            <p:ph type="title"/>
          </p:nvPr>
        </p:nvSpPr>
        <p:spPr/>
        <p:txBody>
          <a:bodyPr/>
          <a:lstStyle/>
          <a:p>
            <a:pPr eaLnBrk="1" hangingPunct="1"/>
            <a:r>
              <a:rPr lang="en-US" altLang="en-US" dirty="0"/>
              <a:t>Question 27</a:t>
            </a:r>
          </a:p>
        </p:txBody>
      </p:sp>
      <p:sp>
        <p:nvSpPr>
          <p:cNvPr id="33795" name="Rectangle 6">
            <a:extLst>
              <a:ext uri="{FF2B5EF4-FFF2-40B4-BE49-F238E27FC236}">
                <a16:creationId xmlns:a16="http://schemas.microsoft.com/office/drawing/2014/main" id="{24E20C6D-449D-4E56-AB3B-4F88F6C4ADC9}"/>
              </a:ext>
            </a:extLst>
          </p:cNvPr>
          <p:cNvSpPr>
            <a:spLocks noGrp="1" noChangeArrowheads="1"/>
          </p:cNvSpPr>
          <p:nvPr>
            <p:ph type="body" idx="1"/>
          </p:nvPr>
        </p:nvSpPr>
        <p:spPr>
          <a:xfrm>
            <a:off x="838200" y="1676400"/>
            <a:ext cx="7661275" cy="4114800"/>
          </a:xfrm>
        </p:spPr>
        <p:txBody>
          <a:bodyPr/>
          <a:lstStyle/>
          <a:p>
            <a:pPr>
              <a:buFont typeface="Wingdings" panose="05000000000000000000" pitchFamily="2" charset="2"/>
              <a:buNone/>
            </a:pPr>
            <a:r>
              <a:rPr lang="en-US" altLang="en-US" sz="2400"/>
              <a:t>	The mean claw length of a particular crab species is 35 mm. Assuming the trait is heritable what would happen to the mean claw length after several generations of stabilizing selection?</a:t>
            </a:r>
          </a:p>
          <a:p>
            <a:pPr marL="1368425" lvl="2" indent="-514350">
              <a:buFont typeface="Arial" panose="020B0604020202020204" pitchFamily="34" charset="0"/>
              <a:buAutoNum type="alphaLcPeriod"/>
            </a:pPr>
            <a:r>
              <a:rPr lang="en-US" altLang="en-US"/>
              <a:t>The mean should be less than 35 mm</a:t>
            </a:r>
          </a:p>
          <a:p>
            <a:pPr marL="1368425" lvl="2" indent="-514350">
              <a:buFont typeface="Arial" panose="020B0604020202020204" pitchFamily="34" charset="0"/>
              <a:buAutoNum type="alphaLcPeriod"/>
            </a:pPr>
            <a:r>
              <a:rPr lang="en-US" altLang="en-US"/>
              <a:t>The mean should be greater than 35 mm</a:t>
            </a:r>
          </a:p>
          <a:p>
            <a:pPr marL="1368425" lvl="2" indent="-514350">
              <a:buFont typeface="Arial" panose="020B0604020202020204" pitchFamily="34" charset="0"/>
              <a:buAutoNum type="alphaLcPeriod"/>
            </a:pPr>
            <a:r>
              <a:rPr lang="en-US" altLang="en-US"/>
              <a:t>The mean should not change</a:t>
            </a:r>
          </a:p>
          <a:p>
            <a:pPr marL="1368425" lvl="2" indent="-514350">
              <a:buFont typeface="Arial" panose="020B0604020202020204" pitchFamily="34" charset="0"/>
              <a:buAutoNum type="alphaLcPeriod"/>
            </a:pPr>
            <a:r>
              <a:rPr lang="en-US" altLang="en-US"/>
              <a:t>The population should diverge with respect to claw length</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6467B7FE-4550-41E1-884E-9D1689FB9839}"/>
              </a:ext>
            </a:extLst>
          </p:cNvPr>
          <p:cNvSpPr>
            <a:spLocks noGrp="1" noChangeArrowheads="1"/>
          </p:cNvSpPr>
          <p:nvPr>
            <p:ph type="title"/>
          </p:nvPr>
        </p:nvSpPr>
        <p:spPr/>
        <p:txBody>
          <a:bodyPr/>
          <a:lstStyle/>
          <a:p>
            <a:pPr eaLnBrk="1" hangingPunct="1"/>
            <a:r>
              <a:rPr lang="en-US" altLang="en-US"/>
              <a:t>Question 1</a:t>
            </a:r>
          </a:p>
        </p:txBody>
      </p:sp>
      <p:sp>
        <p:nvSpPr>
          <p:cNvPr id="7171" name="Rectangle 8">
            <a:extLst>
              <a:ext uri="{FF2B5EF4-FFF2-40B4-BE49-F238E27FC236}">
                <a16:creationId xmlns:a16="http://schemas.microsoft.com/office/drawing/2014/main" id="{F27A29DD-BCBC-4B7B-9A71-76A614B5D0D4}"/>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All of the alleles for every gene in a population constitutes the– </a:t>
            </a:r>
          </a:p>
          <a:p>
            <a:pPr marL="1368425" lvl="2" indent="-514350">
              <a:buFont typeface="Arial" panose="020B0604020202020204" pitchFamily="34" charset="0"/>
              <a:buAutoNum type="alphaLcPeriod"/>
            </a:pPr>
            <a:r>
              <a:rPr lang="en-US" altLang="en-US"/>
              <a:t>Genome</a:t>
            </a:r>
          </a:p>
          <a:p>
            <a:pPr marL="1368425" lvl="2" indent="-514350">
              <a:buFont typeface="Arial" panose="020B0604020202020204" pitchFamily="34" charset="0"/>
              <a:buAutoNum type="alphaLcPeriod"/>
            </a:pPr>
            <a:r>
              <a:rPr lang="en-US" altLang="en-US"/>
              <a:t>Community</a:t>
            </a:r>
          </a:p>
          <a:p>
            <a:pPr marL="1368425" lvl="2" indent="-514350">
              <a:buFont typeface="Arial" panose="020B0604020202020204" pitchFamily="34" charset="0"/>
              <a:buAutoNum type="alphaLcPeriod"/>
            </a:pPr>
            <a:r>
              <a:rPr lang="en-US" altLang="en-US"/>
              <a:t>Gene pool</a:t>
            </a:r>
          </a:p>
          <a:p>
            <a:pPr marL="1368425" lvl="2" indent="-514350">
              <a:buFont typeface="Arial" panose="020B0604020202020204" pitchFamily="34" charset="0"/>
              <a:buAutoNum type="alphaLcPeriod"/>
            </a:pPr>
            <a:r>
              <a:rPr lang="en-US" altLang="en-US"/>
              <a:t>Population</a:t>
            </a:r>
          </a:p>
          <a:p>
            <a:pPr marL="1368425" lvl="2" indent="-514350">
              <a:buFont typeface="Arial" panose="020B0604020202020204" pitchFamily="34" charset="0"/>
              <a:buAutoNum type="alphaLcPeriod"/>
            </a:pPr>
            <a:r>
              <a:rPr lang="en-US" altLang="en-US"/>
              <a:t>Species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F4182FA0-EC2E-43F9-BA60-7D388BFD1BE4}"/>
              </a:ext>
            </a:extLst>
          </p:cNvPr>
          <p:cNvSpPr>
            <a:spLocks noGrp="1" noChangeArrowheads="1"/>
          </p:cNvSpPr>
          <p:nvPr>
            <p:ph type="title"/>
          </p:nvPr>
        </p:nvSpPr>
        <p:spPr/>
        <p:txBody>
          <a:bodyPr/>
          <a:lstStyle/>
          <a:p>
            <a:pPr eaLnBrk="1" hangingPunct="1"/>
            <a:r>
              <a:rPr lang="en-US" altLang="en-US" dirty="0"/>
              <a:t>Question 28</a:t>
            </a:r>
          </a:p>
        </p:txBody>
      </p:sp>
      <p:sp>
        <p:nvSpPr>
          <p:cNvPr id="37891" name="Rectangle 6">
            <a:extLst>
              <a:ext uri="{FF2B5EF4-FFF2-40B4-BE49-F238E27FC236}">
                <a16:creationId xmlns:a16="http://schemas.microsoft.com/office/drawing/2014/main" id="{78422F85-6B77-4A9C-9D12-256127BB5AA1}"/>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Albino alligators are rare in the wild due to a lack of camouflage. Predators have a much easier time finding and eating albino alligators. What type of selection pressure is being exerted by the predators?</a:t>
            </a:r>
          </a:p>
          <a:p>
            <a:pPr marL="1368425" lvl="2" indent="-514350">
              <a:buFont typeface="Arial" panose="020B0604020202020204" pitchFamily="34" charset="0"/>
              <a:buAutoNum type="alphaLcPeriod"/>
            </a:pPr>
            <a:r>
              <a:rPr lang="en-US" altLang="en-US"/>
              <a:t>Positive frequency dependent selection</a:t>
            </a:r>
          </a:p>
          <a:p>
            <a:pPr marL="1368425" lvl="2" indent="-514350">
              <a:buFont typeface="Arial" panose="020B0604020202020204" pitchFamily="34" charset="0"/>
              <a:buAutoNum type="alphaLcPeriod"/>
            </a:pPr>
            <a:r>
              <a:rPr lang="en-US" altLang="en-US"/>
              <a:t>Sexual selection</a:t>
            </a:r>
          </a:p>
          <a:p>
            <a:pPr marL="1368425" lvl="2" indent="-514350">
              <a:buFont typeface="Arial" panose="020B0604020202020204" pitchFamily="34" charset="0"/>
              <a:buAutoNum type="alphaLcPeriod"/>
            </a:pPr>
            <a:r>
              <a:rPr lang="en-US" altLang="en-US"/>
              <a:t>Artificial selection</a:t>
            </a:r>
          </a:p>
          <a:p>
            <a:pPr marL="1368425" lvl="2" indent="-514350">
              <a:buFont typeface="Arial" panose="020B0604020202020204" pitchFamily="34" charset="0"/>
              <a:buAutoNum type="alphaLcPeriod"/>
            </a:pPr>
            <a:r>
              <a:rPr lang="en-US" altLang="en-US"/>
              <a:t>Stabilizing selection</a:t>
            </a:r>
          </a:p>
          <a:p>
            <a:pPr marL="1368425" lvl="2" indent="-514350">
              <a:buFont typeface="Arial" panose="020B0604020202020204" pitchFamily="34" charset="0"/>
              <a:buAutoNum type="alphaLcPeriod"/>
            </a:pPr>
            <a:r>
              <a:rPr lang="en-US" altLang="en-US"/>
              <a:t>Heterozygote selection</a:t>
            </a:r>
            <a:endParaRPr lang="en-US" altLang="en-US" sz="20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F150B156-0248-4B01-878C-78B26A696A9D}"/>
              </a:ext>
            </a:extLst>
          </p:cNvPr>
          <p:cNvSpPr>
            <a:spLocks noGrp="1" noChangeArrowheads="1"/>
          </p:cNvSpPr>
          <p:nvPr>
            <p:ph type="title"/>
          </p:nvPr>
        </p:nvSpPr>
        <p:spPr/>
        <p:txBody>
          <a:bodyPr/>
          <a:lstStyle/>
          <a:p>
            <a:pPr eaLnBrk="1" hangingPunct="1"/>
            <a:r>
              <a:rPr lang="en-US" altLang="en-US" dirty="0"/>
              <a:t>Question 29</a:t>
            </a:r>
          </a:p>
        </p:txBody>
      </p:sp>
      <p:sp>
        <p:nvSpPr>
          <p:cNvPr id="39939" name="Rectangle 6">
            <a:extLst>
              <a:ext uri="{FF2B5EF4-FFF2-40B4-BE49-F238E27FC236}">
                <a16:creationId xmlns:a16="http://schemas.microsoft.com/office/drawing/2014/main" id="{5B98DEDE-BB62-4599-9BFC-68CE53F6F24D}"/>
              </a:ext>
            </a:extLst>
          </p:cNvPr>
          <p:cNvSpPr>
            <a:spLocks noGrp="1" noChangeArrowheads="1"/>
          </p:cNvSpPr>
          <p:nvPr>
            <p:ph type="body" idx="1"/>
          </p:nvPr>
        </p:nvSpPr>
        <p:spPr>
          <a:xfrm>
            <a:off x="762000" y="1676400"/>
            <a:ext cx="7661275" cy="4114800"/>
          </a:xfrm>
        </p:spPr>
        <p:txBody>
          <a:bodyPr/>
          <a:lstStyle/>
          <a:p>
            <a:pPr>
              <a:buFont typeface="Wingdings" panose="05000000000000000000" pitchFamily="2" charset="2"/>
              <a:buNone/>
            </a:pPr>
            <a:r>
              <a:rPr lang="en-US" altLang="en-US" sz="2400"/>
              <a:t>	Which of the following sets of allele frequencies would produce the greatest proportion of heterozygotes?</a:t>
            </a:r>
          </a:p>
          <a:p>
            <a:pPr marL="1368425" lvl="2" indent="-514350">
              <a:buFont typeface="Arial" panose="020B0604020202020204" pitchFamily="34" charset="0"/>
              <a:buAutoNum type="alphaLcPeriod"/>
            </a:pPr>
            <a:r>
              <a:rPr lang="en-US" altLang="en-US"/>
              <a:t>p = 0.9  q = 0.1</a:t>
            </a:r>
          </a:p>
          <a:p>
            <a:pPr marL="1368425" lvl="2" indent="-514350">
              <a:buFont typeface="Arial" panose="020B0604020202020204" pitchFamily="34" charset="0"/>
              <a:buAutoNum type="alphaLcPeriod"/>
            </a:pPr>
            <a:r>
              <a:rPr lang="en-US" altLang="en-US"/>
              <a:t>p = 0.7  q = 0.3</a:t>
            </a:r>
          </a:p>
          <a:p>
            <a:pPr marL="1368425" lvl="2" indent="-514350">
              <a:buFont typeface="Arial" panose="020B0604020202020204" pitchFamily="34" charset="0"/>
              <a:buAutoNum type="alphaLcPeriod"/>
            </a:pPr>
            <a:r>
              <a:rPr lang="en-US" altLang="en-US"/>
              <a:t>p = 0.5  q = 0.5</a:t>
            </a:r>
          </a:p>
          <a:p>
            <a:pPr marL="1368425" lvl="2" indent="-514350">
              <a:buFont typeface="Arial" panose="020B0604020202020204" pitchFamily="34" charset="0"/>
              <a:buAutoNum type="alphaLcPeriod"/>
            </a:pPr>
            <a:r>
              <a:rPr lang="en-US" altLang="en-US"/>
              <a:t>p = 0.2  q = 0.8</a:t>
            </a:r>
          </a:p>
          <a:p>
            <a:pPr marL="1368425" lvl="2" indent="-514350">
              <a:buFont typeface="Arial" panose="020B0604020202020204" pitchFamily="34" charset="0"/>
              <a:buAutoNum type="alphaLcPeriod"/>
            </a:pPr>
            <a:r>
              <a:rPr lang="en-US" altLang="en-US"/>
              <a:t>p = 0.05  q = 0.95</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721B4914-25D9-4000-9B14-005A45929203}"/>
              </a:ext>
            </a:extLst>
          </p:cNvPr>
          <p:cNvSpPr>
            <a:spLocks noGrp="1" noChangeArrowheads="1"/>
          </p:cNvSpPr>
          <p:nvPr>
            <p:ph type="title"/>
          </p:nvPr>
        </p:nvSpPr>
        <p:spPr/>
        <p:txBody>
          <a:bodyPr/>
          <a:lstStyle/>
          <a:p>
            <a:pPr eaLnBrk="1" hangingPunct="1"/>
            <a:r>
              <a:rPr lang="en-US" altLang="en-US" dirty="0"/>
              <a:t>Question 30</a:t>
            </a:r>
          </a:p>
        </p:txBody>
      </p:sp>
      <p:sp>
        <p:nvSpPr>
          <p:cNvPr id="21507" name="Rectangle 6">
            <a:extLst>
              <a:ext uri="{FF2B5EF4-FFF2-40B4-BE49-F238E27FC236}">
                <a16:creationId xmlns:a16="http://schemas.microsoft.com/office/drawing/2014/main" id="{3675D4C0-4589-4665-80FE-B28EC81E17DC}"/>
              </a:ext>
            </a:extLst>
          </p:cNvPr>
          <p:cNvSpPr>
            <a:spLocks noGrp="1" noChangeArrowheads="1"/>
          </p:cNvSpPr>
          <p:nvPr>
            <p:ph type="body" idx="1"/>
          </p:nvPr>
        </p:nvSpPr>
        <p:spPr>
          <a:xfrm>
            <a:off x="685800" y="2057400"/>
            <a:ext cx="7661275" cy="4114800"/>
          </a:xfrm>
        </p:spPr>
        <p:txBody>
          <a:bodyPr/>
          <a:lstStyle/>
          <a:p>
            <a:pPr>
              <a:buFont typeface="Wingdings" panose="05000000000000000000" pitchFamily="2" charset="2"/>
              <a:buNone/>
              <a:defRPr/>
            </a:pPr>
            <a:r>
              <a:rPr lang="en-US" sz="2400" dirty="0"/>
              <a:t>	How do negative frequency dependent selection, oscillating selection, and heterozygote selection affect genetic variation in populations?</a:t>
            </a:r>
          </a:p>
          <a:p>
            <a:pPr marL="1368425" lvl="2" indent="-514350">
              <a:buFont typeface="+mj-lt"/>
              <a:buAutoNum type="alphaLcPeriod"/>
              <a:defRPr/>
            </a:pPr>
            <a:r>
              <a:rPr lang="en-US" dirty="0"/>
              <a:t>They act to reduce overall diversity</a:t>
            </a:r>
          </a:p>
          <a:p>
            <a:pPr marL="1368425" lvl="2" indent="-514350">
              <a:buFont typeface="+mj-lt"/>
              <a:buAutoNum type="alphaLcPeriod"/>
              <a:defRPr/>
            </a:pPr>
            <a:r>
              <a:rPr lang="en-US" dirty="0"/>
              <a:t>They act to maintain genetic diversity</a:t>
            </a:r>
          </a:p>
          <a:p>
            <a:pPr marL="1368425" lvl="2" indent="-514350">
              <a:buFont typeface="+mj-lt"/>
              <a:buAutoNum type="alphaLcPeriod"/>
              <a:defRPr/>
            </a:pPr>
            <a:r>
              <a:rPr lang="en-US" dirty="0"/>
              <a:t>They select for a single phenotype</a:t>
            </a:r>
          </a:p>
          <a:p>
            <a:pPr marL="1368425" lvl="2" indent="-514350">
              <a:buFont typeface="+mj-lt"/>
              <a:buAutoNum type="alphaLcPeriod"/>
              <a:defRPr/>
            </a:pPr>
            <a:r>
              <a:rPr lang="en-US" dirty="0"/>
              <a:t>They form new and novel phenotypes</a:t>
            </a:r>
          </a:p>
          <a:p>
            <a:pPr marL="1368425" lvl="2" indent="-514350">
              <a:buFont typeface="+mj-lt"/>
              <a:buAutoNum type="alphaLcPeriod"/>
              <a:defRPr/>
            </a:pPr>
            <a:r>
              <a:rPr lang="en-US" dirty="0">
                <a:ea typeface="+mn-ea"/>
                <a:cs typeface="+mn-cs"/>
              </a:rPr>
              <a:t>None of the above</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703B0062-6731-4B76-AC79-20DF58C556DC}"/>
              </a:ext>
            </a:extLst>
          </p:cNvPr>
          <p:cNvSpPr>
            <a:spLocks noGrp="1" noChangeArrowheads="1"/>
          </p:cNvSpPr>
          <p:nvPr>
            <p:ph type="title"/>
          </p:nvPr>
        </p:nvSpPr>
        <p:spPr/>
        <p:txBody>
          <a:bodyPr/>
          <a:lstStyle/>
          <a:p>
            <a:pPr eaLnBrk="1" hangingPunct="1"/>
            <a:r>
              <a:rPr lang="en-US" altLang="en-US"/>
              <a:t>Answer Key</a:t>
            </a:r>
          </a:p>
        </p:txBody>
      </p:sp>
      <p:sp>
        <p:nvSpPr>
          <p:cNvPr id="39939" name="Rectangle 3">
            <a:extLst>
              <a:ext uri="{FF2B5EF4-FFF2-40B4-BE49-F238E27FC236}">
                <a16:creationId xmlns:a16="http://schemas.microsoft.com/office/drawing/2014/main" id="{7CD87B78-2208-412F-BC3A-52E50ABFE058}"/>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None/>
            </a:pPr>
            <a:r>
              <a:rPr lang="en-US" altLang="en-US" sz="2400"/>
              <a:t> </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39940" name="Rectangle 6">
            <a:extLst>
              <a:ext uri="{FF2B5EF4-FFF2-40B4-BE49-F238E27FC236}">
                <a16:creationId xmlns:a16="http://schemas.microsoft.com/office/drawing/2014/main" id="{5B77E20C-BBC8-4DBD-8AF7-384253EA9478}"/>
              </a:ext>
            </a:extLst>
          </p:cNvPr>
          <p:cNvSpPr>
            <a:spLocks noChangeArrowheads="1"/>
          </p:cNvSpPr>
          <p:nvPr/>
        </p:nvSpPr>
        <p:spPr bwMode="auto">
          <a:xfrm>
            <a:off x="3962400" y="1981200"/>
            <a:ext cx="46482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 </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 (True)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 (False)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E12C21E-122E-48DA-951A-75AFB3462234}"/>
              </a:ext>
            </a:extLst>
          </p:cNvPr>
          <p:cNvSpPr>
            <a:spLocks noGrp="1" noChangeArrowheads="1"/>
          </p:cNvSpPr>
          <p:nvPr>
            <p:ph type="title"/>
          </p:nvPr>
        </p:nvSpPr>
        <p:spPr/>
        <p:txBody>
          <a:bodyPr/>
          <a:lstStyle/>
          <a:p>
            <a:pPr eaLnBrk="1" hangingPunct="1"/>
            <a:r>
              <a:rPr lang="en-US" altLang="en-US"/>
              <a:t>Question 2</a:t>
            </a:r>
          </a:p>
        </p:txBody>
      </p:sp>
      <p:sp>
        <p:nvSpPr>
          <p:cNvPr id="9219" name="Rectangle 6">
            <a:extLst>
              <a:ext uri="{FF2B5EF4-FFF2-40B4-BE49-F238E27FC236}">
                <a16:creationId xmlns:a16="http://schemas.microsoft.com/office/drawing/2014/main" id="{C620ACFF-144A-472B-A9B2-6C4E9086CDE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group of conspecifics that occupy the same habitat and can interbreed with each other form a–</a:t>
            </a:r>
          </a:p>
          <a:p>
            <a:pPr marL="1368425" lvl="2" indent="-514350">
              <a:buFont typeface="Arial" panose="020B0604020202020204" pitchFamily="34" charset="0"/>
              <a:buAutoNum type="alphaLcPeriod"/>
            </a:pPr>
            <a:r>
              <a:rPr lang="en-US" altLang="en-US"/>
              <a:t>Species</a:t>
            </a:r>
          </a:p>
          <a:p>
            <a:pPr marL="1368425" lvl="2" indent="-514350">
              <a:buFont typeface="Arial" panose="020B0604020202020204" pitchFamily="34" charset="0"/>
              <a:buAutoNum type="alphaLcPeriod"/>
            </a:pPr>
            <a:r>
              <a:rPr lang="en-US" altLang="en-US"/>
              <a:t>Community</a:t>
            </a:r>
          </a:p>
          <a:p>
            <a:pPr marL="1368425" lvl="2" indent="-514350">
              <a:buFont typeface="Arial" panose="020B0604020202020204" pitchFamily="34" charset="0"/>
              <a:buAutoNum type="alphaLcPeriod"/>
            </a:pPr>
            <a:r>
              <a:rPr lang="en-US" altLang="en-US"/>
              <a:t>Gene pool</a:t>
            </a:r>
          </a:p>
          <a:p>
            <a:pPr marL="1368425" lvl="2" indent="-514350">
              <a:buFont typeface="Arial" panose="020B0604020202020204" pitchFamily="34" charset="0"/>
              <a:buAutoNum type="alphaLcPeriod"/>
            </a:pPr>
            <a:r>
              <a:rPr lang="en-US" altLang="en-US"/>
              <a:t>Population</a:t>
            </a:r>
          </a:p>
          <a:p>
            <a:pPr marL="1368425" lvl="2" indent="-514350">
              <a:buFont typeface="Arial" panose="020B0604020202020204" pitchFamily="34" charset="0"/>
              <a:buAutoNum type="alphaLcPeriod"/>
            </a:pPr>
            <a:r>
              <a:rPr lang="en-US" altLang="en-US"/>
              <a:t>Genome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00DA0FB8-82C0-418F-A29A-31492414C28D}"/>
              </a:ext>
            </a:extLst>
          </p:cNvPr>
          <p:cNvSpPr>
            <a:spLocks noGrp="1" noChangeArrowheads="1"/>
          </p:cNvSpPr>
          <p:nvPr>
            <p:ph type="title"/>
          </p:nvPr>
        </p:nvSpPr>
        <p:spPr/>
        <p:txBody>
          <a:bodyPr/>
          <a:lstStyle/>
          <a:p>
            <a:pPr eaLnBrk="1" hangingPunct="1"/>
            <a:r>
              <a:rPr lang="en-US" altLang="en-US"/>
              <a:t>Question 3</a:t>
            </a:r>
          </a:p>
        </p:txBody>
      </p:sp>
      <p:sp>
        <p:nvSpPr>
          <p:cNvPr id="11267" name="Rectangle 6">
            <a:extLst>
              <a:ext uri="{FF2B5EF4-FFF2-40B4-BE49-F238E27FC236}">
                <a16:creationId xmlns:a16="http://schemas.microsoft.com/office/drawing/2014/main" id="{B859EF08-0E3C-4EE8-A19F-A0704C8CD68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Most of the genetic diversity seen in human populations is due to single nucleotide polymorphisms.</a:t>
            </a:r>
          </a:p>
          <a:p>
            <a:pPr marL="1368425" lvl="2" indent="-514350">
              <a:buFont typeface="Arial" panose="020B0604020202020204" pitchFamily="34" charset="0"/>
              <a:buAutoNum type="alphaLcPeriod"/>
            </a:pPr>
            <a:r>
              <a:rPr lang="en-US" altLang="en-US"/>
              <a:t>This is true</a:t>
            </a:r>
          </a:p>
          <a:p>
            <a:pPr marL="1368425" lvl="2" indent="-514350">
              <a:buFont typeface="Arial" panose="020B0604020202020204" pitchFamily="34" charset="0"/>
              <a:buAutoNum type="alphaLcPeriod"/>
            </a:pPr>
            <a:r>
              <a:rPr lang="en-US" altLang="en-US"/>
              <a:t>This is false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F6C56886-4752-449F-AFC2-AD37EAD134CC}"/>
              </a:ext>
            </a:extLst>
          </p:cNvPr>
          <p:cNvSpPr>
            <a:spLocks noGrp="1" noChangeArrowheads="1"/>
          </p:cNvSpPr>
          <p:nvPr>
            <p:ph type="title"/>
          </p:nvPr>
        </p:nvSpPr>
        <p:spPr/>
        <p:txBody>
          <a:bodyPr/>
          <a:lstStyle/>
          <a:p>
            <a:pPr eaLnBrk="1" hangingPunct="1"/>
            <a:r>
              <a:rPr lang="en-US" altLang="en-US"/>
              <a:t>Question 4</a:t>
            </a:r>
          </a:p>
        </p:txBody>
      </p:sp>
      <p:sp>
        <p:nvSpPr>
          <p:cNvPr id="13315" name="Rectangle 6">
            <a:extLst>
              <a:ext uri="{FF2B5EF4-FFF2-40B4-BE49-F238E27FC236}">
                <a16:creationId xmlns:a16="http://schemas.microsoft.com/office/drawing/2014/main" id="{DB0D54DA-8935-460E-9C6A-1A270C6BB2E1}"/>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is NOT an assumption of the Hardy-Weinberg equilibrium</a:t>
            </a:r>
          </a:p>
          <a:p>
            <a:pPr marL="1368425" lvl="2" indent="-514350">
              <a:buFont typeface="Arial" panose="020B0604020202020204" pitchFamily="34" charset="0"/>
              <a:buAutoNum type="alphaLcPeriod"/>
            </a:pPr>
            <a:r>
              <a:rPr lang="en-US" altLang="en-US"/>
              <a:t>Very large population size</a:t>
            </a:r>
          </a:p>
          <a:p>
            <a:pPr marL="1368425" lvl="2" indent="-514350">
              <a:buFont typeface="Arial" panose="020B0604020202020204" pitchFamily="34" charset="0"/>
              <a:buAutoNum type="alphaLcPeriod"/>
            </a:pPr>
            <a:r>
              <a:rPr lang="en-US" altLang="en-US"/>
              <a:t>Random mating</a:t>
            </a:r>
          </a:p>
          <a:p>
            <a:pPr marL="1368425" lvl="2" indent="-514350">
              <a:buFont typeface="Arial" panose="020B0604020202020204" pitchFamily="34" charset="0"/>
              <a:buAutoNum type="alphaLcPeriod"/>
            </a:pPr>
            <a:r>
              <a:rPr lang="en-US" altLang="en-US"/>
              <a:t>No gene flow</a:t>
            </a:r>
          </a:p>
          <a:p>
            <a:pPr marL="1368425" lvl="2" indent="-514350">
              <a:buFont typeface="Arial" panose="020B0604020202020204" pitchFamily="34" charset="0"/>
              <a:buAutoNum type="alphaLcPeriod"/>
            </a:pPr>
            <a:r>
              <a:rPr lang="en-US" altLang="en-US"/>
              <a:t>No mutations</a:t>
            </a:r>
          </a:p>
          <a:p>
            <a:pPr marL="1368425" lvl="2" indent="-514350">
              <a:buFont typeface="Arial" panose="020B0604020202020204" pitchFamily="34" charset="0"/>
              <a:buAutoNum type="alphaLcPeriod"/>
            </a:pPr>
            <a:r>
              <a:rPr lang="en-US" altLang="en-US"/>
              <a:t>All are assumptions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EBC5A14F-B6C9-43AC-BC50-9942893FB7D7}"/>
              </a:ext>
            </a:extLst>
          </p:cNvPr>
          <p:cNvSpPr>
            <a:spLocks noGrp="1" noChangeArrowheads="1"/>
          </p:cNvSpPr>
          <p:nvPr>
            <p:ph type="title"/>
          </p:nvPr>
        </p:nvSpPr>
        <p:spPr/>
        <p:txBody>
          <a:bodyPr/>
          <a:lstStyle/>
          <a:p>
            <a:pPr eaLnBrk="1" hangingPunct="1"/>
            <a:r>
              <a:rPr lang="en-US" altLang="en-US"/>
              <a:t>Question 5</a:t>
            </a:r>
          </a:p>
        </p:txBody>
      </p:sp>
      <p:sp>
        <p:nvSpPr>
          <p:cNvPr id="9219" name="Rectangle 6">
            <a:extLst>
              <a:ext uri="{FF2B5EF4-FFF2-40B4-BE49-F238E27FC236}">
                <a16:creationId xmlns:a16="http://schemas.microsoft.com/office/drawing/2014/main" id="{BCA402D4-9A93-48D5-9B06-1A40198E5E15}"/>
              </a:ext>
            </a:extLst>
          </p:cNvPr>
          <p:cNvSpPr>
            <a:spLocks noGrp="1" noChangeArrowheads="1"/>
          </p:cNvSpPr>
          <p:nvPr>
            <p:ph type="body" idx="1"/>
          </p:nvPr>
        </p:nvSpPr>
        <p:spPr/>
        <p:txBody>
          <a:bodyPr/>
          <a:lstStyle/>
          <a:p>
            <a:pPr>
              <a:buFont typeface="Wingdings" panose="05000000000000000000" pitchFamily="2" charset="2"/>
              <a:buNone/>
              <a:defRPr/>
            </a:pPr>
            <a:r>
              <a:rPr lang="en-US" sz="2400" dirty="0"/>
              <a:t>	The merging of 2 formally separated populations would be an example of— </a:t>
            </a:r>
          </a:p>
          <a:p>
            <a:pPr marL="1368425" lvl="2" indent="-514350">
              <a:buFont typeface="+mj-lt"/>
              <a:buAutoNum type="alphaLcPeriod"/>
              <a:defRPr/>
            </a:pPr>
            <a:r>
              <a:rPr lang="en-US" dirty="0"/>
              <a:t>Mutation</a:t>
            </a:r>
          </a:p>
          <a:p>
            <a:pPr marL="1368425" lvl="2" indent="-514350">
              <a:buFont typeface="+mj-lt"/>
              <a:buAutoNum type="alphaLcPeriod"/>
              <a:defRPr/>
            </a:pPr>
            <a:r>
              <a:rPr lang="en-US" dirty="0"/>
              <a:t>Natural selection</a:t>
            </a:r>
          </a:p>
          <a:p>
            <a:pPr marL="1368425" lvl="2" indent="-514350">
              <a:buFont typeface="+mj-lt"/>
              <a:buAutoNum type="alphaLcPeriod"/>
              <a:defRPr/>
            </a:pPr>
            <a:r>
              <a:rPr lang="en-US" dirty="0"/>
              <a:t>Bottleneck</a:t>
            </a:r>
          </a:p>
          <a:p>
            <a:pPr marL="1368425" lvl="2" indent="-514350">
              <a:buFont typeface="+mj-lt"/>
              <a:buAutoNum type="alphaLcPeriod"/>
              <a:defRPr/>
            </a:pPr>
            <a:r>
              <a:rPr lang="en-US" dirty="0"/>
              <a:t>Gene flow</a:t>
            </a:r>
          </a:p>
          <a:p>
            <a:pPr marL="1368425" lvl="2" indent="-514350">
              <a:buFont typeface="+mj-lt"/>
              <a:buAutoNum type="alphaLcPeriod"/>
              <a:defRPr/>
            </a:pPr>
            <a:r>
              <a:rPr lang="en-US" dirty="0">
                <a:ea typeface="+mn-ea"/>
                <a:cs typeface="+mn-cs"/>
              </a:rPr>
              <a:t>Random mating</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A4F0EA7C-C473-4EBA-8C5B-E40D5115434A}"/>
              </a:ext>
            </a:extLst>
          </p:cNvPr>
          <p:cNvSpPr>
            <a:spLocks noGrp="1" noChangeArrowheads="1"/>
          </p:cNvSpPr>
          <p:nvPr>
            <p:ph type="title"/>
          </p:nvPr>
        </p:nvSpPr>
        <p:spPr/>
        <p:txBody>
          <a:bodyPr/>
          <a:lstStyle/>
          <a:p>
            <a:pPr eaLnBrk="1" hangingPunct="1"/>
            <a:r>
              <a:rPr lang="en-US" altLang="en-US"/>
              <a:t>Question 6</a:t>
            </a:r>
          </a:p>
        </p:txBody>
      </p:sp>
      <p:sp>
        <p:nvSpPr>
          <p:cNvPr id="17411" name="Rectangle 6">
            <a:extLst>
              <a:ext uri="{FF2B5EF4-FFF2-40B4-BE49-F238E27FC236}">
                <a16:creationId xmlns:a16="http://schemas.microsoft.com/office/drawing/2014/main" id="{02369B76-DAA9-4946-AC1F-F9B5E5B8B569}"/>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If a population is drastically reduced in size and rebounds what has occurred?</a:t>
            </a:r>
          </a:p>
          <a:p>
            <a:pPr marL="1368425" lvl="2" indent="-514350">
              <a:buFont typeface="Arial" panose="020B0604020202020204" pitchFamily="34" charset="0"/>
              <a:buAutoNum type="alphaLcPeriod"/>
            </a:pPr>
            <a:r>
              <a:rPr lang="en-US" altLang="en-US"/>
              <a:t>Mutation</a:t>
            </a:r>
          </a:p>
          <a:p>
            <a:pPr marL="1368425" lvl="2" indent="-514350">
              <a:buFont typeface="Arial" panose="020B0604020202020204" pitchFamily="34" charset="0"/>
              <a:buAutoNum type="alphaLcPeriod"/>
            </a:pPr>
            <a:r>
              <a:rPr lang="en-US" altLang="en-US"/>
              <a:t>Natural selection</a:t>
            </a:r>
          </a:p>
          <a:p>
            <a:pPr marL="1368425" lvl="2" indent="-514350">
              <a:buFont typeface="Arial" panose="020B0604020202020204" pitchFamily="34" charset="0"/>
              <a:buAutoNum type="alphaLcPeriod"/>
            </a:pPr>
            <a:r>
              <a:rPr lang="en-US" altLang="en-US"/>
              <a:t>Bottleneck</a:t>
            </a:r>
          </a:p>
          <a:p>
            <a:pPr marL="1368425" lvl="2" indent="-514350">
              <a:buFont typeface="Arial" panose="020B0604020202020204" pitchFamily="34" charset="0"/>
              <a:buAutoNum type="alphaLcPeriod"/>
            </a:pPr>
            <a:r>
              <a:rPr lang="en-US" altLang="en-US"/>
              <a:t>Gene flow</a:t>
            </a:r>
          </a:p>
          <a:p>
            <a:pPr marL="1368425" lvl="2" indent="-514350">
              <a:buFont typeface="Arial" panose="020B0604020202020204" pitchFamily="34" charset="0"/>
              <a:buAutoNum type="alphaLcPeriod"/>
            </a:pPr>
            <a:r>
              <a:rPr lang="en-US" altLang="en-US"/>
              <a:t>Random mating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1BFC8B4C-DE58-4997-B0D7-3F25619C9985}"/>
              </a:ext>
            </a:extLst>
          </p:cNvPr>
          <p:cNvSpPr>
            <a:spLocks noGrp="1" noChangeArrowheads="1"/>
          </p:cNvSpPr>
          <p:nvPr>
            <p:ph type="title"/>
          </p:nvPr>
        </p:nvSpPr>
        <p:spPr/>
        <p:txBody>
          <a:bodyPr/>
          <a:lstStyle/>
          <a:p>
            <a:pPr eaLnBrk="1" hangingPunct="1"/>
            <a:r>
              <a:rPr lang="en-US" altLang="en-US"/>
              <a:t>Question 7</a:t>
            </a:r>
          </a:p>
        </p:txBody>
      </p:sp>
      <p:sp>
        <p:nvSpPr>
          <p:cNvPr id="19459" name="Rectangle 6">
            <a:extLst>
              <a:ext uri="{FF2B5EF4-FFF2-40B4-BE49-F238E27FC236}">
                <a16:creationId xmlns:a16="http://schemas.microsoft.com/office/drawing/2014/main" id="{A59A0296-260D-4832-987C-F8DAC42FBD42}"/>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What is fitness?</a:t>
            </a:r>
          </a:p>
          <a:p>
            <a:pPr marL="1368425" lvl="2" indent="-514350">
              <a:buFont typeface="Arial" panose="020B0604020202020204" pitchFamily="34" charset="0"/>
              <a:buAutoNum type="alphaLcPeriod"/>
            </a:pPr>
            <a:r>
              <a:rPr lang="en-US" altLang="en-US"/>
              <a:t>A measure of reproductive success</a:t>
            </a:r>
          </a:p>
          <a:p>
            <a:pPr marL="1368425" lvl="2" indent="-514350">
              <a:buFont typeface="Arial" panose="020B0604020202020204" pitchFamily="34" charset="0"/>
              <a:buAutoNum type="alphaLcPeriod"/>
            </a:pPr>
            <a:r>
              <a:rPr lang="en-US" altLang="en-US"/>
              <a:t>The rate of survival of a species</a:t>
            </a:r>
          </a:p>
          <a:p>
            <a:pPr marL="1368425" lvl="2" indent="-514350">
              <a:buFont typeface="Arial" panose="020B0604020202020204" pitchFamily="34" charset="0"/>
              <a:buAutoNum type="alphaLcPeriod"/>
            </a:pPr>
            <a:r>
              <a:rPr lang="en-US" altLang="en-US"/>
              <a:t>A measure of an animal’s top speed</a:t>
            </a:r>
          </a:p>
          <a:p>
            <a:pPr marL="1368425" lvl="2" indent="-514350">
              <a:buFont typeface="Arial" panose="020B0604020202020204" pitchFamily="34" charset="0"/>
              <a:buAutoNum type="alphaLcPeriod"/>
            </a:pPr>
            <a:r>
              <a:rPr lang="en-US" altLang="en-US"/>
              <a:t>A measure of the overall size of an individual</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4"/>
  <p:tag name="MMPROD_UIDATA" val="&lt;database version=&quot;7.0&quot;&gt;&lt;object type=&quot;1&quot; unique_id=&quot;10001&quot;&gt;&lt;object type=&quot;2&quot; unique_id=&quot;11581&quot;&gt;&lt;object type=&quot;3&quot; unique_id=&quot;11582&quot;&gt;&lt;property id=&quot;20148&quot; value=&quot;5&quot;/&gt;&lt;property id=&quot;20300&quot; value=&quot;Slide 1&quot;/&gt;&lt;property id=&quot;20307&quot; value=&quot;317&quot;/&gt;&lt;/object&gt;&lt;object type=&quot;3&quot; unique_id=&quot;11583&quot;&gt;&lt;property id=&quot;20148&quot; value=&quot;5&quot;/&gt;&lt;property id=&quot;20300&quot; value=&quot;Slide 2 - &amp;quot;Assessment&amp;quot;&quot;/&gt;&lt;property id=&quot;20307&quot; value=&quot;329&quot;/&gt;&lt;/object&gt;&lt;object type=&quot;3&quot; unique_id=&quot;11584&quot;&gt;&lt;property id=&quot;20148&quot; value=&quot;5&quot;/&gt;&lt;property id=&quot;20300&quot; value=&quot;Slide 3 - &amp;quot;Question 1&amp;quot;&quot;/&gt;&lt;property id=&quot;20307&quot; value=&quot;297&quot;/&gt;&lt;/object&gt;&lt;object type=&quot;3&quot; unique_id=&quot;11585&quot;&gt;&lt;property id=&quot;20148&quot; value=&quot;5&quot;/&gt;&lt;property id=&quot;20300&quot; value=&quot;Slide 4 - &amp;quot;Question 2&amp;quot;&quot;/&gt;&lt;property id=&quot;20307&quot; value=&quot;298&quot;/&gt;&lt;/object&gt;&lt;object type=&quot;3&quot; unique_id=&quot;11586&quot;&gt;&lt;property id=&quot;20148&quot; value=&quot;5&quot;/&gt;&lt;property id=&quot;20300&quot; value=&quot;Slide 5 - &amp;quot;Question 3&amp;quot;&quot;/&gt;&lt;property id=&quot;20307&quot; value=&quot;299&quot;/&gt;&lt;/object&gt;&lt;object type=&quot;3&quot; unique_id=&quot;11587&quot;&gt;&lt;property id=&quot;20148&quot; value=&quot;5&quot;/&gt;&lt;property id=&quot;20300&quot; value=&quot;Slide 6 - &amp;quot;Question 4&amp;quot;&quot;/&gt;&lt;property id=&quot;20307&quot; value=&quot;300&quot;/&gt;&lt;/object&gt;&lt;object type=&quot;3&quot; unique_id=&quot;11588&quot;&gt;&lt;property id=&quot;20148&quot; value=&quot;5&quot;/&gt;&lt;property id=&quot;20300&quot; value=&quot;Slide 7 - &amp;quot;Question 5&amp;quot;&quot;/&gt;&lt;property id=&quot;20307&quot; value=&quot;301&quot;/&gt;&lt;/object&gt;&lt;object type=&quot;3&quot; unique_id=&quot;11589&quot;&gt;&lt;property id=&quot;20148&quot; value=&quot;5&quot;/&gt;&lt;property id=&quot;20300&quot; value=&quot;Slide 8 - &amp;quot;Question 6&amp;quot;&quot;/&gt;&lt;property id=&quot;20307&quot; value=&quot;323&quot;/&gt;&lt;/object&gt;&lt;object type=&quot;3&quot; unique_id=&quot;11590&quot;&gt;&lt;property id=&quot;20148&quot; value=&quot;5&quot;/&gt;&lt;property id=&quot;20300&quot; value=&quot;Slide 9 - &amp;quot;Question 7&amp;quot;&quot;/&gt;&lt;property id=&quot;20307&quot; value=&quot;304&quot;/&gt;&lt;/object&gt;&lt;object type=&quot;3&quot; unique_id=&quot;11591&quot;&gt;&lt;property id=&quot;20148&quot; value=&quot;5&quot;/&gt;&lt;property id=&quot;20300&quot; value=&quot;Slide 10 - &amp;quot;Question 8&amp;quot;&quot;/&gt;&lt;property id=&quot;20307&quot; value=&quot;324&quot;/&gt;&lt;/object&gt;&lt;object type=&quot;3&quot; unique_id=&quot;11592&quot;&gt;&lt;property id=&quot;20148&quot; value=&quot;5&quot;/&gt;&lt;property id=&quot;20300&quot; value=&quot;Slide 11 - &amp;quot;Question 9&amp;quot;&quot;/&gt;&lt;property id=&quot;20307&quot; value=&quot;326&quot;/&gt;&lt;/object&gt;&lt;object type=&quot;3&quot; unique_id=&quot;11593&quot;&gt;&lt;property id=&quot;20148&quot; value=&quot;5&quot;/&gt;&lt;property id=&quot;20300&quot; value=&quot;Slide 12 - &amp;quot;Question 10&amp;quot;&quot;/&gt;&lt;property id=&quot;20307&quot; value=&quot;325&quot;/&gt;&lt;/object&gt;&lt;object type=&quot;3&quot; unique_id=&quot;11594&quot;&gt;&lt;property id=&quot;20148&quot; value=&quot;5&quot;/&gt;&lt;property id=&quot;20300&quot; value=&quot;Slide 13 - &amp;quot;Question 11&amp;quot;&quot;/&gt;&lt;property id=&quot;20307&quot; value=&quot;307&quot;/&gt;&lt;/object&gt;&lt;object type=&quot;3&quot; unique_id=&quot;11595&quot;&gt;&lt;property id=&quot;20148&quot; value=&quot;5&quot;/&gt;&lt;property id=&quot;20300&quot; value=&quot;Slide 14 - &amp;quot;Question 12&amp;quot;&quot;/&gt;&lt;property id=&quot;20307&quot; value=&quot;308&quot;/&gt;&lt;/object&gt;&lt;object type=&quot;3&quot; unique_id=&quot;11596&quot;&gt;&lt;property id=&quot;20148&quot; value=&quot;5&quot;/&gt;&lt;property id=&quot;20300&quot; value=&quot;Slide 15 - &amp;quot;Question 13&amp;quot;&quot;/&gt;&lt;property id=&quot;20307&quot; value=&quot;309&quot;/&gt;&lt;/object&gt;&lt;object type=&quot;3&quot; unique_id=&quot;11597&quot;&gt;&lt;property id=&quot;20148&quot; value=&quot;5&quot;/&gt;&lt;property id=&quot;20300&quot; value=&quot;Slide 16 - &amp;quot;Question 14&amp;quot;&quot;/&gt;&lt;property id=&quot;20307&quot; value=&quot;310&quot;/&gt;&lt;/object&gt;&lt;object type=&quot;3&quot; unique_id=&quot;11598&quot;&gt;&lt;property id=&quot;20148&quot; value=&quot;5&quot;/&gt;&lt;property id=&quot;20300&quot; value=&quot;Slide 17 - &amp;quot;Question 15&amp;quot;&quot;/&gt;&lt;property id=&quot;20307&quot; value=&quot;311&quot;/&gt;&lt;/object&gt;&lt;object type=&quot;3&quot; unique_id=&quot;11599&quot;&gt;&lt;property id=&quot;20148&quot; value=&quot;5&quot;/&gt;&lt;property id=&quot;20300&quot; value=&quot;Slide 18 - &amp;quot;Question 16&amp;quot;&quot;/&gt;&lt;property id=&quot;20307&quot; value=&quot;330&quot;/&gt;&lt;/object&gt;&lt;object type=&quot;3&quot; unique_id=&quot;11600&quot;&gt;&lt;property id=&quot;20148&quot; value=&quot;5&quot;/&gt;&lt;property id=&quot;20300&quot; value=&quot;Slide 19 - &amp;quot;Answer Key – Chapter 24&amp;quot;&quot;/&gt;&lt;property id=&quot;20307&quot; value=&quot;273&quot;/&gt;&lt;/object&gt;&lt;/object&gt;&lt;object type=&quot;8&quot; unique_id=&quot;11621&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2378</TotalTime>
  <Words>327</Words>
  <Application>Microsoft Office PowerPoint</Application>
  <PresentationFormat>On-screen Show (4:3)</PresentationFormat>
  <Paragraphs>306</Paragraphs>
  <Slides>33</Slides>
  <Notes>32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33</vt:i4>
      </vt:variant>
    </vt:vector>
  </HeadingPairs>
  <TitlesOfParts>
    <vt:vector size="41" baseType="lpstr">
      <vt:lpstr>Arial</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Question 25</vt:lpstr>
      <vt:lpstr>Question 26</vt:lpstr>
      <vt:lpstr>Question 27</vt:lpstr>
      <vt:lpstr>Question 28</vt:lpstr>
      <vt:lpstr>Question 29</vt:lpstr>
      <vt:lpstr>Question 30</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221</cp:revision>
  <dcterms:created xsi:type="dcterms:W3CDTF">2005-04-19T02:46:41Z</dcterms:created>
  <dcterms:modified xsi:type="dcterms:W3CDTF">2019-05-02T21:05:45Z</dcterms:modified>
</cp:coreProperties>
</file>