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28"/>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273" r:id="rId27"/>
  </p:sldIdLst>
  <p:sldSz cx="9144000" cy="6858000" type="screen4x3"/>
  <p:notesSz cx="6858000" cy="9144000"/>
  <p:custDataLst>
    <p:tags r:id="rId2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7324" autoAdjust="0"/>
  </p:normalViewPr>
  <p:slideViewPr>
    <p:cSldViewPr>
      <p:cViewPr varScale="1">
        <p:scale>
          <a:sx n="75" d="100"/>
          <a:sy n="75" d="100"/>
        </p:scale>
        <p:origin x="78" y="6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B98718FA-684D-432F-8CF6-40A5A6499E3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C6A4C979-8FED-46ED-AE8B-1416D6A6924B}"/>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2532" name="Rectangle 4">
            <a:extLst>
              <a:ext uri="{FF2B5EF4-FFF2-40B4-BE49-F238E27FC236}">
                <a16:creationId xmlns:a16="http://schemas.microsoft.com/office/drawing/2014/main" id="{42A482FC-9790-4054-965E-B4F48F7A1723}"/>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BCD2C4B-EDD4-44F4-AE4B-84A8A15673E2}"/>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7811580-0C2C-453E-B5CE-C12E553AFA7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44E47BC-A445-4CA1-AAD4-8E164DA7104C}"/>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887E08CB-5E14-4F2B-A702-1B83925B4DA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E54BE8EB-530D-480A-8CC6-F96250CABD4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DD8DB3A-C28B-43AA-9CDB-74B185089B47}" type="slidenum">
              <a:rPr lang="en-US" altLang="en-US" sz="1200"/>
              <a:pPr/>
              <a:t>1</a:t>
            </a:fld>
            <a:endParaRPr lang="en-US" altLang="en-US" sz="1200"/>
          </a:p>
        </p:txBody>
      </p:sp>
      <p:sp>
        <p:nvSpPr>
          <p:cNvPr id="23555" name="Rectangle 2">
            <a:extLst>
              <a:ext uri="{FF2B5EF4-FFF2-40B4-BE49-F238E27FC236}">
                <a16:creationId xmlns:a16="http://schemas.microsoft.com/office/drawing/2014/main" id="{D0159814-DE2A-450B-9EF2-1182974168A5}"/>
              </a:ext>
            </a:extLst>
          </p:cNvPr>
          <p:cNvSpPr>
            <a:spLocks noRot="1" noChangeArrowheads="1" noTextEdit="1"/>
          </p:cNvSpPr>
          <p:nvPr>
            <p:ph type="sldImg"/>
          </p:nvPr>
        </p:nvSpPr>
        <p:spPr>
          <a:ln/>
        </p:spPr>
      </p:sp>
      <p:sp>
        <p:nvSpPr>
          <p:cNvPr id="23556" name="Rectangle 3">
            <a:extLst>
              <a:ext uri="{FF2B5EF4-FFF2-40B4-BE49-F238E27FC236}">
                <a16:creationId xmlns:a16="http://schemas.microsoft.com/office/drawing/2014/main" id="{17D5751B-2219-4B17-A5F0-038E56CA99E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94593AED-2D1E-4BAF-86E2-1CCC9270B766}"/>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CB28DAE0-0D82-4D68-846A-CAB4272784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04FA1E37-46D6-4555-B67B-F167DC58157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2695EAF-C438-44C0-870E-D4BB1C04FB4F}"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B5FCC5A8-C9B5-4BE1-AA4A-9652521425E3}"/>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933207E1-F93F-4229-9394-B08EE633D5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EB482F44-6B2B-45CF-8F42-35CEA02D22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21BDB40-7CF9-4CFA-8A5C-AB87D21D3C0C}"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11E5B3BC-C4AD-49E1-A087-F5743F679609}"/>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4276C549-532E-4D4F-AF85-514CFA23BC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3CD71617-B3E7-4B39-8FC3-683C4A319B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E44321E-5F10-40CE-AB6D-BB9702328945}"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8E2B9605-97D1-4BC0-9CD2-6B189E59F819}"/>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CC80CC96-50FD-42DB-B754-070558DCC2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3C27B230-4BC3-41A8-A634-4C1B57F68B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9B347B0-0437-4311-96DF-5394D87B880C}"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ABA4919C-4DE4-4BC6-BF79-A5241C91233F}"/>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0FF1DF7B-7A9A-422C-A683-9D5FABF656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01A12723-3664-4CF1-B711-9266343BB3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9D07950-B79B-47C6-853F-DC648F9FE397}"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39750953-8C5A-4B4C-BF41-A2E765FBB232}"/>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D19E8D39-8A9E-4400-80BC-A064A42045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2E2F8A99-60A2-48E8-9011-F9C67D6004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E2FD90F-5BC8-4079-B961-F8955C629556}"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27392BE-8DEC-4B08-977D-5BDB02510029}"/>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9C2EFFC5-C372-4338-9713-47F09699F6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8916" name="Slide Number Placeholder 3">
            <a:extLst>
              <a:ext uri="{FF2B5EF4-FFF2-40B4-BE49-F238E27FC236}">
                <a16:creationId xmlns:a16="http://schemas.microsoft.com/office/drawing/2014/main" id="{2F727F35-747B-4502-8513-15E5727946C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CA99555-C2AA-4676-B97C-23AC6C64A232}"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0BA1A50D-31B1-453E-B8A7-B468AD11AADA}"/>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2DFBD6F4-9F40-4B0C-A823-4D85A15307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9940" name="Slide Number Placeholder 3">
            <a:extLst>
              <a:ext uri="{FF2B5EF4-FFF2-40B4-BE49-F238E27FC236}">
                <a16:creationId xmlns:a16="http://schemas.microsoft.com/office/drawing/2014/main" id="{5B3EA76F-A62B-46BD-ABA4-16024EC9D4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66DBB66-6468-44ED-884B-EF0EE1E6EB54}"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B9507C6-D778-42E5-9E61-6026F755B718}"/>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A6D0EF1F-973C-446A-97CE-D72F1791CF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343C042F-1190-44A2-80B6-11C85F71A1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3382E64-DD93-4A54-A20B-40C125EB5500}"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F066EB28-A5D2-42BC-82A7-DC0D8E7711F3}"/>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B4661A32-19E5-4783-89BA-823E3B42FC9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B025499C-F5B3-445F-B6CF-23D9A6066A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BC49770-518C-4834-9E5E-B20E665DAD5C}"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A47F1430-A58D-495A-99EE-748E900EA757}"/>
              </a:ext>
            </a:extLst>
          </p:cNvPr>
          <p:cNvSpPr>
            <a:spLocks noGrp="1" noRot="1" noChangeAspect="1" noTextEdit="1"/>
          </p:cNvSpPr>
          <p:nvPr>
            <p:ph type="sldImg"/>
          </p:nvPr>
        </p:nvSpPr>
        <p:spPr>
          <a:ln/>
        </p:spPr>
      </p:sp>
      <p:sp>
        <p:nvSpPr>
          <p:cNvPr id="24579" name="Notes Placeholder 2">
            <a:extLst>
              <a:ext uri="{FF2B5EF4-FFF2-40B4-BE49-F238E27FC236}">
                <a16:creationId xmlns:a16="http://schemas.microsoft.com/office/drawing/2014/main" id="{A2111A55-DB99-4B26-98BB-5D599E0F677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CD175853-22C2-4B1D-A52E-EC6DD3938B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1D94DB2-3D15-4895-9CE6-5D4F4ACFA5E4}"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D4A500FA-F8C6-4792-A9D5-ED6598541B7B}"/>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58A7688B-9DBD-4318-B4A6-06385DBC9D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92DC360E-228C-48A6-AB3A-A8CD27F069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EAE1193-0EF5-48F0-BD26-0224775B1461}"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78B267B5-38DF-4143-B761-0BD341218257}"/>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66B78324-7AC2-49B0-ABBA-92293BE7468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47378A78-340D-4270-8EB2-2F4F04A5FC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22B3693-0AF2-4FE2-ABFF-6EBEDD0AE095}"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04C613A5-F1AB-4CEE-A004-E5AB0AB9A137}"/>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ED67B16F-E9CD-4DE8-B38D-8145240CD2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65EA7F88-2B95-4B47-8DE8-EE08D76A0A4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B9F76F2-DB58-486B-B355-D1728C02DE59}"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8275AF68-4F86-4ECE-BFD8-282CBC68F10A}"/>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4BD3B0FA-C644-44F2-A039-5C3BD0BE52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9FCF35E9-3CB0-4BAA-AA22-764A5472B93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782DD6D-BF01-43CA-BCE0-5B772B9890CE}"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ECF67D0A-9409-4738-819A-4335CAFB882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E3EA890-1406-4887-B73E-403FBFBB2513}" type="slidenum">
              <a:rPr lang="en-US" altLang="en-US" sz="1200"/>
              <a:pPr/>
              <a:t>25</a:t>
            </a:fld>
            <a:endParaRPr lang="en-US" altLang="en-US" sz="1200"/>
          </a:p>
        </p:txBody>
      </p:sp>
      <p:sp>
        <p:nvSpPr>
          <p:cNvPr id="40963" name="Rectangle 2">
            <a:extLst>
              <a:ext uri="{FF2B5EF4-FFF2-40B4-BE49-F238E27FC236}">
                <a16:creationId xmlns:a16="http://schemas.microsoft.com/office/drawing/2014/main" id="{5C762A8C-8E7B-4263-A17C-ABB398814D35}"/>
              </a:ext>
            </a:extLst>
          </p:cNvPr>
          <p:cNvSpPr>
            <a:spLocks noRot="1" noChangeArrowheads="1" noTextEdit="1"/>
          </p:cNvSpPr>
          <p:nvPr>
            <p:ph type="sldImg"/>
          </p:nvPr>
        </p:nvSpPr>
        <p:spPr>
          <a:ln/>
        </p:spPr>
      </p:sp>
      <p:sp>
        <p:nvSpPr>
          <p:cNvPr id="40964" name="Rectangle 3">
            <a:extLst>
              <a:ext uri="{FF2B5EF4-FFF2-40B4-BE49-F238E27FC236}">
                <a16:creationId xmlns:a16="http://schemas.microsoft.com/office/drawing/2014/main" id="{A51F6ED4-7531-4351-A1EA-831B71A74C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CAC8A31D-65B1-471F-9E20-4338D7515970}"/>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1143D4AB-5EDB-408E-A506-46DFFB9067D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0F7B5CC4-6A43-49E9-B8DD-6253442EE0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DE1EBDD-FD24-4F90-A12C-9716DBE44DE1}"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48F4D199-20B8-434A-AF47-E70CF17FD1C6}"/>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013700DF-5D7D-4EBE-8A3F-D830944528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C7AF735C-1C2D-482C-9B66-BAA41543A9B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76E01AC-2945-4F92-84B2-AF3EED13E189}"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BF90BF38-DDE8-4960-9539-E4F8F73B4095}"/>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79695343-A325-4FE5-A72F-E759D5765B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EDD77B73-A909-4194-8D60-E396A05E9EA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233E415-95AA-4735-AD99-CFB4FE21199D}"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16F250C0-2D8F-40FD-83EC-56BDED948A18}"/>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12EB2884-8579-46B2-8B1F-8145F1B579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A7A08895-091C-4CFB-B5B3-CBD7021CB8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ED66C2A-5805-48CE-82D4-81E1AFD1716B}"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32D90A76-A236-4146-B34B-1C4255FD7682}"/>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B0B0D86D-A21F-42FE-B15F-F3FE1132CC3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B9008927-3134-4F96-9008-52654D2719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2E41DCA-8F65-4848-A656-2B8B643C3AE8}"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44101B4-5008-4AFF-9B74-7A662935F858}"/>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11163FB0-03A4-4C10-ABD4-9E8DA402F6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5CA78FF2-8CC4-47D5-958B-453FC2379DE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6610074-4A3D-442A-BBF9-4A940B60D7A4}"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5263E5CB-E55F-4BF1-9230-875B77B919B2}"/>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06FF0C79-848B-4A1C-9B74-52532D09CD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A4C889A2-966D-42E1-98FE-B7D1E978AFF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796AA5E-8B0C-446C-BD24-95C84DC93120}"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582CEE8-92C0-491A-8783-305AAF40BD6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2A9264F-8C66-4CAF-A23E-002DC30D93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86D83A9-5E6C-4D3B-A1B1-B73F2127057E}"/>
              </a:ext>
            </a:extLst>
          </p:cNvPr>
          <p:cNvSpPr>
            <a:spLocks noGrp="1" noChangeArrowheads="1"/>
          </p:cNvSpPr>
          <p:nvPr>
            <p:ph type="sldNum" sz="quarter" idx="12"/>
          </p:nvPr>
        </p:nvSpPr>
        <p:spPr>
          <a:ln/>
        </p:spPr>
        <p:txBody>
          <a:bodyPr/>
          <a:lstStyle>
            <a:lvl1pPr>
              <a:defRPr/>
            </a:lvl1pPr>
          </a:lstStyle>
          <a:p>
            <a:fld id="{E8B04B28-A397-4CA3-8D2E-15808DE2B09A}" type="slidenum">
              <a:rPr lang="en-US" altLang="en-US"/>
              <a:pPr/>
              <a:t>‹#›</a:t>
            </a:fld>
            <a:endParaRPr lang="en-US" altLang="en-US"/>
          </a:p>
        </p:txBody>
      </p:sp>
    </p:spTree>
    <p:extLst>
      <p:ext uri="{BB962C8B-B14F-4D97-AF65-F5344CB8AC3E}">
        <p14:creationId xmlns:p14="http://schemas.microsoft.com/office/powerpoint/2010/main" val="3944699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20AAEB7-DFBF-40C7-808D-79321626119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CC9971C-022F-44B1-A447-9691E01888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0C2AA09-321C-437B-94E0-BB0FED6B3668}"/>
              </a:ext>
            </a:extLst>
          </p:cNvPr>
          <p:cNvSpPr>
            <a:spLocks noGrp="1" noChangeArrowheads="1"/>
          </p:cNvSpPr>
          <p:nvPr>
            <p:ph type="sldNum" sz="quarter" idx="12"/>
          </p:nvPr>
        </p:nvSpPr>
        <p:spPr>
          <a:ln/>
        </p:spPr>
        <p:txBody>
          <a:bodyPr/>
          <a:lstStyle>
            <a:lvl1pPr>
              <a:defRPr/>
            </a:lvl1pPr>
          </a:lstStyle>
          <a:p>
            <a:fld id="{471A6CC6-A215-4636-A12D-B7FDE88F54F4}" type="slidenum">
              <a:rPr lang="en-US" altLang="en-US"/>
              <a:pPr/>
              <a:t>‹#›</a:t>
            </a:fld>
            <a:endParaRPr lang="en-US" altLang="en-US"/>
          </a:p>
        </p:txBody>
      </p:sp>
    </p:spTree>
    <p:extLst>
      <p:ext uri="{BB962C8B-B14F-4D97-AF65-F5344CB8AC3E}">
        <p14:creationId xmlns:p14="http://schemas.microsoft.com/office/powerpoint/2010/main" val="2854095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A7305-D06B-4167-852E-27A468DAC2B6}"/>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F7FF3E-8D88-4D5A-AED2-659660BFD31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8542705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07307-DD0D-428A-BC63-60B7943267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B39985-328C-45C2-989E-07318DA1F0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913506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4428F-3CF9-4C23-8396-5030A89E74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114134-EF92-4C4D-A8E3-C86A6541886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28571086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470CC-4965-4126-AD3C-AC55A15443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50D34D-7FB5-4EBE-BBC9-8B9B75F98EF2}"/>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B1D717B-13AC-474D-BA30-6D1B300A8239}"/>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721035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2E331-5EE7-4369-B91D-4A0A28228DD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0FE2109-088E-40C7-BA31-3DD11A9D782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B9D7C08-2EE7-4ED7-85AB-301D4C497DD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72E311-F4CA-43EC-BDD0-5970B0507D2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1E22C73-EF3C-4461-A4CB-FDBBC4636E2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93631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4DD29-A601-43EA-B156-7DDD681E383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0924990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00794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4CAFC-1B8F-43EC-8F46-5A5489CDFE1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D42925-C124-4D51-B8B5-38998E6FCA5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CF1328-4A8B-4EA7-8053-636EFCCABF7B}"/>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56535465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216DC-D359-4D64-B5E2-0D8DF6CF197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34263E-6D7B-455F-AFC4-DED303E1426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103188-F5B6-4305-B78F-902024BC915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1686329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6649BFA3-2234-44F0-B6C5-B6F8E95DDB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2369AC5-D584-418F-B01A-83E2D27FB6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AB1136D-716B-4FF1-A04D-E68518607C26}"/>
              </a:ext>
            </a:extLst>
          </p:cNvPr>
          <p:cNvSpPr>
            <a:spLocks noGrp="1" noChangeArrowheads="1"/>
          </p:cNvSpPr>
          <p:nvPr>
            <p:ph type="sldNum" sz="quarter" idx="12"/>
          </p:nvPr>
        </p:nvSpPr>
        <p:spPr>
          <a:ln/>
        </p:spPr>
        <p:txBody>
          <a:bodyPr/>
          <a:lstStyle>
            <a:lvl1pPr>
              <a:defRPr/>
            </a:lvl1pPr>
          </a:lstStyle>
          <a:p>
            <a:fld id="{16E0AAB1-F188-437B-AA63-AFF3B77B57E9}" type="slidenum">
              <a:rPr lang="en-US" altLang="en-US"/>
              <a:pPr/>
              <a:t>‹#›</a:t>
            </a:fld>
            <a:endParaRPr lang="en-US" altLang="en-US"/>
          </a:p>
        </p:txBody>
      </p:sp>
    </p:spTree>
    <p:extLst>
      <p:ext uri="{BB962C8B-B14F-4D97-AF65-F5344CB8AC3E}">
        <p14:creationId xmlns:p14="http://schemas.microsoft.com/office/powerpoint/2010/main" val="40008254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C166-18A1-418F-86FB-6095502A9CB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12A492-39A1-41F4-B69B-5AF6509F6E3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578355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11972E-57C7-40EF-B9B8-C1E81CCAC64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B73A4A-1C1B-418E-8063-1363B0D0C562}"/>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155901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A7F7AFD-1F58-45B6-B47D-F7EC7E74896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5F950A6-B55D-4A6F-B929-C6C7575BA3D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8A8AAE4-D9D9-439F-9375-4B383AB696C8}"/>
              </a:ext>
            </a:extLst>
          </p:cNvPr>
          <p:cNvSpPr>
            <a:spLocks noGrp="1" noChangeArrowheads="1"/>
          </p:cNvSpPr>
          <p:nvPr>
            <p:ph type="sldNum" sz="quarter" idx="12"/>
          </p:nvPr>
        </p:nvSpPr>
        <p:spPr>
          <a:ln/>
        </p:spPr>
        <p:txBody>
          <a:bodyPr/>
          <a:lstStyle>
            <a:lvl1pPr>
              <a:defRPr/>
            </a:lvl1pPr>
          </a:lstStyle>
          <a:p>
            <a:fld id="{5383FFBE-9F15-42E7-ADE4-4D8EA09793E3}" type="slidenum">
              <a:rPr lang="en-US" altLang="en-US"/>
              <a:pPr/>
              <a:t>‹#›</a:t>
            </a:fld>
            <a:endParaRPr lang="en-US" altLang="en-US"/>
          </a:p>
        </p:txBody>
      </p:sp>
    </p:spTree>
    <p:extLst>
      <p:ext uri="{BB962C8B-B14F-4D97-AF65-F5344CB8AC3E}">
        <p14:creationId xmlns:p14="http://schemas.microsoft.com/office/powerpoint/2010/main" val="2551419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5BB2BE1-E600-4BDA-8E28-E3A4A4A21E98}"/>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3E5BC21C-9222-44E7-A6EF-4ED61925FA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DDB09BB-88C2-4BF1-B846-0FE21A96B17A}"/>
              </a:ext>
            </a:extLst>
          </p:cNvPr>
          <p:cNvSpPr>
            <a:spLocks noGrp="1" noChangeArrowheads="1"/>
          </p:cNvSpPr>
          <p:nvPr>
            <p:ph type="sldNum" sz="quarter" idx="12"/>
          </p:nvPr>
        </p:nvSpPr>
        <p:spPr>
          <a:ln/>
        </p:spPr>
        <p:txBody>
          <a:bodyPr/>
          <a:lstStyle>
            <a:lvl1pPr>
              <a:defRPr/>
            </a:lvl1pPr>
          </a:lstStyle>
          <a:p>
            <a:fld id="{0FAB2DD1-2637-47B7-AA30-390FE11F7086}" type="slidenum">
              <a:rPr lang="en-US" altLang="en-US"/>
              <a:pPr/>
              <a:t>‹#›</a:t>
            </a:fld>
            <a:endParaRPr lang="en-US" altLang="en-US"/>
          </a:p>
        </p:txBody>
      </p:sp>
    </p:spTree>
    <p:extLst>
      <p:ext uri="{BB962C8B-B14F-4D97-AF65-F5344CB8AC3E}">
        <p14:creationId xmlns:p14="http://schemas.microsoft.com/office/powerpoint/2010/main" val="593396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D04022CC-7782-467D-BB95-148F9E8A2BA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988069B-C56F-4410-BAEB-EF55FEC7B58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A22EC79D-36A3-458D-AA05-2AF58236DC7D}"/>
              </a:ext>
            </a:extLst>
          </p:cNvPr>
          <p:cNvSpPr>
            <a:spLocks noGrp="1" noChangeArrowheads="1"/>
          </p:cNvSpPr>
          <p:nvPr>
            <p:ph type="sldNum" sz="quarter" idx="12"/>
          </p:nvPr>
        </p:nvSpPr>
        <p:spPr>
          <a:ln/>
        </p:spPr>
        <p:txBody>
          <a:bodyPr/>
          <a:lstStyle>
            <a:lvl1pPr>
              <a:defRPr/>
            </a:lvl1pPr>
          </a:lstStyle>
          <a:p>
            <a:fld id="{22CF7126-AC9C-436A-934D-36DEAA152EA0}" type="slidenum">
              <a:rPr lang="en-US" altLang="en-US"/>
              <a:pPr/>
              <a:t>‹#›</a:t>
            </a:fld>
            <a:endParaRPr lang="en-US" altLang="en-US"/>
          </a:p>
        </p:txBody>
      </p:sp>
    </p:spTree>
    <p:extLst>
      <p:ext uri="{BB962C8B-B14F-4D97-AF65-F5344CB8AC3E}">
        <p14:creationId xmlns:p14="http://schemas.microsoft.com/office/powerpoint/2010/main" val="1522525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52111C5-E7F6-4583-861E-78FA2D9F70E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FBA40965-A87B-41C1-AFDE-3D2C9923BC4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98C211C7-CD5E-4DCB-8C50-59DBEDB83961}"/>
              </a:ext>
            </a:extLst>
          </p:cNvPr>
          <p:cNvSpPr>
            <a:spLocks noGrp="1" noChangeArrowheads="1"/>
          </p:cNvSpPr>
          <p:nvPr>
            <p:ph type="sldNum" sz="quarter" idx="12"/>
          </p:nvPr>
        </p:nvSpPr>
        <p:spPr>
          <a:ln/>
        </p:spPr>
        <p:txBody>
          <a:bodyPr/>
          <a:lstStyle>
            <a:lvl1pPr>
              <a:defRPr/>
            </a:lvl1pPr>
          </a:lstStyle>
          <a:p>
            <a:fld id="{36B930E1-18C9-4AAF-A6AE-49FCBF7EF0B9}" type="slidenum">
              <a:rPr lang="en-US" altLang="en-US"/>
              <a:pPr/>
              <a:t>‹#›</a:t>
            </a:fld>
            <a:endParaRPr lang="en-US" altLang="en-US"/>
          </a:p>
        </p:txBody>
      </p:sp>
    </p:spTree>
    <p:extLst>
      <p:ext uri="{BB962C8B-B14F-4D97-AF65-F5344CB8AC3E}">
        <p14:creationId xmlns:p14="http://schemas.microsoft.com/office/powerpoint/2010/main" val="2932323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CCB3BA4-57D3-475A-A6C7-3C0D5633D8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7BB0701-799E-46D0-B1C2-1AED0515A6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24CECB7-516F-416A-8033-F42DA63D95F3}"/>
              </a:ext>
            </a:extLst>
          </p:cNvPr>
          <p:cNvSpPr>
            <a:spLocks noGrp="1" noChangeArrowheads="1"/>
          </p:cNvSpPr>
          <p:nvPr>
            <p:ph type="sldNum" sz="quarter" idx="12"/>
          </p:nvPr>
        </p:nvSpPr>
        <p:spPr>
          <a:ln/>
        </p:spPr>
        <p:txBody>
          <a:bodyPr/>
          <a:lstStyle>
            <a:lvl1pPr>
              <a:defRPr/>
            </a:lvl1pPr>
          </a:lstStyle>
          <a:p>
            <a:fld id="{B9B2FE94-A64A-404C-9075-4A1512E6AFA5}" type="slidenum">
              <a:rPr lang="en-US" altLang="en-US"/>
              <a:pPr/>
              <a:t>‹#›</a:t>
            </a:fld>
            <a:endParaRPr lang="en-US" altLang="en-US"/>
          </a:p>
        </p:txBody>
      </p:sp>
    </p:spTree>
    <p:extLst>
      <p:ext uri="{BB962C8B-B14F-4D97-AF65-F5344CB8AC3E}">
        <p14:creationId xmlns:p14="http://schemas.microsoft.com/office/powerpoint/2010/main" val="3138004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607FC7E-BA62-4050-A970-0245DAA2751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2618B1F-1740-4DAC-B54E-12FEA050CD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B205542-081D-418D-A0AD-75A8C3CE2A29}"/>
              </a:ext>
            </a:extLst>
          </p:cNvPr>
          <p:cNvSpPr>
            <a:spLocks noGrp="1" noChangeArrowheads="1"/>
          </p:cNvSpPr>
          <p:nvPr>
            <p:ph type="sldNum" sz="quarter" idx="12"/>
          </p:nvPr>
        </p:nvSpPr>
        <p:spPr>
          <a:ln/>
        </p:spPr>
        <p:txBody>
          <a:bodyPr/>
          <a:lstStyle>
            <a:lvl1pPr>
              <a:defRPr/>
            </a:lvl1pPr>
          </a:lstStyle>
          <a:p>
            <a:fld id="{34FA96A0-9035-48EB-B6B9-E9D6F6B7E22A}" type="slidenum">
              <a:rPr lang="en-US" altLang="en-US"/>
              <a:pPr/>
              <a:t>‹#›</a:t>
            </a:fld>
            <a:endParaRPr lang="en-US" altLang="en-US"/>
          </a:p>
        </p:txBody>
      </p:sp>
    </p:spTree>
    <p:extLst>
      <p:ext uri="{BB962C8B-B14F-4D97-AF65-F5344CB8AC3E}">
        <p14:creationId xmlns:p14="http://schemas.microsoft.com/office/powerpoint/2010/main" val="2190445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34FB049-449D-4A3A-A18B-49F1B3189FB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38752C2-9FFA-4B20-B081-9110661BB8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4650191-CABD-477B-BBFF-50D0C33A0DCB}"/>
              </a:ext>
            </a:extLst>
          </p:cNvPr>
          <p:cNvSpPr>
            <a:spLocks noGrp="1" noChangeArrowheads="1"/>
          </p:cNvSpPr>
          <p:nvPr>
            <p:ph type="sldNum" sz="quarter" idx="12"/>
          </p:nvPr>
        </p:nvSpPr>
        <p:spPr>
          <a:ln/>
        </p:spPr>
        <p:txBody>
          <a:bodyPr/>
          <a:lstStyle>
            <a:lvl1pPr>
              <a:defRPr/>
            </a:lvl1pPr>
          </a:lstStyle>
          <a:p>
            <a:fld id="{22B4C864-5F45-434E-AE4D-B3FA04D350CC}" type="slidenum">
              <a:rPr lang="en-US" altLang="en-US"/>
              <a:pPr/>
              <a:t>‹#›</a:t>
            </a:fld>
            <a:endParaRPr lang="en-US" altLang="en-US"/>
          </a:p>
        </p:txBody>
      </p:sp>
    </p:spTree>
    <p:extLst>
      <p:ext uri="{BB962C8B-B14F-4D97-AF65-F5344CB8AC3E}">
        <p14:creationId xmlns:p14="http://schemas.microsoft.com/office/powerpoint/2010/main" val="1700813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51F906B-7E2F-422A-B71C-0691ED2423FD}"/>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559F8087-D915-4A12-85D8-CC84254D90D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0299C4AB-D604-44CA-9AFD-F6CAEEF540FF}"/>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33EF87C0-C918-428A-AF74-D22F18D3F7D8}"/>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E0D7AAD3-51A0-40D3-97CC-664C57ED8AA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CEE50698-BECA-40FC-8DEF-05542C103831}"/>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4B259EB9-7C37-42DC-9C85-4C13EA6BF77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5CB99BD-D892-4A21-A183-FEAA2CEB6ACF}" type="slidenum">
              <a:rPr lang="en-US" altLang="en-US"/>
              <a:pPr/>
              <a:t>‹#›</a:t>
            </a:fld>
            <a:endParaRPr lang="en-US" altLang="en-US"/>
          </a:p>
        </p:txBody>
      </p:sp>
      <p:sp>
        <p:nvSpPr>
          <p:cNvPr id="20489" name="Freeform 9">
            <a:extLst>
              <a:ext uri="{FF2B5EF4-FFF2-40B4-BE49-F238E27FC236}">
                <a16:creationId xmlns:a16="http://schemas.microsoft.com/office/drawing/2014/main" id="{CE7BD267-48FF-43DE-9733-5D4937AB3602}"/>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5375BA96-2BD6-42A1-9E9E-D8C613F21EC8}"/>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5136C58F-6DB7-4256-8F10-60B9C843CF48}"/>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0AF8F1EB-DEBF-42DD-9B98-2722C3581C9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584F9C1-4E94-455D-9923-F075C841FC3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5301" name="Picture 3" descr="MHE-red-RGB-email-logo.png">
            <a:extLst>
              <a:ext uri="{FF2B5EF4-FFF2-40B4-BE49-F238E27FC236}">
                <a16:creationId xmlns:a16="http://schemas.microsoft.com/office/drawing/2014/main" id="{F98B1E91-26B9-4CB1-99E9-678CF376E33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720B116-BF2E-4F2F-9CF8-5BFB9DEEF164}"/>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655C7DCD-9433-438B-B6B4-E6055836AC9D}"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4A27BBC9-0EBA-498B-8979-8E55EAA735B5}"/>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84C4959A-CBD1-4B6A-B08A-642213F235FE}"/>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4D451864-F6DE-47DA-8812-7780C08A752E}"/>
              </a:ext>
            </a:extLst>
          </p:cNvPr>
          <p:cNvSpPr txBox="1">
            <a:spLocks noChangeArrowheads="1"/>
          </p:cNvSpPr>
          <p:nvPr/>
        </p:nvSpPr>
        <p:spPr bwMode="auto">
          <a:xfrm>
            <a:off x="228600" y="66040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E79937B5-738F-4A39-B697-896B6828820C}"/>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6AFB22DB-1711-4400-9AFE-D2A20C7E73C2}"/>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Population Ecology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66E8E566-74C2-426F-B18F-1F16C9A1BBFA}"/>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0C7844E7-D58D-4637-B8E4-E0E4CED98C92}"/>
              </a:ext>
            </a:extLst>
          </p:cNvPr>
          <p:cNvSpPr>
            <a:spLocks noGrp="1" noChangeArrowheads="1"/>
          </p:cNvSpPr>
          <p:nvPr>
            <p:ph type="body" idx="1"/>
          </p:nvPr>
        </p:nvSpPr>
        <p:spPr/>
        <p:txBody>
          <a:bodyPr/>
          <a:lstStyle/>
          <a:p>
            <a:pPr>
              <a:buFont typeface="Wingdings" panose="05000000000000000000" pitchFamily="2" charset="2"/>
              <a:buNone/>
            </a:pPr>
            <a:r>
              <a:rPr lang="en-US" altLang="en-US" sz="2400" dirty="0"/>
              <a:t>	As a population grows it starts to run out of resources and the population reaches an upper size limit for the habitat in which it lives; this is termed the</a:t>
            </a:r>
          </a:p>
          <a:p>
            <a:pPr marL="1347788" lvl="2" indent="-457200">
              <a:buFont typeface="Arial" panose="020B0604020202020204" pitchFamily="34" charset="0"/>
              <a:buAutoNum type="alphaLcPeriod"/>
            </a:pPr>
            <a:r>
              <a:rPr lang="en-US" altLang="en-US" dirty="0"/>
              <a:t>Finite rate of increase</a:t>
            </a:r>
          </a:p>
          <a:p>
            <a:pPr marL="1347788" lvl="2" indent="-457200">
              <a:buFont typeface="Arial" panose="020B0604020202020204" pitchFamily="34" charset="0"/>
              <a:buAutoNum type="alphaLcPeriod"/>
            </a:pPr>
            <a:r>
              <a:rPr lang="en-US" altLang="en-US" dirty="0"/>
              <a:t>Equilibrium point</a:t>
            </a:r>
          </a:p>
          <a:p>
            <a:pPr marL="1347788" lvl="2" indent="-457200">
              <a:buFont typeface="Arial" panose="020B0604020202020204" pitchFamily="34" charset="0"/>
              <a:buAutoNum type="alphaLcPeriod"/>
            </a:pPr>
            <a:r>
              <a:rPr lang="en-US" altLang="en-US" dirty="0"/>
              <a:t>Net reproductive rate</a:t>
            </a:r>
          </a:p>
          <a:p>
            <a:pPr marL="1347788" lvl="2" indent="-457200">
              <a:buFont typeface="Arial" panose="020B0604020202020204" pitchFamily="34" charset="0"/>
              <a:buAutoNum type="alphaLcPeriod"/>
            </a:pPr>
            <a:r>
              <a:rPr lang="en-US" altLang="en-US" dirty="0"/>
              <a:t>Carrying capacity</a:t>
            </a:r>
          </a:p>
          <a:p>
            <a:pPr marL="1347788" lvl="2" indent="-457200">
              <a:buFont typeface="Arial" panose="020B0604020202020204" pitchFamily="34" charset="0"/>
              <a:buAutoNum type="alphaLcPeriod"/>
            </a:pPr>
            <a:r>
              <a:rPr lang="en-US" altLang="en-US" dirty="0"/>
              <a:t>Life table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B865187C-DBB9-47ED-9C79-7B75F1D2AB58}"/>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FE0948B8-81E7-4509-894D-5C043D2B2E37}"/>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Which country’s citizens have the highest ecological footprint?</a:t>
            </a:r>
          </a:p>
          <a:p>
            <a:pPr marL="1347788" lvl="2" indent="-457200">
              <a:buFont typeface="Arial" panose="020B0604020202020204" pitchFamily="34" charset="0"/>
              <a:buAutoNum type="alphaLcPeriod"/>
            </a:pPr>
            <a:r>
              <a:rPr lang="en-US" altLang="en-US"/>
              <a:t>Cameroon</a:t>
            </a:r>
          </a:p>
          <a:p>
            <a:pPr marL="1347788" lvl="2" indent="-457200">
              <a:buFont typeface="Arial" panose="020B0604020202020204" pitchFamily="34" charset="0"/>
              <a:buAutoNum type="alphaLcPeriod"/>
            </a:pPr>
            <a:r>
              <a:rPr lang="en-US" altLang="en-US"/>
              <a:t>Vietnam</a:t>
            </a:r>
          </a:p>
          <a:p>
            <a:pPr marL="1347788" lvl="2" indent="-457200">
              <a:buFont typeface="Arial" panose="020B0604020202020204" pitchFamily="34" charset="0"/>
              <a:buAutoNum type="alphaLcPeriod"/>
            </a:pPr>
            <a:r>
              <a:rPr lang="en-US" altLang="en-US"/>
              <a:t>United States</a:t>
            </a:r>
          </a:p>
          <a:p>
            <a:pPr marL="1347788" lvl="2" indent="-457200">
              <a:buFont typeface="Arial" panose="020B0604020202020204" pitchFamily="34" charset="0"/>
              <a:buAutoNum type="alphaLcPeriod"/>
            </a:pPr>
            <a:r>
              <a:rPr lang="en-US" altLang="en-US"/>
              <a:t>Brazil</a:t>
            </a:r>
          </a:p>
          <a:p>
            <a:pPr marL="1347788" lvl="2" indent="-457200">
              <a:buFont typeface="Arial" panose="020B0604020202020204" pitchFamily="34" charset="0"/>
              <a:buAutoNum type="alphaLcPeriod"/>
            </a:pPr>
            <a:r>
              <a:rPr lang="en-US" altLang="en-US"/>
              <a:t>Japan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B872D226-4B04-4771-B3D7-41453B8FC6EA}"/>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490B7D81-929B-4CFC-91EA-1CA10969515D}"/>
              </a:ext>
            </a:extLst>
          </p:cNvPr>
          <p:cNvSpPr>
            <a:spLocks noGrp="1" noChangeArrowheads="1"/>
          </p:cNvSpPr>
          <p:nvPr>
            <p:ph type="body" idx="1"/>
          </p:nvPr>
        </p:nvSpPr>
        <p:spPr>
          <a:xfrm>
            <a:off x="914400" y="1524000"/>
            <a:ext cx="7661275" cy="4114800"/>
          </a:xfrm>
        </p:spPr>
        <p:txBody>
          <a:bodyPr/>
          <a:lstStyle/>
          <a:p>
            <a:pPr>
              <a:buFont typeface="Wingdings" panose="05000000000000000000" pitchFamily="2" charset="2"/>
              <a:buNone/>
            </a:pPr>
            <a:r>
              <a:rPr lang="en-US" altLang="en-US" sz="2400"/>
              <a:t>	A fertility rate of 1.8</a:t>
            </a:r>
          </a:p>
          <a:p>
            <a:pPr marL="1347788" lvl="2" indent="-457200">
              <a:buFont typeface="Arial" panose="020B0604020202020204" pitchFamily="34" charset="0"/>
              <a:buAutoNum type="alphaLcPeriod"/>
            </a:pPr>
            <a:r>
              <a:rPr lang="en-US" altLang="en-US"/>
              <a:t>Is half the replacement rate</a:t>
            </a:r>
          </a:p>
          <a:p>
            <a:pPr marL="1347788" lvl="2" indent="-457200">
              <a:buFont typeface="Arial" panose="020B0604020202020204" pitchFamily="34" charset="0"/>
              <a:buAutoNum type="alphaLcPeriod"/>
            </a:pPr>
            <a:r>
              <a:rPr lang="en-US" altLang="en-US"/>
              <a:t>Indicates a population growth</a:t>
            </a:r>
          </a:p>
          <a:p>
            <a:pPr marL="1347788" lvl="2" indent="-457200">
              <a:buFont typeface="Arial" panose="020B0604020202020204" pitchFamily="34" charset="0"/>
              <a:buAutoNum type="alphaLcPeriod"/>
            </a:pPr>
            <a:r>
              <a:rPr lang="en-US" altLang="en-US"/>
              <a:t>Indicates a population decline</a:t>
            </a:r>
          </a:p>
          <a:p>
            <a:pPr marL="1347788" lvl="2" indent="-457200">
              <a:buFont typeface="Arial" panose="020B0604020202020204" pitchFamily="34" charset="0"/>
              <a:buAutoNum type="alphaLcPeriod"/>
            </a:pPr>
            <a:r>
              <a:rPr lang="en-US" altLang="en-US"/>
              <a:t>Is equal to the replacement rate</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A95EF42-90F7-4957-87FB-E0101B5FEFCD}"/>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4B8719CC-64B8-454E-97E8-C97D3EC003AA}"/>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A chiropterologist wanted to estimate the number of bats that use a particular cave. He captured, marked, and released 100 bats. One week later he captured another 100 bats and found that 5% of the bats in second sample were marked. What would be his estimate of the bat population in the cave?</a:t>
            </a:r>
          </a:p>
          <a:p>
            <a:pPr marL="1347788" lvl="2" indent="-457200">
              <a:buFont typeface="Arial" panose="020B0604020202020204" pitchFamily="34" charset="0"/>
              <a:buAutoNum type="alphaLcPeriod"/>
            </a:pPr>
            <a:r>
              <a:rPr lang="en-US" altLang="en-US"/>
              <a:t>100</a:t>
            </a:r>
          </a:p>
          <a:p>
            <a:pPr marL="1347788" lvl="2" indent="-457200">
              <a:buFont typeface="Arial" panose="020B0604020202020204" pitchFamily="34" charset="0"/>
              <a:buAutoNum type="alphaLcPeriod"/>
            </a:pPr>
            <a:r>
              <a:rPr lang="en-US" altLang="en-US"/>
              <a:t>1000</a:t>
            </a:r>
          </a:p>
          <a:p>
            <a:pPr marL="1347788" lvl="2" indent="-457200">
              <a:buFont typeface="Arial" panose="020B0604020202020204" pitchFamily="34" charset="0"/>
              <a:buAutoNum type="alphaLcPeriod"/>
            </a:pPr>
            <a:r>
              <a:rPr lang="en-US" altLang="en-US"/>
              <a:t>2000</a:t>
            </a:r>
          </a:p>
          <a:p>
            <a:pPr marL="1347788" lvl="2" indent="-457200">
              <a:buFont typeface="Arial" panose="020B0604020202020204" pitchFamily="34" charset="0"/>
              <a:buAutoNum type="alphaLcPeriod"/>
            </a:pPr>
            <a:r>
              <a:rPr lang="en-US" altLang="en-US"/>
              <a:t>5000</a:t>
            </a:r>
          </a:p>
          <a:p>
            <a:pPr marL="1347788" lvl="2" indent="-457200">
              <a:buFont typeface="Arial" panose="020B0604020202020204" pitchFamily="34" charset="0"/>
              <a:buAutoNum type="alphaLcPeriod"/>
            </a:pPr>
            <a:r>
              <a:rPr lang="en-US" altLang="en-US"/>
              <a:t>10,000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89D9525-8148-4E68-92D9-5ABF219E4BC8}"/>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00C27DD9-3705-419C-A93A-1F025F07106D}"/>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If intensive competition forced members of a species to get as far away from other conspecifics as possible in a given habitat, what type of dispersion pattern would you expect to find?</a:t>
            </a:r>
          </a:p>
          <a:p>
            <a:pPr marL="1347788" lvl="2" indent="-457200">
              <a:buFont typeface="Arial" panose="020B0604020202020204" pitchFamily="34" charset="0"/>
              <a:buAutoNum type="alphaLcPeriod"/>
            </a:pPr>
            <a:r>
              <a:rPr lang="en-US" altLang="en-US"/>
              <a:t>Clumped</a:t>
            </a:r>
          </a:p>
          <a:p>
            <a:pPr marL="1347788" lvl="2" indent="-457200">
              <a:buFont typeface="Arial" panose="020B0604020202020204" pitchFamily="34" charset="0"/>
              <a:buAutoNum type="alphaLcPeriod"/>
            </a:pPr>
            <a:r>
              <a:rPr lang="en-US" altLang="en-US"/>
              <a:t>Random</a:t>
            </a:r>
          </a:p>
          <a:p>
            <a:pPr marL="1347788" lvl="2" indent="-457200">
              <a:buFont typeface="Arial" panose="020B0604020202020204" pitchFamily="34" charset="0"/>
              <a:buAutoNum type="alphaLcPeriod"/>
            </a:pPr>
            <a:r>
              <a:rPr lang="en-US" altLang="en-US"/>
              <a:t>Uniform</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1A4505D-D19E-4064-8111-E383E14D66FE}"/>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E925F11E-E6EF-423E-AF74-6E25F259616B}"/>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A conservation biologist is working to protect sea turtle populations. Sea turtles have a classic type III survivorship curve with very high levels of juvenile mortality and very low adult mortality. She insists that reducing threats to adults is more important than hatching and releasing juveniles. Is she correct?</a:t>
            </a:r>
          </a:p>
          <a:p>
            <a:pPr marL="1347788" lvl="2" indent="-457200">
              <a:buFont typeface="Arial" panose="020B0604020202020204" pitchFamily="34" charset="0"/>
              <a:buAutoNum type="alphaLcPeriod"/>
            </a:pPr>
            <a:r>
              <a:rPr lang="en-US" altLang="en-US"/>
              <a:t>Yes, she is</a:t>
            </a:r>
          </a:p>
          <a:p>
            <a:pPr marL="1347788" lvl="2" indent="-457200">
              <a:buFont typeface="Arial" panose="020B0604020202020204" pitchFamily="34" charset="0"/>
              <a:buAutoNum type="alphaLcPeriod"/>
            </a:pPr>
            <a:r>
              <a:rPr lang="en-US" altLang="en-US"/>
              <a:t>No, she isn’t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06C58980-CC30-47A3-B924-D8638D99B0EA}"/>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EE953704-989F-444F-A899-21A1EFE562EC}"/>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A species of mammal has a calculated R</a:t>
            </a:r>
            <a:r>
              <a:rPr lang="en-US" altLang="en-US" sz="2400" baseline="-25000"/>
              <a:t>0</a:t>
            </a:r>
            <a:r>
              <a:rPr lang="en-US" altLang="en-US" sz="2400"/>
              <a:t> value of 0.76; if this is a species of concern should efforts be made to reduce threat to the survival of this particular species?</a:t>
            </a:r>
          </a:p>
          <a:p>
            <a:pPr marL="1347788" lvl="2" indent="-457200">
              <a:buFont typeface="Arial" panose="020B0604020202020204" pitchFamily="34" charset="0"/>
              <a:buAutoNum type="alphaLcPeriod"/>
            </a:pPr>
            <a:r>
              <a:rPr lang="en-US" altLang="en-US"/>
              <a:t>Yes, the population is decreasing over time and will eventually go extinct</a:t>
            </a:r>
          </a:p>
          <a:p>
            <a:pPr marL="1347788" lvl="2" indent="-457200">
              <a:buFont typeface="Arial" panose="020B0604020202020204" pitchFamily="34" charset="0"/>
              <a:buAutoNum type="alphaLcPeriod"/>
            </a:pPr>
            <a:r>
              <a:rPr lang="en-US" altLang="en-US"/>
              <a:t>No, the population is growing and over time the numbers should increase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2D711D5B-A898-485C-848B-C0B0E3711E76}"/>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6195E3AD-B049-4873-BBEC-99BEBD7CC790}"/>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An elephant is long lived, has very few young, and invests lots of time raising its young. Elephants are</a:t>
            </a:r>
          </a:p>
          <a:p>
            <a:pPr marL="1347788" lvl="2" indent="-457200">
              <a:buFont typeface="Arial" panose="020B0604020202020204" pitchFamily="34" charset="0"/>
              <a:buAutoNum type="alphaLcPeriod"/>
            </a:pPr>
            <a:r>
              <a:rPr lang="en-US" altLang="en-US"/>
              <a:t>r-selected species</a:t>
            </a:r>
          </a:p>
          <a:p>
            <a:pPr marL="1347788" lvl="2" indent="-457200">
              <a:buFont typeface="Arial" panose="020B0604020202020204" pitchFamily="34" charset="0"/>
              <a:buAutoNum type="alphaLcPeriod"/>
            </a:pPr>
            <a:r>
              <a:rPr lang="en-US" altLang="en-US"/>
              <a:t>k-selected species</a:t>
            </a:r>
          </a:p>
          <a:p>
            <a:pPr marL="1347788" lvl="2" indent="-457200">
              <a:buFont typeface="Arial" panose="020B0604020202020204" pitchFamily="34" charset="0"/>
              <a:buAutoNum type="alphaLcPeriod"/>
            </a:pPr>
            <a:r>
              <a:rPr lang="en-US" altLang="en-US"/>
              <a:t>None of the above</a:t>
            </a:r>
          </a:p>
          <a:p>
            <a:endParaRPr lang="en-US"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4E376E0-6935-4270-B3D4-4FA3A5AB2C0F}"/>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B4988028-336B-47DB-923A-22914D772599}"/>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If a population has a large number of middle-aged and older individuals and a smaller number of young individuals, what is the population’s growth rate going to look like?</a:t>
            </a:r>
          </a:p>
          <a:p>
            <a:pPr marL="1347788" lvl="2" indent="-457200">
              <a:buFont typeface="Arial" panose="020B0604020202020204" pitchFamily="34" charset="0"/>
              <a:buAutoNum type="alphaLcPeriod"/>
            </a:pPr>
            <a:r>
              <a:rPr lang="en-US" altLang="en-US"/>
              <a:t>Rapid growth</a:t>
            </a:r>
          </a:p>
          <a:p>
            <a:pPr marL="1347788" lvl="2" indent="-457200">
              <a:buFont typeface="Arial" panose="020B0604020202020204" pitchFamily="34" charset="0"/>
              <a:buAutoNum type="alphaLcPeriod"/>
            </a:pPr>
            <a:r>
              <a:rPr lang="en-US" altLang="en-US"/>
              <a:t>Slow growth</a:t>
            </a:r>
          </a:p>
          <a:p>
            <a:pPr marL="1347788" lvl="2" indent="-457200">
              <a:buFont typeface="Arial" panose="020B0604020202020204" pitchFamily="34" charset="0"/>
              <a:buAutoNum type="alphaLcPeriod"/>
            </a:pPr>
            <a:r>
              <a:rPr lang="en-US" altLang="en-US"/>
              <a:t>Stable </a:t>
            </a:r>
          </a:p>
          <a:p>
            <a:pPr marL="1347788" lvl="2" indent="-457200">
              <a:buFont typeface="Arial" panose="020B0604020202020204" pitchFamily="34" charset="0"/>
              <a:buAutoNum type="alphaLcPeriod"/>
            </a:pPr>
            <a:r>
              <a:rPr lang="en-US" altLang="en-US"/>
              <a:t>Slow decline</a:t>
            </a:r>
          </a:p>
          <a:p>
            <a:pPr marL="1347788" lvl="2" indent="-457200">
              <a:buFont typeface="Arial" panose="020B0604020202020204" pitchFamily="34" charset="0"/>
              <a:buAutoNum type="alphaLcPeriod"/>
            </a:pPr>
            <a:r>
              <a:rPr lang="en-US" altLang="en-US"/>
              <a:t>Cannot predict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F54FE9E-5FF0-44FA-97E0-29B1F35A51BF}"/>
              </a:ext>
            </a:extLst>
          </p:cNvPr>
          <p:cNvSpPr>
            <a:spLocks noGrp="1" noChangeArrowheads="1"/>
          </p:cNvSpPr>
          <p:nvPr>
            <p:ph type="title"/>
          </p:nvPr>
        </p:nvSpPr>
        <p:spPr/>
        <p:txBody>
          <a:bodyPr/>
          <a:lstStyle/>
          <a:p>
            <a:pPr eaLnBrk="1" hangingPunct="1"/>
            <a:r>
              <a:rPr lang="en-US" altLang="en-US" dirty="0"/>
              <a:t>Question 17</a:t>
            </a:r>
          </a:p>
        </p:txBody>
      </p:sp>
      <p:sp>
        <p:nvSpPr>
          <p:cNvPr id="6147" name="Rectangle 6">
            <a:extLst>
              <a:ext uri="{FF2B5EF4-FFF2-40B4-BE49-F238E27FC236}">
                <a16:creationId xmlns:a16="http://schemas.microsoft.com/office/drawing/2014/main" id="{0136A2E7-B65F-4592-91A8-2426335EC8E8}"/>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of the following would be considered a physiological response to an environmental change?</a:t>
            </a:r>
          </a:p>
          <a:p>
            <a:pPr marL="1347788" lvl="2" indent="-457200">
              <a:buFont typeface="+mj-lt"/>
              <a:buAutoNum type="alphaLcPeriod"/>
              <a:defRPr/>
            </a:pPr>
            <a:r>
              <a:rPr lang="en-US" dirty="0"/>
              <a:t>Dogs panting when it is hot</a:t>
            </a:r>
          </a:p>
          <a:p>
            <a:pPr marL="1347788" lvl="2" indent="-457200">
              <a:buFont typeface="+mj-lt"/>
              <a:buAutoNum type="alphaLcPeriod"/>
              <a:defRPr/>
            </a:pPr>
            <a:r>
              <a:rPr lang="en-US" dirty="0"/>
              <a:t>Increased erythrocyte production in organisms living at high altitudes</a:t>
            </a:r>
          </a:p>
          <a:p>
            <a:pPr marL="1347788" lvl="2" indent="-457200">
              <a:buFont typeface="+mj-lt"/>
              <a:buAutoNum type="alphaLcPeriod"/>
              <a:defRPr/>
            </a:pPr>
            <a:r>
              <a:rPr lang="en-US" dirty="0"/>
              <a:t>Lizards basking on warm rocks before foraging</a:t>
            </a:r>
          </a:p>
          <a:p>
            <a:pPr marL="1347788" lvl="2" indent="-457200">
              <a:buFont typeface="+mj-lt"/>
              <a:buAutoNum type="alphaLcPeriod"/>
              <a:defRPr/>
            </a:pPr>
            <a:r>
              <a:rPr lang="en-US" dirty="0"/>
              <a:t>Burrowing in the soil to avoid desiccation</a:t>
            </a:r>
          </a:p>
          <a:p>
            <a:pPr marL="1347788" lvl="2" indent="-45720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EC8D3B5-E328-49C8-B82A-6CAC47F40F4F}"/>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990798E4-2759-48F7-8A08-89EB405C460A}"/>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607D163-7D86-4C27-B2B7-1A20652E71E7}"/>
              </a:ext>
            </a:extLst>
          </p:cNvPr>
          <p:cNvSpPr>
            <a:spLocks noGrp="1" noChangeArrowheads="1"/>
          </p:cNvSpPr>
          <p:nvPr>
            <p:ph type="title"/>
          </p:nvPr>
        </p:nvSpPr>
        <p:spPr/>
        <p:txBody>
          <a:bodyPr/>
          <a:lstStyle/>
          <a:p>
            <a:pPr eaLnBrk="1" hangingPunct="1"/>
            <a:r>
              <a:rPr lang="en-US" altLang="en-US" dirty="0"/>
              <a:t>Question 18</a:t>
            </a:r>
          </a:p>
        </p:txBody>
      </p:sp>
      <p:sp>
        <p:nvSpPr>
          <p:cNvPr id="7171" name="Rectangle 6">
            <a:extLst>
              <a:ext uri="{FF2B5EF4-FFF2-40B4-BE49-F238E27FC236}">
                <a16:creationId xmlns:a16="http://schemas.microsoft.com/office/drawing/2014/main" id="{5F532513-E3DE-49CE-A707-83058A1ECEF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a type I survivorship curve – </a:t>
            </a:r>
          </a:p>
          <a:p>
            <a:pPr marL="1347788" lvl="2" indent="-457200">
              <a:buFont typeface="Arial" panose="020B0604020202020204" pitchFamily="34" charset="0"/>
              <a:buAutoNum type="alphaLcPeriod"/>
            </a:pPr>
            <a:r>
              <a:rPr lang="en-US" altLang="en-US"/>
              <a:t>Many organisms are produced, but few survive to reproduce</a:t>
            </a:r>
          </a:p>
          <a:p>
            <a:pPr marL="1347788" lvl="2" indent="-457200">
              <a:buFont typeface="Arial" panose="020B0604020202020204" pitchFamily="34" charset="0"/>
              <a:buAutoNum type="alphaLcPeriod"/>
            </a:pPr>
            <a:r>
              <a:rPr lang="en-US" altLang="en-US"/>
              <a:t>Few organisms are produced, and few survive to reproduce</a:t>
            </a:r>
          </a:p>
          <a:p>
            <a:pPr marL="1347788" lvl="2" indent="-457200">
              <a:buFont typeface="Arial" panose="020B0604020202020204" pitchFamily="34" charset="0"/>
              <a:buAutoNum type="alphaLcPeriod"/>
            </a:pPr>
            <a:r>
              <a:rPr lang="en-US" altLang="en-US"/>
              <a:t>Many organisms are produced, and many survive to reproduce</a:t>
            </a:r>
          </a:p>
          <a:p>
            <a:pPr marL="1347788" lvl="2" indent="-457200">
              <a:buFont typeface="Arial" panose="020B0604020202020204" pitchFamily="34" charset="0"/>
              <a:buAutoNum type="alphaLcPeriod"/>
            </a:pPr>
            <a:r>
              <a:rPr lang="en-US" altLang="en-US"/>
              <a:t>Few organisms are produced, and many survive to reproduce</a:t>
            </a:r>
          </a:p>
          <a:p>
            <a:pPr marL="1347788" lvl="2" indent="-457200">
              <a:buFont typeface="Arial" panose="020B0604020202020204" pitchFamily="34" charset="0"/>
              <a:buAutoNum type="alphaLcPeriod"/>
            </a:pPr>
            <a:r>
              <a:rPr lang="en-US" altLang="en-US"/>
              <a:t>Mortality occurs at a constant rate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75A6482-0842-414C-8F47-C4B5C5CD58A5}"/>
              </a:ext>
            </a:extLst>
          </p:cNvPr>
          <p:cNvSpPr>
            <a:spLocks noGrp="1" noChangeArrowheads="1"/>
          </p:cNvSpPr>
          <p:nvPr>
            <p:ph type="title"/>
          </p:nvPr>
        </p:nvSpPr>
        <p:spPr/>
        <p:txBody>
          <a:bodyPr/>
          <a:lstStyle/>
          <a:p>
            <a:pPr eaLnBrk="1" hangingPunct="1"/>
            <a:r>
              <a:rPr lang="en-US" altLang="en-US" dirty="0"/>
              <a:t>Question 19</a:t>
            </a:r>
          </a:p>
        </p:txBody>
      </p:sp>
      <p:sp>
        <p:nvSpPr>
          <p:cNvPr id="8195" name="Rectangle 6">
            <a:extLst>
              <a:ext uri="{FF2B5EF4-FFF2-40B4-BE49-F238E27FC236}">
                <a16:creationId xmlns:a16="http://schemas.microsoft.com/office/drawing/2014/main" id="{F88D8690-9E54-435C-8714-EB802375C15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The percentage of a population that lives to a certain age is defined as the – </a:t>
            </a:r>
          </a:p>
          <a:p>
            <a:pPr marL="1347788" lvl="2" indent="-457200">
              <a:buFont typeface="Arial" panose="020B0604020202020204" pitchFamily="34" charset="0"/>
              <a:buAutoNum type="alphaLcPeriod"/>
            </a:pPr>
            <a:r>
              <a:rPr lang="en-US" altLang="en-US"/>
              <a:t>Finite rate of increase</a:t>
            </a:r>
          </a:p>
          <a:p>
            <a:pPr marL="1347788" lvl="2" indent="-457200">
              <a:buFont typeface="Arial" panose="020B0604020202020204" pitchFamily="34" charset="0"/>
              <a:buAutoNum type="alphaLcPeriod"/>
            </a:pPr>
            <a:r>
              <a:rPr lang="en-US" altLang="en-US"/>
              <a:t>Equilibrium point</a:t>
            </a:r>
          </a:p>
          <a:p>
            <a:pPr marL="1347788" lvl="2" indent="-457200">
              <a:buFont typeface="Arial" panose="020B0604020202020204" pitchFamily="34" charset="0"/>
              <a:buAutoNum type="alphaLcPeriod"/>
            </a:pPr>
            <a:r>
              <a:rPr lang="en-US" altLang="en-US"/>
              <a:t>Net reproductive rate</a:t>
            </a:r>
          </a:p>
          <a:p>
            <a:pPr marL="1347788" lvl="2" indent="-457200">
              <a:buFont typeface="Arial" panose="020B0604020202020204" pitchFamily="34" charset="0"/>
              <a:buAutoNum type="alphaLcPeriod"/>
            </a:pPr>
            <a:r>
              <a:rPr lang="en-US" altLang="en-US"/>
              <a:t>Carrying capacity</a:t>
            </a:r>
          </a:p>
          <a:p>
            <a:pPr marL="1347788" lvl="2" indent="-457200">
              <a:buFont typeface="Arial" panose="020B0604020202020204" pitchFamily="34" charset="0"/>
              <a:buAutoNum type="alphaLcPeriod"/>
            </a:pPr>
            <a:r>
              <a:rPr lang="en-US" altLang="en-US"/>
              <a:t>Survivorship</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2A5CF26-020C-4E0B-BB63-1964EB3FE898}"/>
              </a:ext>
            </a:extLst>
          </p:cNvPr>
          <p:cNvSpPr>
            <a:spLocks noGrp="1" noChangeArrowheads="1"/>
          </p:cNvSpPr>
          <p:nvPr>
            <p:ph type="title"/>
          </p:nvPr>
        </p:nvSpPr>
        <p:spPr/>
        <p:txBody>
          <a:bodyPr/>
          <a:lstStyle/>
          <a:p>
            <a:pPr eaLnBrk="1" hangingPunct="1"/>
            <a:r>
              <a:rPr lang="en-US" altLang="en-US" dirty="0"/>
              <a:t>Question 20</a:t>
            </a:r>
          </a:p>
        </p:txBody>
      </p:sp>
      <p:sp>
        <p:nvSpPr>
          <p:cNvPr id="10243" name="Rectangle 6">
            <a:extLst>
              <a:ext uri="{FF2B5EF4-FFF2-40B4-BE49-F238E27FC236}">
                <a16:creationId xmlns:a16="http://schemas.microsoft.com/office/drawing/2014/main" id="{3F51F152-AA01-43B8-A20C-09E3D17DF44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a metapopulation, the poorer quality habitats where species disperse but are unable to persist for long periods are termed the – </a:t>
            </a:r>
          </a:p>
          <a:p>
            <a:pPr marL="1347788" lvl="2" indent="-457200">
              <a:buFont typeface="Arial" panose="020B0604020202020204" pitchFamily="34" charset="0"/>
              <a:buAutoNum type="alphaLcPeriod"/>
            </a:pPr>
            <a:r>
              <a:rPr lang="en-US" altLang="en-US"/>
              <a:t>Sources</a:t>
            </a:r>
          </a:p>
          <a:p>
            <a:pPr marL="1347788" lvl="2" indent="-457200">
              <a:buFont typeface="Arial" panose="020B0604020202020204" pitchFamily="34" charset="0"/>
              <a:buAutoNum type="alphaLcPeriod"/>
            </a:pPr>
            <a:r>
              <a:rPr lang="en-US" altLang="en-US"/>
              <a:t>Sinks</a:t>
            </a:r>
          </a:p>
          <a:p>
            <a:pPr marL="1347788" lvl="2" indent="-457200">
              <a:buFont typeface="Arial" panose="020B0604020202020204" pitchFamily="34" charset="0"/>
              <a:buAutoNum type="alphaLcPeriod"/>
            </a:pPr>
            <a:r>
              <a:rPr lang="en-US" altLang="en-US"/>
              <a:t>Sub-populations</a:t>
            </a:r>
          </a:p>
          <a:p>
            <a:pPr marL="1347788" lvl="2" indent="-457200">
              <a:buFont typeface="Arial" panose="020B0604020202020204" pitchFamily="34" charset="0"/>
              <a:buAutoNum type="alphaLcPeriod"/>
            </a:pPr>
            <a:r>
              <a:rPr lang="en-US" altLang="en-US"/>
              <a:t>Margins</a:t>
            </a:r>
          </a:p>
          <a:p>
            <a:pPr marL="1347788" lvl="2" indent="-457200">
              <a:buFont typeface="Arial" panose="020B0604020202020204" pitchFamily="34" charset="0"/>
              <a:buAutoNum type="alphaLcPeriod"/>
            </a:pPr>
            <a:r>
              <a:rPr lang="en-US" altLang="en-US"/>
              <a:t>Edges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FD4492A-A470-43EE-8F5C-56C586A87754}"/>
              </a:ext>
            </a:extLst>
          </p:cNvPr>
          <p:cNvSpPr>
            <a:spLocks noGrp="1" noChangeArrowheads="1"/>
          </p:cNvSpPr>
          <p:nvPr>
            <p:ph type="title"/>
          </p:nvPr>
        </p:nvSpPr>
        <p:spPr/>
        <p:txBody>
          <a:bodyPr/>
          <a:lstStyle/>
          <a:p>
            <a:pPr eaLnBrk="1" hangingPunct="1"/>
            <a:r>
              <a:rPr lang="en-US" altLang="en-US" dirty="0"/>
              <a:t>Question 21</a:t>
            </a:r>
          </a:p>
        </p:txBody>
      </p:sp>
      <p:sp>
        <p:nvSpPr>
          <p:cNvPr id="12291" name="Rectangle 6">
            <a:extLst>
              <a:ext uri="{FF2B5EF4-FFF2-40B4-BE49-F238E27FC236}">
                <a16:creationId xmlns:a16="http://schemas.microsoft.com/office/drawing/2014/main" id="{9B9A9FB0-9052-466E-B83E-5460521342FA}"/>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Generally the smaller an organism is the longer the generation time.</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ADC9571-2F26-45B3-AF68-1B33306B8078}"/>
              </a:ext>
            </a:extLst>
          </p:cNvPr>
          <p:cNvSpPr>
            <a:spLocks noGrp="1" noChangeArrowheads="1"/>
          </p:cNvSpPr>
          <p:nvPr>
            <p:ph type="title"/>
          </p:nvPr>
        </p:nvSpPr>
        <p:spPr/>
        <p:txBody>
          <a:bodyPr/>
          <a:lstStyle/>
          <a:p>
            <a:pPr eaLnBrk="1" hangingPunct="1"/>
            <a:r>
              <a:rPr lang="en-US" altLang="en-US" dirty="0"/>
              <a:t>Question 22</a:t>
            </a:r>
          </a:p>
        </p:txBody>
      </p:sp>
      <p:sp>
        <p:nvSpPr>
          <p:cNvPr id="13315" name="Rectangle 6">
            <a:extLst>
              <a:ext uri="{FF2B5EF4-FFF2-40B4-BE49-F238E27FC236}">
                <a16:creationId xmlns:a16="http://schemas.microsoft.com/office/drawing/2014/main" id="{54B79C86-21FC-4E1B-8767-405E8303E36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reproductive strategies would be exemplified by an insect that concentrates all of its reproductive effort into one event?</a:t>
            </a:r>
          </a:p>
          <a:p>
            <a:pPr marL="1347788" lvl="2" indent="-457200">
              <a:buFont typeface="Arial" panose="020B0604020202020204" pitchFamily="34" charset="0"/>
              <a:buAutoNum type="alphaLcPeriod"/>
            </a:pPr>
            <a:r>
              <a:rPr lang="en-US" altLang="en-US"/>
              <a:t>Semelparity</a:t>
            </a:r>
          </a:p>
          <a:p>
            <a:pPr marL="1347788" lvl="2" indent="-457200">
              <a:buFont typeface="Arial" panose="020B0604020202020204" pitchFamily="34" charset="0"/>
              <a:buAutoNum type="alphaLcPeriod"/>
            </a:pPr>
            <a:r>
              <a:rPr lang="en-US" altLang="en-US"/>
              <a:t>Continuous iteroparity</a:t>
            </a:r>
          </a:p>
          <a:p>
            <a:pPr marL="1347788" lvl="2" indent="-457200">
              <a:buFont typeface="Arial" panose="020B0604020202020204" pitchFamily="34" charset="0"/>
              <a:buAutoNum type="alphaLcPeriod"/>
            </a:pPr>
            <a:r>
              <a:rPr lang="en-US" altLang="en-US"/>
              <a:t>Seasonal iteroparity</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C6567371-4317-490D-A013-45A3F4732A58}"/>
              </a:ext>
            </a:extLst>
          </p:cNvPr>
          <p:cNvSpPr>
            <a:spLocks noGrp="1" noChangeArrowheads="1"/>
          </p:cNvSpPr>
          <p:nvPr>
            <p:ph type="title"/>
          </p:nvPr>
        </p:nvSpPr>
        <p:spPr>
          <a:xfrm>
            <a:off x="914400" y="174625"/>
            <a:ext cx="7158037" cy="1412875"/>
          </a:xfrm>
        </p:spPr>
        <p:txBody>
          <a:bodyPr/>
          <a:lstStyle/>
          <a:p>
            <a:pPr eaLnBrk="1" hangingPunct="1"/>
            <a:r>
              <a:rPr lang="en-US" altLang="en-US" dirty="0"/>
              <a:t>Answer Key</a:t>
            </a:r>
          </a:p>
        </p:txBody>
      </p:sp>
      <p:sp>
        <p:nvSpPr>
          <p:cNvPr id="21507" name="Rectangle 3">
            <a:extLst>
              <a:ext uri="{FF2B5EF4-FFF2-40B4-BE49-F238E27FC236}">
                <a16:creationId xmlns:a16="http://schemas.microsoft.com/office/drawing/2014/main" id="{AB84AFB7-6164-4412-8A1A-B858B50333C4}"/>
              </a:ext>
            </a:extLst>
          </p:cNvPr>
          <p:cNvSpPr>
            <a:spLocks noGrp="1" noChangeArrowheads="1"/>
          </p:cNvSpPr>
          <p:nvPr>
            <p:ph type="body" sz="half" idx="1"/>
          </p:nvPr>
        </p:nvSpPr>
        <p:spPr>
          <a:xfrm>
            <a:off x="6858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000"/>
          </a:p>
          <a:p>
            <a:pPr marL="457200" indent="-457200" eaLnBrk="1" hangingPunct="1">
              <a:lnSpc>
                <a:spcPct val="90000"/>
              </a:lnSpc>
              <a:buFont typeface="Wingdings" panose="05000000000000000000" pitchFamily="2" charset="2"/>
              <a:buAutoNum type="arabicPeriod"/>
            </a:pPr>
            <a:r>
              <a:rPr lang="en-US" altLang="en-US" sz="2000"/>
              <a:t>A </a:t>
            </a:r>
          </a:p>
          <a:p>
            <a:pPr marL="457200" indent="-457200" eaLnBrk="1" hangingPunct="1">
              <a:lnSpc>
                <a:spcPct val="90000"/>
              </a:lnSpc>
              <a:buFont typeface="Wingdings" panose="05000000000000000000" pitchFamily="2" charset="2"/>
              <a:buAutoNum type="arabicPeriod"/>
            </a:pPr>
            <a:r>
              <a:rPr lang="en-US" altLang="en-US" sz="2000"/>
              <a:t>B</a:t>
            </a:r>
          </a:p>
          <a:p>
            <a:pPr marL="457200" indent="-457200" eaLnBrk="1" hangingPunct="1">
              <a:lnSpc>
                <a:spcPct val="90000"/>
              </a:lnSpc>
              <a:buFont typeface="Wingdings" panose="05000000000000000000" pitchFamily="2" charset="2"/>
              <a:buAutoNum type="arabicPeriod"/>
            </a:pPr>
            <a:r>
              <a:rPr lang="en-US" altLang="en-US" sz="2000"/>
              <a:t>E</a:t>
            </a:r>
          </a:p>
          <a:p>
            <a:pPr marL="457200" indent="-457200" eaLnBrk="1" hangingPunct="1">
              <a:lnSpc>
                <a:spcPct val="90000"/>
              </a:lnSpc>
              <a:buFont typeface="Wingdings" panose="05000000000000000000" pitchFamily="2" charset="2"/>
              <a:buAutoNum type="arabicPeriod"/>
            </a:pPr>
            <a:r>
              <a:rPr lang="en-US" altLang="en-US" sz="2000"/>
              <a:t>C</a:t>
            </a:r>
          </a:p>
          <a:p>
            <a:pPr marL="457200" indent="-457200" eaLnBrk="1" hangingPunct="1">
              <a:lnSpc>
                <a:spcPct val="90000"/>
              </a:lnSpc>
              <a:buFont typeface="Wingdings" panose="05000000000000000000" pitchFamily="2" charset="2"/>
              <a:buAutoNum type="arabicPeriod"/>
            </a:pPr>
            <a:r>
              <a:rPr lang="en-US" altLang="en-US" sz="2000"/>
              <a:t>E</a:t>
            </a:r>
          </a:p>
          <a:p>
            <a:pPr marL="457200" indent="-457200" eaLnBrk="1" hangingPunct="1">
              <a:lnSpc>
                <a:spcPct val="90000"/>
              </a:lnSpc>
              <a:buFont typeface="Wingdings" panose="05000000000000000000" pitchFamily="2" charset="2"/>
              <a:buAutoNum type="arabicPeriod"/>
            </a:pPr>
            <a:r>
              <a:rPr lang="en-US" altLang="en-US" sz="2000"/>
              <a:t>B </a:t>
            </a:r>
          </a:p>
          <a:p>
            <a:pPr marL="457200" indent="-457200" eaLnBrk="1" hangingPunct="1">
              <a:lnSpc>
                <a:spcPct val="90000"/>
              </a:lnSpc>
              <a:buFont typeface="Wingdings" panose="05000000000000000000" pitchFamily="2" charset="2"/>
              <a:buAutoNum type="arabicPeriod"/>
            </a:pPr>
            <a:r>
              <a:rPr lang="en-US" altLang="en-US" sz="2000"/>
              <a:t>E</a:t>
            </a:r>
          </a:p>
          <a:p>
            <a:pPr marL="457200" indent="-457200" eaLnBrk="1" hangingPunct="1">
              <a:lnSpc>
                <a:spcPct val="90000"/>
              </a:lnSpc>
              <a:buFont typeface="Wingdings" panose="05000000000000000000" pitchFamily="2" charset="2"/>
              <a:buAutoNum type="arabicPeriod"/>
            </a:pPr>
            <a:r>
              <a:rPr lang="en-US" altLang="en-US" sz="2000"/>
              <a:t>D</a:t>
            </a:r>
          </a:p>
          <a:p>
            <a:pPr marL="457200" indent="-457200" eaLnBrk="1" hangingPunct="1">
              <a:lnSpc>
                <a:spcPct val="90000"/>
              </a:lnSpc>
              <a:buFont typeface="Wingdings" panose="05000000000000000000" pitchFamily="2" charset="2"/>
              <a:buAutoNum type="arabicPeriod"/>
            </a:pPr>
            <a:r>
              <a:rPr lang="en-US" altLang="en-US" sz="2000"/>
              <a:t>C</a:t>
            </a:r>
          </a:p>
          <a:p>
            <a:pPr marL="457200" indent="-457200" eaLnBrk="1" hangingPunct="1">
              <a:lnSpc>
                <a:spcPct val="90000"/>
              </a:lnSpc>
              <a:buFont typeface="Wingdings" panose="05000000000000000000" pitchFamily="2" charset="2"/>
              <a:buAutoNum type="arabicPeriod"/>
            </a:pPr>
            <a:r>
              <a:rPr lang="en-US" altLang="en-US" sz="2000"/>
              <a:t>C</a:t>
            </a:r>
          </a:p>
          <a:p>
            <a:pPr marL="457200" indent="-457200" eaLnBrk="1" hangingPunct="1">
              <a:lnSpc>
                <a:spcPct val="90000"/>
              </a:lnSpc>
              <a:buFont typeface="Wingdings" panose="05000000000000000000" pitchFamily="2" charset="2"/>
              <a:buAutoNum type="arabicPeriod"/>
            </a:pPr>
            <a:endParaRPr lang="en-US" altLang="en-US" sz="2000"/>
          </a:p>
          <a:p>
            <a:pPr marL="457200" indent="-457200" eaLnBrk="1" hangingPunct="1">
              <a:lnSpc>
                <a:spcPct val="90000"/>
              </a:lnSpc>
              <a:buFont typeface="Wingdings" panose="05000000000000000000" pitchFamily="2" charset="2"/>
              <a:buNone/>
            </a:pPr>
            <a:endParaRPr lang="en-US" altLang="en-US" sz="2000"/>
          </a:p>
          <a:p>
            <a:pPr marL="457200" indent="-457200" eaLnBrk="1" hangingPunct="1">
              <a:lnSpc>
                <a:spcPct val="90000"/>
              </a:lnSpc>
              <a:buFont typeface="Wingdings" panose="05000000000000000000" pitchFamily="2" charset="2"/>
              <a:buAutoNum type="arabicPeriod"/>
            </a:pPr>
            <a:endParaRPr lang="en-US" altLang="en-US" sz="2000"/>
          </a:p>
          <a:p>
            <a:pPr marL="457200" indent="-457200" eaLnBrk="1" hangingPunct="1">
              <a:lnSpc>
                <a:spcPct val="90000"/>
              </a:lnSpc>
              <a:buFont typeface="Wingdings" panose="05000000000000000000" pitchFamily="2" charset="2"/>
              <a:buAutoNum type="arabicPeriod"/>
            </a:pPr>
            <a:endParaRPr lang="en-US" altLang="en-US" sz="2000"/>
          </a:p>
          <a:p>
            <a:pPr marL="457200" indent="-457200" eaLnBrk="1" hangingPunct="1">
              <a:lnSpc>
                <a:spcPct val="90000"/>
              </a:lnSpc>
              <a:buFont typeface="Wingdings" panose="05000000000000000000" pitchFamily="2" charset="2"/>
              <a:buNone/>
            </a:pPr>
            <a:endParaRPr lang="en-US" altLang="en-US" sz="2000"/>
          </a:p>
        </p:txBody>
      </p:sp>
      <p:sp>
        <p:nvSpPr>
          <p:cNvPr id="21508" name="Rectangle 6">
            <a:extLst>
              <a:ext uri="{FF2B5EF4-FFF2-40B4-BE49-F238E27FC236}">
                <a16:creationId xmlns:a16="http://schemas.microsoft.com/office/drawing/2014/main" id="{B53802FF-3C80-4E38-B626-79C4AA9281D9}"/>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sz="2000" dirty="0"/>
              <a:t>A</a:t>
            </a:r>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sz="2000" dirty="0"/>
          </a:p>
          <a:p>
            <a:pPr eaLnBrk="1" hangingPunct="1">
              <a:lnSpc>
                <a:spcPct val="90000"/>
              </a:lnSpc>
              <a:spcBef>
                <a:spcPct val="20000"/>
              </a:spcBef>
              <a:buClr>
                <a:schemeClr val="accent1"/>
              </a:buClr>
              <a:buSzPct val="70000"/>
            </a:pPr>
            <a:endParaRPr lang="en-US" altLang="en-US" sz="2000"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A0C3CEB-6D38-4D19-8990-11CCB9EB153D}"/>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B8E1377E-43D6-4D96-9465-B7506D07338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number of organisms per unit of area is the</a:t>
            </a:r>
          </a:p>
          <a:p>
            <a:pPr marL="1347788" lvl="2" indent="-457200">
              <a:buFont typeface="Arial" panose="020B0604020202020204" pitchFamily="34" charset="0"/>
              <a:buAutoNum type="alphaLcPeriod"/>
            </a:pPr>
            <a:r>
              <a:rPr lang="en-US" altLang="en-US"/>
              <a:t>Population density</a:t>
            </a:r>
          </a:p>
          <a:p>
            <a:pPr marL="1347788" lvl="2" indent="-457200">
              <a:buFont typeface="Arial" panose="020B0604020202020204" pitchFamily="34" charset="0"/>
              <a:buAutoNum type="alphaLcPeriod"/>
            </a:pPr>
            <a:r>
              <a:rPr lang="en-US" altLang="en-US"/>
              <a:t>Population size</a:t>
            </a:r>
          </a:p>
          <a:p>
            <a:pPr marL="1347788" lvl="2" indent="-457200">
              <a:buFont typeface="Arial" panose="020B0604020202020204" pitchFamily="34" charset="0"/>
              <a:buAutoNum type="alphaLcPeriod"/>
            </a:pPr>
            <a:r>
              <a:rPr lang="en-US" altLang="en-US"/>
              <a:t>Population growth</a:t>
            </a:r>
          </a:p>
          <a:p>
            <a:pPr marL="1347788" lvl="2" indent="-457200">
              <a:buFont typeface="Arial" panose="020B0604020202020204" pitchFamily="34" charset="0"/>
              <a:buAutoNum type="alphaLcPeriod"/>
            </a:pPr>
            <a:r>
              <a:rPr lang="en-US" altLang="en-US"/>
              <a:t>Biomass</a:t>
            </a:r>
          </a:p>
          <a:p>
            <a:pPr marL="1347788" lvl="2" indent="-457200">
              <a:buFont typeface="Arial" panose="020B0604020202020204" pitchFamily="34" charset="0"/>
              <a:buAutoNum type="alphaLcPeriod"/>
            </a:pPr>
            <a:r>
              <a:rPr lang="en-US" altLang="en-US"/>
              <a:t>Carrying capacity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D8B2291-AD17-441B-BC37-A7F1764C7981}"/>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7D056E99-18F6-47D4-AF96-129AE73615A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reproductive strategies would be exemplified by a songbird that reproduces every spring?</a:t>
            </a:r>
          </a:p>
          <a:p>
            <a:pPr marL="1347788" lvl="2" indent="-457200">
              <a:buFont typeface="Arial" panose="020B0604020202020204" pitchFamily="34" charset="0"/>
              <a:buAutoNum type="alphaLcPeriod"/>
            </a:pPr>
            <a:r>
              <a:rPr lang="en-US" altLang="en-US"/>
              <a:t>Semelparity</a:t>
            </a:r>
          </a:p>
          <a:p>
            <a:pPr marL="1347788" lvl="2" indent="-457200">
              <a:buFont typeface="Arial" panose="020B0604020202020204" pitchFamily="34" charset="0"/>
              <a:buAutoNum type="alphaLcPeriod"/>
            </a:pPr>
            <a:r>
              <a:rPr lang="en-US" altLang="en-US"/>
              <a:t>Continuous iteroparity</a:t>
            </a:r>
          </a:p>
          <a:p>
            <a:pPr marL="1347788" lvl="2" indent="-457200">
              <a:buFont typeface="Arial" panose="020B0604020202020204" pitchFamily="34" charset="0"/>
              <a:buAutoNum type="alphaLcPeriod"/>
            </a:pPr>
            <a:r>
              <a:rPr lang="en-US" altLang="en-US"/>
              <a:t>Seasonal iteroparity</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27DC6A96-BFB4-472A-ADBB-946639A0B80C}"/>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E0498CC8-9F5E-4CD7-B525-5AF805E6181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a type II survivorship curve</a:t>
            </a:r>
          </a:p>
          <a:p>
            <a:pPr marL="1368425" lvl="2" indent="-514350">
              <a:buFont typeface="Arial" panose="020B0604020202020204" pitchFamily="34" charset="0"/>
              <a:buAutoNum type="alphaLcPeriod"/>
            </a:pPr>
            <a:r>
              <a:rPr lang="en-US" altLang="en-US"/>
              <a:t>Many organisms are produced, but few survive to reproduce</a:t>
            </a:r>
          </a:p>
          <a:p>
            <a:pPr marL="1368425" lvl="2" indent="-514350">
              <a:buFont typeface="Arial" panose="020B0604020202020204" pitchFamily="34" charset="0"/>
              <a:buAutoNum type="alphaLcPeriod"/>
            </a:pPr>
            <a:r>
              <a:rPr lang="en-US" altLang="en-US"/>
              <a:t>Few organisms are produced, and few survive to reproduce</a:t>
            </a:r>
          </a:p>
          <a:p>
            <a:pPr marL="1368425" lvl="2" indent="-514350">
              <a:buFont typeface="Arial" panose="020B0604020202020204" pitchFamily="34" charset="0"/>
              <a:buAutoNum type="alphaLcPeriod"/>
            </a:pPr>
            <a:r>
              <a:rPr lang="en-US" altLang="en-US"/>
              <a:t>Many organisms are produced, and many survive to reproduce</a:t>
            </a:r>
          </a:p>
          <a:p>
            <a:pPr marL="1368425" lvl="2" indent="-514350">
              <a:buFont typeface="Arial" panose="020B0604020202020204" pitchFamily="34" charset="0"/>
              <a:buAutoNum type="alphaLcPeriod"/>
            </a:pPr>
            <a:r>
              <a:rPr lang="en-US" altLang="en-US"/>
              <a:t>Few organisms are produced, and many survive to reproduce</a:t>
            </a:r>
          </a:p>
          <a:p>
            <a:pPr marL="1368425" lvl="2" indent="-514350">
              <a:buFont typeface="Arial" panose="020B0604020202020204" pitchFamily="34" charset="0"/>
              <a:buAutoNum type="alphaLcPeriod"/>
            </a:pPr>
            <a:r>
              <a:rPr lang="en-US" altLang="en-US"/>
              <a:t>Mortality occurs at a constant rate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A108E5E-D4AE-4500-ADE3-B1E9054BFFA8}"/>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10BC3462-98DA-4815-9FF4-A9707479F22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sum across all age categories for the age-specific fertility and the age-specific survivorship is defined as the</a:t>
            </a:r>
          </a:p>
          <a:p>
            <a:pPr marL="1347788" lvl="2" indent="-457200">
              <a:buFont typeface="Arial" panose="020B0604020202020204" pitchFamily="34" charset="0"/>
              <a:buAutoNum type="alphaLcPeriod"/>
            </a:pPr>
            <a:r>
              <a:rPr lang="en-US" altLang="en-US"/>
              <a:t>Finite rate of increase</a:t>
            </a:r>
          </a:p>
          <a:p>
            <a:pPr marL="1347788" lvl="2" indent="-457200">
              <a:buFont typeface="Arial" panose="020B0604020202020204" pitchFamily="34" charset="0"/>
              <a:buAutoNum type="alphaLcPeriod"/>
            </a:pPr>
            <a:r>
              <a:rPr lang="en-US" altLang="en-US"/>
              <a:t>Equilibrium point</a:t>
            </a:r>
          </a:p>
          <a:p>
            <a:pPr marL="1347788" lvl="2" indent="-457200">
              <a:buFont typeface="Arial" panose="020B0604020202020204" pitchFamily="34" charset="0"/>
              <a:buAutoNum type="alphaLcPeriod"/>
            </a:pPr>
            <a:r>
              <a:rPr lang="en-US" altLang="en-US"/>
              <a:t>Net reproductive rate</a:t>
            </a:r>
          </a:p>
          <a:p>
            <a:pPr marL="1347788" lvl="2" indent="-457200">
              <a:buFont typeface="Arial" panose="020B0604020202020204" pitchFamily="34" charset="0"/>
              <a:buAutoNum type="alphaLcPeriod"/>
            </a:pPr>
            <a:r>
              <a:rPr lang="en-US" altLang="en-US"/>
              <a:t>Carrying capacity</a:t>
            </a:r>
          </a:p>
          <a:p>
            <a:pPr marL="1347788" lvl="2" indent="-457200">
              <a:buFont typeface="Arial" panose="020B0604020202020204" pitchFamily="34" charset="0"/>
              <a:buAutoNum type="alphaLcPeriod"/>
            </a:pPr>
            <a:r>
              <a:rPr lang="en-US" altLang="en-US"/>
              <a:t>Life table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F8374D1-E702-477D-9573-9FE6CEDD6EAC}"/>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6B8D3A19-62B7-4056-B64F-F362220E3D90}"/>
              </a:ext>
            </a:extLst>
          </p:cNvPr>
          <p:cNvSpPr>
            <a:spLocks noGrp="1" noChangeArrowheads="1"/>
          </p:cNvSpPr>
          <p:nvPr>
            <p:ph type="body" idx="1"/>
          </p:nvPr>
        </p:nvSpPr>
        <p:spPr>
          <a:xfrm>
            <a:off x="990600" y="1752600"/>
            <a:ext cx="7661275" cy="4495800"/>
          </a:xfrm>
        </p:spPr>
        <p:txBody>
          <a:bodyPr/>
          <a:lstStyle/>
          <a:p>
            <a:pPr>
              <a:buFont typeface="Wingdings" panose="05000000000000000000" pitchFamily="2" charset="2"/>
              <a:buNone/>
            </a:pPr>
            <a:r>
              <a:rPr lang="en-US" altLang="en-US" sz="2400" dirty="0"/>
              <a:t>	Which of the following is an example of density dependent factors that limit population growth?</a:t>
            </a:r>
          </a:p>
          <a:p>
            <a:pPr marL="1347788" lvl="2" indent="-457200">
              <a:buFont typeface="Arial" panose="020B0604020202020204" pitchFamily="34" charset="0"/>
              <a:buAutoNum type="alphaLcPeriod"/>
            </a:pPr>
            <a:r>
              <a:rPr lang="en-US" altLang="en-US" dirty="0"/>
              <a:t>Parasitism</a:t>
            </a:r>
          </a:p>
          <a:p>
            <a:pPr marL="1347788" lvl="2" indent="-457200">
              <a:buFont typeface="Arial" panose="020B0604020202020204" pitchFamily="34" charset="0"/>
              <a:buAutoNum type="alphaLcPeriod"/>
            </a:pPr>
            <a:r>
              <a:rPr lang="en-US" altLang="en-US" dirty="0"/>
              <a:t>Predation</a:t>
            </a:r>
          </a:p>
          <a:p>
            <a:pPr marL="1347788" lvl="2" indent="-457200">
              <a:buFont typeface="Arial" panose="020B0604020202020204" pitchFamily="34" charset="0"/>
              <a:buAutoNum type="alphaLcPeriod"/>
            </a:pPr>
            <a:r>
              <a:rPr lang="en-US" altLang="en-US" dirty="0"/>
              <a:t>Disease</a:t>
            </a:r>
          </a:p>
          <a:p>
            <a:pPr marL="1347788" lvl="2" indent="-457200">
              <a:buFont typeface="Arial" panose="020B0604020202020204" pitchFamily="34" charset="0"/>
              <a:buAutoNum type="alphaLcPeriod"/>
            </a:pPr>
            <a:r>
              <a:rPr lang="en-US" altLang="en-US" dirty="0"/>
              <a:t>Competition</a:t>
            </a:r>
          </a:p>
          <a:p>
            <a:pPr marL="1347788" lvl="2" indent="-457200">
              <a:buFont typeface="Arial" panose="020B0604020202020204" pitchFamily="34" charset="0"/>
              <a:buAutoNum type="alphaLcPeriod"/>
            </a:pPr>
            <a:r>
              <a:rPr lang="en-US" altLang="en-US" dirty="0"/>
              <a:t>All of the above</a:t>
            </a:r>
          </a:p>
          <a:p>
            <a:endParaRPr lang="en-US"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01A27A68-5CF8-4A68-8F33-49A61C064A70}"/>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2BE5BF4F-3A88-4F1E-8216-B19A17DDA79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As the population grows, what happens to the effect of an inverse density dependent factor?</a:t>
            </a:r>
          </a:p>
          <a:p>
            <a:pPr marL="1347788" lvl="2" indent="-457200">
              <a:buFont typeface="Arial" panose="020B0604020202020204" pitchFamily="34" charset="0"/>
              <a:buAutoNum type="alphaLcPeriod"/>
            </a:pPr>
            <a:r>
              <a:rPr lang="en-US" altLang="en-US"/>
              <a:t>Increases</a:t>
            </a:r>
          </a:p>
          <a:p>
            <a:pPr marL="1347788" lvl="2" indent="-457200">
              <a:buFont typeface="Arial" panose="020B0604020202020204" pitchFamily="34" charset="0"/>
              <a:buAutoNum type="alphaLcPeriod"/>
            </a:pPr>
            <a:r>
              <a:rPr lang="en-US" altLang="en-US"/>
              <a:t>Decreases</a:t>
            </a:r>
          </a:p>
          <a:p>
            <a:pPr marL="1347788" lvl="2" indent="-457200">
              <a:buFont typeface="Arial" panose="020B0604020202020204" pitchFamily="34" charset="0"/>
              <a:buAutoNum type="alphaLcPeriod"/>
            </a:pPr>
            <a:r>
              <a:rPr lang="en-US" altLang="en-US"/>
              <a:t>Remains the same</a:t>
            </a:r>
          </a:p>
          <a:p>
            <a:pPr marL="1347788" lvl="2" indent="-457200">
              <a:buFont typeface="Arial" panose="020B0604020202020204" pitchFamily="34" charset="0"/>
              <a:buAutoNum type="alphaLcPeriod"/>
            </a:pPr>
            <a:r>
              <a:rPr lang="en-US" altLang="en-US"/>
              <a:t>Fluctuates randomly</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98C1AC61-7021-473E-8070-435232E22238}"/>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AF18E7B1-C040-41FA-94ED-3D7768965DE7}"/>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Which time period has seen the largest growth in the human population?</a:t>
            </a:r>
          </a:p>
          <a:p>
            <a:pPr marL="1347788" lvl="2" indent="-457200">
              <a:buFont typeface="Arial" panose="020B0604020202020204" pitchFamily="34" charset="0"/>
              <a:buAutoNum type="alphaLcPeriod"/>
            </a:pPr>
            <a:r>
              <a:rPr lang="en-US" altLang="en-US"/>
              <a:t>10000 BCE–5000 BCE</a:t>
            </a:r>
          </a:p>
          <a:p>
            <a:pPr marL="1347788" lvl="2" indent="-457200">
              <a:buFont typeface="Arial" panose="020B0604020202020204" pitchFamily="34" charset="0"/>
              <a:buAutoNum type="alphaLcPeriod"/>
            </a:pPr>
            <a:r>
              <a:rPr lang="en-US" altLang="en-US"/>
              <a:t>5000 BCE–1000 BCE</a:t>
            </a:r>
          </a:p>
          <a:p>
            <a:pPr marL="1347788" lvl="2" indent="-457200">
              <a:buFont typeface="Arial" panose="020B0604020202020204" pitchFamily="34" charset="0"/>
              <a:buAutoNum type="alphaLcPeriod"/>
            </a:pPr>
            <a:r>
              <a:rPr lang="en-US" altLang="en-US"/>
              <a:t>1000 BCE–1000 CE</a:t>
            </a:r>
          </a:p>
          <a:p>
            <a:pPr marL="1347788" lvl="2" indent="-457200">
              <a:buFont typeface="Arial" panose="020B0604020202020204" pitchFamily="34" charset="0"/>
              <a:buAutoNum type="alphaLcPeriod"/>
            </a:pPr>
            <a:r>
              <a:rPr lang="en-US" altLang="en-US"/>
              <a:t>1000 CE–1800 CE</a:t>
            </a:r>
          </a:p>
          <a:p>
            <a:pPr marL="1347788" lvl="2" indent="-457200">
              <a:buFont typeface="Arial" panose="020B0604020202020204" pitchFamily="34" charset="0"/>
              <a:buAutoNum type="alphaLcPeriod"/>
            </a:pPr>
            <a:r>
              <a:rPr lang="en-US" altLang="en-US"/>
              <a:t>1800 CE–2000 CE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2&quot; unique_id=&quot;10145&quot;&gt;&lt;object type=&quot;3&quot; unique_id=&quot;10146&quot;&gt;&lt;property id=&quot;20148&quot; value=&quot;5&quot;/&gt;&lt;property id=&quot;20300&quot; value=&quot;Slide 1&quot;/&gt;&lt;property id=&quot;20307&quot; value=&quot;317&quot;/&gt;&lt;/object&gt;&lt;object type=&quot;3&quot; unique_id=&quot;10147&quot;&gt;&lt;property id=&quot;20148&quot; value=&quot;5&quot;/&gt;&lt;property id=&quot;20300&quot; value=&quot;Slide 2 - &amp;quot;Assessment&amp;quot;&quot;/&gt;&lt;property id=&quot;20307&quot; value=&quot;329&quot;/&gt;&lt;/object&gt;&lt;object type=&quot;3&quot; unique_id=&quot;10148&quot;&gt;&lt;property id=&quot;20148&quot; value=&quot;5&quot;/&gt;&lt;property id=&quot;20300&quot; value=&quot;Slide 3 - &amp;quot;Question 1&amp;quot;&quot;/&gt;&lt;property id=&quot;20307&quot; value=&quot;297&quot;/&gt;&lt;/object&gt;&lt;object type=&quot;3&quot; unique_id=&quot;10149&quot;&gt;&lt;property id=&quot;20148&quot; value=&quot;5&quot;/&gt;&lt;property id=&quot;20300&quot; value=&quot;Slide 4 - &amp;quot;Question 2&amp;quot;&quot;/&gt;&lt;property id=&quot;20307&quot; value=&quot;298&quot;/&gt;&lt;/object&gt;&lt;object type=&quot;3&quot; unique_id=&quot;10150&quot;&gt;&lt;property id=&quot;20148&quot; value=&quot;5&quot;/&gt;&lt;property id=&quot;20300&quot; value=&quot;Slide 5 - &amp;quot;Question 3&amp;quot;&quot;/&gt;&lt;property id=&quot;20307&quot; value=&quot;299&quot;/&gt;&lt;/object&gt;&lt;object type=&quot;3&quot; unique_id=&quot;10151&quot;&gt;&lt;property id=&quot;20148&quot; value=&quot;5&quot;/&gt;&lt;property id=&quot;20300&quot; value=&quot;Slide 6 - &amp;quot;Question 4&amp;quot;&quot;/&gt;&lt;property id=&quot;20307&quot; value=&quot;300&quot;/&gt;&lt;/object&gt;&lt;object type=&quot;3&quot; unique_id=&quot;10152&quot;&gt;&lt;property id=&quot;20148&quot; value=&quot;5&quot;/&gt;&lt;property id=&quot;20300&quot; value=&quot;Slide 7 - &amp;quot;Question 5&amp;quot;&quot;/&gt;&lt;property id=&quot;20307&quot; value=&quot;301&quot;/&gt;&lt;/object&gt;&lt;object type=&quot;3&quot; unique_id=&quot;10153&quot;&gt;&lt;property id=&quot;20148&quot; value=&quot;5&quot;/&gt;&lt;property id=&quot;20300&quot; value=&quot;Slide 8 - &amp;quot;Question 6&amp;quot;&quot;/&gt;&lt;property id=&quot;20307&quot; value=&quot;323&quot;/&gt;&lt;/object&gt;&lt;object type=&quot;3&quot; unique_id=&quot;10154&quot;&gt;&lt;property id=&quot;20148&quot; value=&quot;5&quot;/&gt;&lt;property id=&quot;20300&quot; value=&quot;Slide 9 - &amp;quot;Question 7&amp;quot;&quot;/&gt;&lt;property id=&quot;20307&quot; value=&quot;304&quot;/&gt;&lt;/object&gt;&lt;object type=&quot;3&quot; unique_id=&quot;10155&quot;&gt;&lt;property id=&quot;20148&quot; value=&quot;5&quot;/&gt;&lt;property id=&quot;20300&quot; value=&quot;Slide 10 - &amp;quot;Question 8&amp;quot;&quot;/&gt;&lt;property id=&quot;20307&quot; value=&quot;324&quot;/&gt;&lt;/object&gt;&lt;object type=&quot;3&quot; unique_id=&quot;10156&quot;&gt;&lt;property id=&quot;20148&quot; value=&quot;5&quot;/&gt;&lt;property id=&quot;20300&quot; value=&quot;Slide 11 - &amp;quot;Question 9&amp;quot;&quot;/&gt;&lt;property id=&quot;20307&quot; value=&quot;326&quot;/&gt;&lt;/object&gt;&lt;object type=&quot;3&quot; unique_id=&quot;10157&quot;&gt;&lt;property id=&quot;20148&quot; value=&quot;5&quot;/&gt;&lt;property id=&quot;20300&quot; value=&quot;Slide 12 - &amp;quot;Question 10&amp;quot;&quot;/&gt;&lt;property id=&quot;20307&quot; value=&quot;325&quot;/&gt;&lt;/object&gt;&lt;object type=&quot;3&quot; unique_id=&quot;10158&quot;&gt;&lt;property id=&quot;20148&quot; value=&quot;5&quot;/&gt;&lt;property id=&quot;20300&quot; value=&quot;Slide 13 - &amp;quot;Question 11&amp;quot;&quot;/&gt;&lt;property id=&quot;20307&quot; value=&quot;307&quot;/&gt;&lt;/object&gt;&lt;object type=&quot;3&quot; unique_id=&quot;10159&quot;&gt;&lt;property id=&quot;20148&quot; value=&quot;5&quot;/&gt;&lt;property id=&quot;20300&quot; value=&quot;Slide 14 - &amp;quot;Question 12&amp;quot;&quot;/&gt;&lt;property id=&quot;20307&quot; value=&quot;308&quot;/&gt;&lt;/object&gt;&lt;object type=&quot;3&quot; unique_id=&quot;10160&quot;&gt;&lt;property id=&quot;20148&quot; value=&quot;5&quot;/&gt;&lt;property id=&quot;20300&quot; value=&quot;Slide 15 - &amp;quot;Question 13&amp;quot;&quot;/&gt;&lt;property id=&quot;20307&quot; value=&quot;309&quot;/&gt;&lt;/object&gt;&lt;object type=&quot;3&quot; unique_id=&quot;10161&quot;&gt;&lt;property id=&quot;20148&quot; value=&quot;5&quot;/&gt;&lt;property id=&quot;20300&quot; value=&quot;Slide 16 - &amp;quot;Question 14&amp;quot;&quot;/&gt;&lt;property id=&quot;20307&quot; value=&quot;310&quot;/&gt;&lt;/object&gt;&lt;object type=&quot;3&quot; unique_id=&quot;10162&quot;&gt;&lt;property id=&quot;20148&quot; value=&quot;5&quot;/&gt;&lt;property id=&quot;20300&quot; value=&quot;Slide 17 - &amp;quot;Question 15&amp;quot;&quot;/&gt;&lt;property id=&quot;20307&quot; value=&quot;311&quot;/&gt;&lt;/object&gt;&lt;object type=&quot;3&quot; unique_id=&quot;10163&quot;&gt;&lt;property id=&quot;20148&quot; value=&quot;5&quot;/&gt;&lt;property id=&quot;20300&quot; value=&quot;Slide 18 - &amp;quot;Question 16&amp;quot;&quot;/&gt;&lt;property id=&quot;20307&quot; value=&quot;330&quot;/&gt;&lt;/object&gt;&lt;object type=&quot;3&quot; unique_id=&quot;10164&quot;&gt;&lt;property id=&quot;20148&quot; value=&quot;5&quot;/&gt;&lt;property id=&quot;20300&quot; value=&quot;Slide 19 - &amp;quot;Answer Key – Chapter 56&amp;quot;&quot;/&gt;&lt;property id=&quot;20307&quot; value=&quot;273&quot;/&gt;&lt;/object&gt;&lt;/object&gt;&lt;object type=&quot;8&quot; unique_id=&quot;1018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3095</TotalTime>
  <Words>244</Words>
  <Application>Microsoft Office PowerPoint</Application>
  <PresentationFormat>On-screen Show (4:3)</PresentationFormat>
  <Paragraphs>232</Paragraphs>
  <Slides>25</Slides>
  <Notes>24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25</vt:i4>
      </vt:variant>
    </vt:vector>
  </HeadingPairs>
  <TitlesOfParts>
    <vt:vector size="33"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289</cp:revision>
  <dcterms:created xsi:type="dcterms:W3CDTF">2005-04-19T02:46:41Z</dcterms:created>
  <dcterms:modified xsi:type="dcterms:W3CDTF">2019-04-19T16:56:34Z</dcterms:modified>
</cp:coreProperties>
</file>