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22" r:id="rId2"/>
  </p:sldMasterIdLst>
  <p:notesMasterIdLst>
    <p:notesMasterId r:id="rId35"/>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342" r:id="rId32"/>
    <p:sldId id="343" r:id="rId33"/>
    <p:sldId id="273" r:id="rId34"/>
  </p:sldIdLst>
  <p:sldSz cx="9144000" cy="6858000" type="screen4x3"/>
  <p:notesSz cx="6858000" cy="9144000"/>
  <p:custDataLst>
    <p:tags r:id="rId3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576" autoAdjust="0"/>
    <p:restoredTop sz="87324" autoAdjust="0"/>
  </p:normalViewPr>
  <p:slideViewPr>
    <p:cSldViewPr>
      <p:cViewPr varScale="1">
        <p:scale>
          <a:sx n="57" d="100"/>
          <a:sy n="57" d="100"/>
        </p:scale>
        <p:origin x="84" y="12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B587BD0-6A9C-4F29-A41F-D9E0E43434A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CB141DE-144A-49BC-A982-4AFB7971D11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2D4136A4-F71F-4660-ACFD-F57A28D6C24B}"/>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4B296D4B-583C-4580-A885-CFE880436D1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D774D82-ADDC-46B5-918C-4500EEC542C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354549C-4D98-494B-9AC5-75BDF0C3015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1AA31E4-7411-43A5-B45E-BB6B2DE23BE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8B3D053F-16BD-4BF7-BC3E-9D4E139D1F2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565B50A-6E3C-4920-AF75-5B0D67C4F647}" type="slidenum">
              <a:rPr lang="en-US" altLang="en-US" sz="1200"/>
              <a:pPr/>
              <a:t>1</a:t>
            </a:fld>
            <a:endParaRPr lang="en-US" altLang="en-US" sz="1200"/>
          </a:p>
        </p:txBody>
      </p:sp>
      <p:sp>
        <p:nvSpPr>
          <p:cNvPr id="5123" name="Rectangle 2">
            <a:extLst>
              <a:ext uri="{FF2B5EF4-FFF2-40B4-BE49-F238E27FC236}">
                <a16:creationId xmlns:a16="http://schemas.microsoft.com/office/drawing/2014/main" id="{29F4B402-8FF7-47AA-8173-9751313A99F8}"/>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80CEA6E1-768B-416F-9AD4-509778B3382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8FA3CCFF-0DDA-4BC8-8C09-3C1069BFF58E}"/>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0DDA14BC-0A44-4024-98E6-F98C765D9B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8BFE4269-0196-45DB-A6CB-7691E2E222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6B2A0FD-2C1F-4A84-BCA5-86EED9004E88}"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B902236C-D426-4779-83F7-17F56CB67FCC}"/>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6F8E1A57-839F-45E1-87CE-D22AB536C6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7DD3B471-06FD-430B-BEBC-9089597930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9E07809-BA4D-44C3-BF1D-29880B31A268}"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1490B88-6230-45DB-B243-AC8507A66D73}"/>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A3750E0C-C4E5-44B0-81C9-0B460FAEEF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F113EDE6-C1F5-4DD0-B7F9-94D46B3680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DB7B5FE-83F8-4F3E-B360-7BCF0ADF02D8}"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A3F2717-8C4A-41D6-A05B-5D923A5721D4}"/>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6E013AB8-AEA5-430C-A133-75E659CDD0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F40FC9DD-9E3C-47AC-967C-159CB9E49B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6F20E14-B382-48A7-A292-A5D279CEF371}"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8A6467B-1D97-4DE5-A333-ADEB0E725597}"/>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49C6E127-7687-4929-9D38-128A77FD7B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D72B9BFD-C9DD-43B2-A97D-D52AAB8142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5019C3A-8BD3-454A-B046-64E77FD87F4E}"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B800F0DB-954A-4D8D-833C-95E9B88C31A9}"/>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09E05960-062E-4799-A44B-17824BC18E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C7FEAA2D-1017-45A0-BA92-9EB013A92F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A023C41-0A22-4261-989E-098C6AAEF955}"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7731AB55-25B3-4393-BECE-B03AD7705CC7}"/>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08A5B255-93BD-4BB4-A0F5-FEB686F3E6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6868" name="Slide Number Placeholder 3">
            <a:extLst>
              <a:ext uri="{FF2B5EF4-FFF2-40B4-BE49-F238E27FC236}">
                <a16:creationId xmlns:a16="http://schemas.microsoft.com/office/drawing/2014/main" id="{F018A6AB-6161-4F77-9179-BF1E714DE91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8FA1A5E-9F46-40A9-A8F9-89195FB52C73}"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7C40C9E-69FD-4F5F-BF0F-09C2522DE81E}"/>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0A315B69-25BC-460C-9464-CF90B6F574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38F72301-9E63-435E-9AC1-78EECE77AF3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ADD6953-0348-42C1-8306-26F1DBDB94A3}"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94B4D761-FFD3-40EB-B221-8B6C16B33CF8}"/>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56D3FB1D-C761-4EEE-9F77-000A46637C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6EE1BE99-5AC9-4D8C-A8CB-278146E80E6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4D38C0AF-E593-4DED-89E0-0F4414347D7F}"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B199DEA2-5FE1-4B4D-A3E4-C733097EDFA0}"/>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B76C8022-5734-4AA8-BF25-3DDC282B7C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14DED70A-5DDD-41A5-A4C9-EBD512DEEFD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F6E2814-6B30-4BAB-A746-72D8D8AF7B15}"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C3C7F404-80D7-43ED-AC94-36674FEEEB9D}"/>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A030022B-5852-49ED-80A7-F64D68F46D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7099593D-9BBC-4EB9-9C2C-0BE3E7DBA2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3F8250A-530A-4E17-A58A-F70D38AEA03A}"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245EC75F-6831-4325-B7A9-1CF58F3299BC}"/>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8D94F058-D76E-4B8A-856D-0B4B3D3C7B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F677702D-CFAB-47C7-8144-E03904D583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4C38F67A-DBC4-4A3F-BA08-CE789BEF6BB5}"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BD4C1553-8A02-494A-BA19-F2BC88C0495E}"/>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D784D248-617E-4FF8-8319-D35166B0B46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081FF99B-0FD4-4A71-B65D-E52A51974C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29976EC1-783E-4803-BBDD-9876CDD8F5AA}"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F959D986-AC06-4FD7-8AD8-DCC1E62C554E}"/>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C3AE1792-5E92-4573-A7C0-F42433CBD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CC452A90-A34A-415C-8FB8-D5A2789C0F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C5DF9770-6952-470B-97AA-1EE1BDB0EFB9}"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2BE8752-2615-47A3-B72C-C0F1CCDA09D8}"/>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B9588F2D-707D-49F9-9C7C-ABB89B8A18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80C036D6-D4BA-4DCE-AFDA-7BACB45033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EA00933B-3A12-4881-968C-12E9D45A46C4}"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3BDBBEE7-E633-4688-A605-B8B2658D038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AA091089-2A6D-4038-ABFD-551CC15E3E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20484" name="Slide Number Placeholder 3">
            <a:extLst>
              <a:ext uri="{FF2B5EF4-FFF2-40B4-BE49-F238E27FC236}">
                <a16:creationId xmlns:a16="http://schemas.microsoft.com/office/drawing/2014/main" id="{E7CFB85E-F3CF-475D-968F-81D3631CA4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111AF0BC-B0DF-44F8-9800-4B5BEE0DA99A}"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99BC2C4-9340-4DB7-AD3E-51E242FF01F1}"/>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B24CE741-07D7-4D29-8631-B5C9ED649B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22532" name="Slide Number Placeholder 3">
            <a:extLst>
              <a:ext uri="{FF2B5EF4-FFF2-40B4-BE49-F238E27FC236}">
                <a16:creationId xmlns:a16="http://schemas.microsoft.com/office/drawing/2014/main" id="{ACEEF0FE-9868-4D9C-98D3-8784476CDC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F6AF8AAA-909D-4A15-A114-C9DCCD36EF71}"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866C533-9515-44FE-A530-13FB88E64910}"/>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D9ABC1FA-B255-4537-BB8E-F1652D3A60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DCEF5B84-E790-40DE-9120-0D10C968D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EDC812F-3C0A-409E-BA0B-8C100A9ECC84}"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85E55FD-18DB-41BA-8AB8-00E0C3AAC3A0}"/>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96F3E47-F4DD-4C60-9755-D292986697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06E5EBF4-880A-4A22-8925-E09AB1C2EF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C3F962F7-7013-47E0-8A71-931B36A80810}" type="slidenum">
              <a:rPr lang="en-US" altLang="en-US" sz="120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BD888816-3649-4299-9F94-8D8B1EA14140}"/>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E03A4944-23CA-4250-9FB6-00F67080AB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344667B5-6694-4AA7-8E80-7579797EBF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953347E9-9EE9-471A-B6B7-03FF0987DB60}" type="slidenum">
              <a:rPr lang="en-US" altLang="en-US" sz="120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B6203041-300F-4973-9C6B-00511AEEC5D8}"/>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1BA68315-3A5E-49AB-9405-B912ED22DC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09FBCA14-F952-4935-8A78-89EA9E92E8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9C0A5D60-7171-4E65-A831-C2A94063AB5A}" type="slidenum">
              <a:rPr lang="en-US" altLang="en-US" sz="120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3B522C5E-B14D-46D1-A9C9-495C791C0344}"/>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97B22D40-A31F-4E6F-94DD-6592D54856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71BF4F43-ABA6-4809-BD6C-350CABEB15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DC7C2B3-B6A4-4247-9704-7F8D73B79FB4}" type="slidenum">
              <a:rPr lang="en-US" altLang="en-US" sz="120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D8036787-FF93-41C4-826C-F6059B7F93F0}"/>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82C242F8-904F-4B12-B9CF-91D92C70BE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383B60EE-5F2E-4159-BEDF-12E7B6A328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CBA3015B-8EDF-4AA4-839C-D1CD6D95F807}" type="slidenum">
              <a:rPr lang="en-US" altLang="en-US" sz="120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230AE8CF-B5BB-4E41-8E1C-C5E141D35F4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983AC70-FC0A-4B8B-BCCF-D4E6F91EE3B1}" type="slidenum">
              <a:rPr lang="en-US" altLang="en-US" sz="1200"/>
              <a:pPr/>
              <a:t>32</a:t>
            </a:fld>
            <a:endParaRPr lang="en-US" altLang="en-US" sz="1200"/>
          </a:p>
        </p:txBody>
      </p:sp>
      <p:sp>
        <p:nvSpPr>
          <p:cNvPr id="40963" name="Rectangle 2">
            <a:extLst>
              <a:ext uri="{FF2B5EF4-FFF2-40B4-BE49-F238E27FC236}">
                <a16:creationId xmlns:a16="http://schemas.microsoft.com/office/drawing/2014/main" id="{1452FF21-6B4E-429A-885F-355FC1B2BE8B}"/>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DB04B344-E1A6-4756-9156-63FF29BA75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20A2B718-9461-4E67-B838-49D9F7A2D9BD}"/>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AF2C591E-328B-4027-BFD2-CCAE9BAF63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D61C3C36-F30B-4838-8AED-58E3FE3D374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E00B7FF-2611-4CFE-98E7-3AEFA7CE8002}"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B1D080E-93EE-4B2D-86A1-4967BD782EE0}"/>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A5DB6D8F-EF2B-43BD-A525-8D62A3443B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45F8ABD1-18A2-4E0E-B6DC-FD9580DE96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D2DED0B-12FB-479A-A792-C3EDEB9431EB}"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6E88EB50-90BF-4952-81CD-DBBCDF37CFEA}"/>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DE0061C6-9EC5-449F-A4D2-6F6E5ECD8D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51A78FEF-275B-406B-B09B-353116A73E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BA4E4E4-36F8-42D7-B6F8-863ED219BE82}"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9D09E9B-97F5-4222-9388-E2EE63AEB47C}"/>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A483C980-9497-4FA8-9384-A3B8397084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4B578ED5-9072-4DD3-8D34-B02854673C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92FF3D0-0462-4244-BF9F-28062D9D3AB4}"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EE52E8FA-2467-4B1C-A3BD-81793AEA68C6}"/>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CC785934-2882-4CA1-B023-C2C5BD17B6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EBD84979-6B30-4380-BDC1-6B36DB456D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77AE4BF-8FE2-4C5C-9514-46992B49DDD2}"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C2FE0FB-32B6-4946-8DF8-0EABD30AEB29}"/>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F9410063-5B35-4F61-9FD3-B6A1B6B902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BA4B6464-A874-4C89-B3BD-3A8114580A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C5C01EB-E956-4423-8AD7-76D1B4959BAB}"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832CDA5-8B76-438E-96DF-D1F47C2E046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CEBFA8D-C800-45AE-96D7-199FAF2D1E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A8AFD42-38BC-444A-9331-4EC9ABF82B5C}"/>
              </a:ext>
            </a:extLst>
          </p:cNvPr>
          <p:cNvSpPr>
            <a:spLocks noGrp="1" noChangeArrowheads="1"/>
          </p:cNvSpPr>
          <p:nvPr>
            <p:ph type="sldNum" sz="quarter" idx="12"/>
          </p:nvPr>
        </p:nvSpPr>
        <p:spPr>
          <a:ln/>
        </p:spPr>
        <p:txBody>
          <a:bodyPr/>
          <a:lstStyle>
            <a:lvl1pPr>
              <a:defRPr/>
            </a:lvl1pPr>
          </a:lstStyle>
          <a:p>
            <a:pPr>
              <a:defRPr/>
            </a:pPr>
            <a:fld id="{5900931F-70C8-4656-BD71-D5341F5723F4}" type="slidenum">
              <a:rPr lang="en-US" altLang="en-US"/>
              <a:pPr>
                <a:defRPr/>
              </a:pPr>
              <a:t>‹#›</a:t>
            </a:fld>
            <a:endParaRPr lang="en-US" altLang="en-US"/>
          </a:p>
        </p:txBody>
      </p:sp>
    </p:spTree>
    <p:extLst>
      <p:ext uri="{BB962C8B-B14F-4D97-AF65-F5344CB8AC3E}">
        <p14:creationId xmlns:p14="http://schemas.microsoft.com/office/powerpoint/2010/main" val="1898726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E8C3499-84BE-4B10-84C4-6BCE1C5FDE6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5486312-2740-4386-AA21-CF6F125F1F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1C34F16-CBE9-4CAB-8B87-01BD921AF81B}"/>
              </a:ext>
            </a:extLst>
          </p:cNvPr>
          <p:cNvSpPr>
            <a:spLocks noGrp="1" noChangeArrowheads="1"/>
          </p:cNvSpPr>
          <p:nvPr>
            <p:ph type="sldNum" sz="quarter" idx="12"/>
          </p:nvPr>
        </p:nvSpPr>
        <p:spPr>
          <a:ln/>
        </p:spPr>
        <p:txBody>
          <a:bodyPr/>
          <a:lstStyle>
            <a:lvl1pPr>
              <a:defRPr/>
            </a:lvl1pPr>
          </a:lstStyle>
          <a:p>
            <a:pPr>
              <a:defRPr/>
            </a:pPr>
            <a:fld id="{BA4C4326-7DF4-4FE9-B7A2-590750DBA6CB}" type="slidenum">
              <a:rPr lang="en-US" altLang="en-US"/>
              <a:pPr>
                <a:defRPr/>
              </a:pPr>
              <a:t>‹#›</a:t>
            </a:fld>
            <a:endParaRPr lang="en-US" altLang="en-US"/>
          </a:p>
        </p:txBody>
      </p:sp>
    </p:spTree>
    <p:extLst>
      <p:ext uri="{BB962C8B-B14F-4D97-AF65-F5344CB8AC3E}">
        <p14:creationId xmlns:p14="http://schemas.microsoft.com/office/powerpoint/2010/main" val="2761770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B41D9-9786-447F-B6BA-AE4AAA8A89F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C5ED33-6707-4B81-94DB-01F69539A94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6454804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F70E-7A41-4847-811B-6BF518CA26D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A3337B-4A24-45F1-BD9E-65D4D0D446F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812099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F43A8-E62F-4F78-B77A-6DAEFB6E489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505FBD-6B52-402C-949D-4CBF32BBE6B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8485857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2E0C6-D09D-4E1A-A4B9-783E14D626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B12056-4950-4AA4-B349-8F7913280F9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BD75D90-FCB8-4945-AF60-64884E86342A}"/>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96718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17987-120A-4DAF-B225-D4DC8FE4A25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7E38A2-47CA-49F4-970A-95B8A95E1CF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43795CE-8195-4FD7-867F-72D66008815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EC3D528-71F0-4008-B1AC-012CF2345E3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7DBA881-13A6-4162-BBB4-6BB3A5889368}"/>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739404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81A0B-E807-474A-B24E-06541A9B8DD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098255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4431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15F1-8138-47E5-B3A2-CC427E454F7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544F1F4-F81A-46EB-AF96-5187736CC9D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093C1B-B6EC-424E-94E9-C7C25849F5C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2875239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63FE0-8C35-4505-8046-8ED5A0B21D2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C74465-C38C-4EBC-AF99-05BD712C587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563FDE8C-454B-41E4-9285-EF41FBD97EA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1447099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7B331A5D-5433-4673-A5F1-85E538D306B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C132D25-8065-4428-9D2F-4B6E32F29F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F40E4AB-955C-431E-891D-7577962312CE}"/>
              </a:ext>
            </a:extLst>
          </p:cNvPr>
          <p:cNvSpPr>
            <a:spLocks noGrp="1" noChangeArrowheads="1"/>
          </p:cNvSpPr>
          <p:nvPr>
            <p:ph type="sldNum" sz="quarter" idx="12"/>
          </p:nvPr>
        </p:nvSpPr>
        <p:spPr>
          <a:ln/>
        </p:spPr>
        <p:txBody>
          <a:bodyPr/>
          <a:lstStyle>
            <a:lvl1pPr>
              <a:defRPr/>
            </a:lvl1pPr>
          </a:lstStyle>
          <a:p>
            <a:pPr>
              <a:defRPr/>
            </a:pPr>
            <a:fld id="{E8AA4B48-B454-4AEF-BB74-4C1D4B43B6B9}" type="slidenum">
              <a:rPr lang="en-US" altLang="en-US"/>
              <a:pPr>
                <a:defRPr/>
              </a:pPr>
              <a:t>‹#›</a:t>
            </a:fld>
            <a:endParaRPr lang="en-US" altLang="en-US"/>
          </a:p>
        </p:txBody>
      </p:sp>
    </p:spTree>
    <p:extLst>
      <p:ext uri="{BB962C8B-B14F-4D97-AF65-F5344CB8AC3E}">
        <p14:creationId xmlns:p14="http://schemas.microsoft.com/office/powerpoint/2010/main" val="822842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E6EFF-04C1-448C-9650-AADD6BC20E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337212-BF81-49F4-874B-F212CFEBCF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552061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9A1B6F-1BB9-425B-8807-BA84AEB45AA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1C6C52-70D0-475C-AA4D-DB21DAA8CB89}"/>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303673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696FA21-765D-4EDA-BE15-09A57A034F1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DFAE23B-A8DD-44F2-9F0A-E576D25E61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5FAC373-0779-4573-909A-8995D5233772}"/>
              </a:ext>
            </a:extLst>
          </p:cNvPr>
          <p:cNvSpPr>
            <a:spLocks noGrp="1" noChangeArrowheads="1"/>
          </p:cNvSpPr>
          <p:nvPr>
            <p:ph type="sldNum" sz="quarter" idx="12"/>
          </p:nvPr>
        </p:nvSpPr>
        <p:spPr>
          <a:ln/>
        </p:spPr>
        <p:txBody>
          <a:bodyPr/>
          <a:lstStyle>
            <a:lvl1pPr>
              <a:defRPr/>
            </a:lvl1pPr>
          </a:lstStyle>
          <a:p>
            <a:pPr>
              <a:defRPr/>
            </a:pPr>
            <a:fld id="{CA2FE23F-0868-4D35-AD49-745F44C24BF7}" type="slidenum">
              <a:rPr lang="en-US" altLang="en-US"/>
              <a:pPr>
                <a:defRPr/>
              </a:pPr>
              <a:t>‹#›</a:t>
            </a:fld>
            <a:endParaRPr lang="en-US" altLang="en-US"/>
          </a:p>
        </p:txBody>
      </p:sp>
    </p:spTree>
    <p:extLst>
      <p:ext uri="{BB962C8B-B14F-4D97-AF65-F5344CB8AC3E}">
        <p14:creationId xmlns:p14="http://schemas.microsoft.com/office/powerpoint/2010/main" val="264489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1755A61-8F22-4039-B095-D43FD90CE7CE}"/>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401E4AF9-FB99-4AB1-BDCB-139E219C16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8172E95-19C7-4F09-B76F-D5036495756B}"/>
              </a:ext>
            </a:extLst>
          </p:cNvPr>
          <p:cNvSpPr>
            <a:spLocks noGrp="1" noChangeArrowheads="1"/>
          </p:cNvSpPr>
          <p:nvPr>
            <p:ph type="sldNum" sz="quarter" idx="12"/>
          </p:nvPr>
        </p:nvSpPr>
        <p:spPr>
          <a:ln/>
        </p:spPr>
        <p:txBody>
          <a:bodyPr/>
          <a:lstStyle>
            <a:lvl1pPr>
              <a:defRPr/>
            </a:lvl1pPr>
          </a:lstStyle>
          <a:p>
            <a:pPr>
              <a:defRPr/>
            </a:pPr>
            <a:fld id="{3CCB482C-A713-4B32-A5AC-3B68144F021B}" type="slidenum">
              <a:rPr lang="en-US" altLang="en-US"/>
              <a:pPr>
                <a:defRPr/>
              </a:pPr>
              <a:t>‹#›</a:t>
            </a:fld>
            <a:endParaRPr lang="en-US" altLang="en-US"/>
          </a:p>
        </p:txBody>
      </p:sp>
    </p:spTree>
    <p:extLst>
      <p:ext uri="{BB962C8B-B14F-4D97-AF65-F5344CB8AC3E}">
        <p14:creationId xmlns:p14="http://schemas.microsoft.com/office/powerpoint/2010/main" val="2567960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3BFC8A1-D6A6-4C62-8EDB-AA070BE9282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F59D42B4-389A-47FD-8020-BA33F3240C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F771675-F7A2-4FE9-A8D1-DA0E3A440B72}"/>
              </a:ext>
            </a:extLst>
          </p:cNvPr>
          <p:cNvSpPr>
            <a:spLocks noGrp="1" noChangeArrowheads="1"/>
          </p:cNvSpPr>
          <p:nvPr>
            <p:ph type="sldNum" sz="quarter" idx="12"/>
          </p:nvPr>
        </p:nvSpPr>
        <p:spPr>
          <a:ln/>
        </p:spPr>
        <p:txBody>
          <a:bodyPr/>
          <a:lstStyle>
            <a:lvl1pPr>
              <a:defRPr/>
            </a:lvl1pPr>
          </a:lstStyle>
          <a:p>
            <a:pPr>
              <a:defRPr/>
            </a:pPr>
            <a:fld id="{B450BABE-F8D7-4155-9D10-5092579CA36A}" type="slidenum">
              <a:rPr lang="en-US" altLang="en-US"/>
              <a:pPr>
                <a:defRPr/>
              </a:pPr>
              <a:t>‹#›</a:t>
            </a:fld>
            <a:endParaRPr lang="en-US" altLang="en-US"/>
          </a:p>
        </p:txBody>
      </p:sp>
    </p:spTree>
    <p:extLst>
      <p:ext uri="{BB962C8B-B14F-4D97-AF65-F5344CB8AC3E}">
        <p14:creationId xmlns:p14="http://schemas.microsoft.com/office/powerpoint/2010/main" val="2932133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59E08CA-2C7D-484D-BCB1-8143BEE70F6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7D045E8-B111-42C6-B9E5-56A85AA52C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5D221CB-E3AD-43E2-8B19-194D145A4005}"/>
              </a:ext>
            </a:extLst>
          </p:cNvPr>
          <p:cNvSpPr>
            <a:spLocks noGrp="1" noChangeArrowheads="1"/>
          </p:cNvSpPr>
          <p:nvPr>
            <p:ph type="sldNum" sz="quarter" idx="12"/>
          </p:nvPr>
        </p:nvSpPr>
        <p:spPr>
          <a:ln/>
        </p:spPr>
        <p:txBody>
          <a:bodyPr/>
          <a:lstStyle>
            <a:lvl1pPr>
              <a:defRPr/>
            </a:lvl1pPr>
          </a:lstStyle>
          <a:p>
            <a:pPr>
              <a:defRPr/>
            </a:pPr>
            <a:fld id="{5795884F-AA51-4673-9A6A-7C309A855BA2}" type="slidenum">
              <a:rPr lang="en-US" altLang="en-US"/>
              <a:pPr>
                <a:defRPr/>
              </a:pPr>
              <a:t>‹#›</a:t>
            </a:fld>
            <a:endParaRPr lang="en-US" altLang="en-US"/>
          </a:p>
        </p:txBody>
      </p:sp>
    </p:spTree>
    <p:extLst>
      <p:ext uri="{BB962C8B-B14F-4D97-AF65-F5344CB8AC3E}">
        <p14:creationId xmlns:p14="http://schemas.microsoft.com/office/powerpoint/2010/main" val="4064443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A1A36CA-80F0-48BA-9755-970834A6B78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BBB9A58-4361-4BFD-B913-0CE86F8BCE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AABAF66-0A28-4E5E-BFCC-A4AEEC9EC4F9}"/>
              </a:ext>
            </a:extLst>
          </p:cNvPr>
          <p:cNvSpPr>
            <a:spLocks noGrp="1" noChangeArrowheads="1"/>
          </p:cNvSpPr>
          <p:nvPr>
            <p:ph type="sldNum" sz="quarter" idx="12"/>
          </p:nvPr>
        </p:nvSpPr>
        <p:spPr>
          <a:ln/>
        </p:spPr>
        <p:txBody>
          <a:bodyPr/>
          <a:lstStyle>
            <a:lvl1pPr>
              <a:defRPr/>
            </a:lvl1pPr>
          </a:lstStyle>
          <a:p>
            <a:pPr>
              <a:defRPr/>
            </a:pPr>
            <a:fld id="{3F030461-9316-4ED9-8153-564F3CB347BE}" type="slidenum">
              <a:rPr lang="en-US" altLang="en-US"/>
              <a:pPr>
                <a:defRPr/>
              </a:pPr>
              <a:t>‹#›</a:t>
            </a:fld>
            <a:endParaRPr lang="en-US" altLang="en-US"/>
          </a:p>
        </p:txBody>
      </p:sp>
    </p:spTree>
    <p:extLst>
      <p:ext uri="{BB962C8B-B14F-4D97-AF65-F5344CB8AC3E}">
        <p14:creationId xmlns:p14="http://schemas.microsoft.com/office/powerpoint/2010/main" val="573113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6A107EC-CFB7-4009-8610-FFB3966A9E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03C0F31-A801-4C8F-B75B-6CF278CA31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D2D8F2-4C91-4111-B6FC-67D0093A55C5}"/>
              </a:ext>
            </a:extLst>
          </p:cNvPr>
          <p:cNvSpPr>
            <a:spLocks noGrp="1" noChangeArrowheads="1"/>
          </p:cNvSpPr>
          <p:nvPr>
            <p:ph type="sldNum" sz="quarter" idx="12"/>
          </p:nvPr>
        </p:nvSpPr>
        <p:spPr>
          <a:ln/>
        </p:spPr>
        <p:txBody>
          <a:bodyPr/>
          <a:lstStyle>
            <a:lvl1pPr>
              <a:defRPr/>
            </a:lvl1pPr>
          </a:lstStyle>
          <a:p>
            <a:pPr>
              <a:defRPr/>
            </a:pPr>
            <a:fld id="{045504CC-664D-40AC-9651-2B42E7C25E89}" type="slidenum">
              <a:rPr lang="en-US" altLang="en-US"/>
              <a:pPr>
                <a:defRPr/>
              </a:pPr>
              <a:t>‹#›</a:t>
            </a:fld>
            <a:endParaRPr lang="en-US" altLang="en-US"/>
          </a:p>
        </p:txBody>
      </p:sp>
    </p:spTree>
    <p:extLst>
      <p:ext uri="{BB962C8B-B14F-4D97-AF65-F5344CB8AC3E}">
        <p14:creationId xmlns:p14="http://schemas.microsoft.com/office/powerpoint/2010/main" val="4118468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C5EE624-0939-412C-A96A-C5036DC66E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346B3C6-2FB4-4E3E-8FF3-1C80F3E2C8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7C27B6F-D050-46A5-AC7D-DD60ADA39271}"/>
              </a:ext>
            </a:extLst>
          </p:cNvPr>
          <p:cNvSpPr>
            <a:spLocks noGrp="1" noChangeArrowheads="1"/>
          </p:cNvSpPr>
          <p:nvPr>
            <p:ph type="sldNum" sz="quarter" idx="12"/>
          </p:nvPr>
        </p:nvSpPr>
        <p:spPr>
          <a:ln/>
        </p:spPr>
        <p:txBody>
          <a:bodyPr/>
          <a:lstStyle>
            <a:lvl1pPr>
              <a:defRPr/>
            </a:lvl1pPr>
          </a:lstStyle>
          <a:p>
            <a:pPr>
              <a:defRPr/>
            </a:pPr>
            <a:fld id="{85825B0F-3EB3-409F-BFB9-0A63E0BED31D}" type="slidenum">
              <a:rPr lang="en-US" altLang="en-US"/>
              <a:pPr>
                <a:defRPr/>
              </a:pPr>
              <a:t>‹#›</a:t>
            </a:fld>
            <a:endParaRPr lang="en-US" altLang="en-US"/>
          </a:p>
        </p:txBody>
      </p:sp>
    </p:spTree>
    <p:extLst>
      <p:ext uri="{BB962C8B-B14F-4D97-AF65-F5344CB8AC3E}">
        <p14:creationId xmlns:p14="http://schemas.microsoft.com/office/powerpoint/2010/main" val="1064144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0511F4E-C64B-48FE-B7C2-E702C41135AB}"/>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2302DC96-543C-4D1C-8B57-DE27BBF87446}"/>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4FC24FE5-CE5A-4427-BEEC-24EFC1E5B796}"/>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A8D7579-47E1-484D-A9E7-7D4597AA46F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F9DE9052-74BE-4745-891A-77F096E6B366}"/>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967FC0D5-F88E-41C8-A258-1C381265FFEB}"/>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0313F7AF-7624-4568-97FD-73DB60D674C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5DB62BED-97E2-4A50-AC5A-866EF832120B}" type="slidenum">
              <a:rPr lang="en-US" altLang="en-US"/>
              <a:pPr>
                <a:defRPr/>
              </a:pPr>
              <a:t>‹#›</a:t>
            </a:fld>
            <a:endParaRPr lang="en-US" altLang="en-US"/>
          </a:p>
        </p:txBody>
      </p:sp>
      <p:sp>
        <p:nvSpPr>
          <p:cNvPr id="1033" name="Freeform 9">
            <a:extLst>
              <a:ext uri="{FF2B5EF4-FFF2-40B4-BE49-F238E27FC236}">
                <a16:creationId xmlns:a16="http://schemas.microsoft.com/office/drawing/2014/main" id="{BD9B20ED-684B-4345-9140-89090A74F7D0}"/>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D4FD90D7-B7DC-4B22-B082-6C0BEE866451}"/>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93C7EFBB-B66B-4BBA-A9DE-8EADE0BF229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8B1F8B5E-9C15-40D8-93F8-1AB98FC236E1}"/>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D75ED66-19D6-4099-84DD-E0A17456076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67B5C9BF-CA9C-49A3-9549-C324C587619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8650C9B7-1D01-4BBA-A1AD-75833ABFB7C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7FAFE9F4-0AB5-49EC-9C76-D968330D3BCB}"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E6944076-797F-4EC0-B1E3-6DC221517756}"/>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C9EBD06-BE5B-42B1-A0F3-9F58B7D0C28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281F2B1D-E219-497C-AF5E-2A35DD470944}"/>
              </a:ext>
            </a:extLst>
          </p:cNvPr>
          <p:cNvSpPr txBox="1">
            <a:spLocks noChangeArrowheads="1"/>
          </p:cNvSpPr>
          <p:nvPr/>
        </p:nvSpPr>
        <p:spPr bwMode="auto">
          <a:xfrm>
            <a:off x="0" y="6527800"/>
            <a:ext cx="89154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9A00DC45-9EF5-4A6E-8899-6A0D499CAF5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D6D253C3-132B-4B4C-BA1A-DCEBEFF721BE}"/>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Plant Transport 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617287E9-89CE-432E-8A13-D34AD6A5C72C}"/>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0E99CEB6-4A10-4932-9B93-9D198404448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All of the following assist in the transport of water upward toward the leaves except</a:t>
            </a:r>
          </a:p>
          <a:p>
            <a:pPr marL="1347788" lvl="2" indent="-457200">
              <a:buFont typeface="Arial" panose="020B0604020202020204" pitchFamily="34" charset="0"/>
              <a:buAutoNum type="alphaLcPeriod"/>
            </a:pPr>
            <a:r>
              <a:rPr lang="en-US" altLang="en-US"/>
              <a:t>Evaporation at the leaf surface</a:t>
            </a:r>
          </a:p>
          <a:p>
            <a:pPr marL="1347788" lvl="2" indent="-457200">
              <a:buFont typeface="Arial" panose="020B0604020202020204" pitchFamily="34" charset="0"/>
              <a:buAutoNum type="alphaLcPeriod"/>
            </a:pPr>
            <a:r>
              <a:rPr lang="en-US" altLang="en-US"/>
              <a:t>Cohesion of neighboring water molecules</a:t>
            </a:r>
          </a:p>
          <a:p>
            <a:pPr marL="1347788" lvl="2" indent="-457200">
              <a:buFont typeface="Arial" panose="020B0604020202020204" pitchFamily="34" charset="0"/>
              <a:buAutoNum type="alphaLcPeriod"/>
            </a:pPr>
            <a:r>
              <a:rPr lang="en-US" altLang="en-US"/>
              <a:t>Active pumping of water from the roots</a:t>
            </a:r>
          </a:p>
          <a:p>
            <a:pPr marL="1347788" lvl="2" indent="-457200">
              <a:buFont typeface="Arial" panose="020B0604020202020204" pitchFamily="34" charset="0"/>
              <a:buAutoNum type="alphaLcPeriod"/>
            </a:pPr>
            <a:r>
              <a:rPr lang="en-US" altLang="en-US"/>
              <a:t>Adhesion of water molecules to the transport tissues</a:t>
            </a:r>
          </a:p>
          <a:p>
            <a:pPr marL="1347788" lvl="2" indent="-457200">
              <a:buFont typeface="Arial" panose="020B0604020202020204" pitchFamily="34" charset="0"/>
              <a:buAutoNum type="alphaLcPeriod"/>
            </a:pPr>
            <a:r>
              <a:rPr lang="en-US" altLang="en-US"/>
              <a:t>All of the above contribute to bulk flow of water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2D8B195-1175-43F5-961F-4B1CD9F282A4}"/>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0367964A-17E5-4351-85F3-32FB3EECAF64}"/>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Long narrow hollow cells with slanted non-lignified ends are called _________. These are used to transport water.</a:t>
            </a:r>
          </a:p>
          <a:p>
            <a:pPr marL="1347788" lvl="2" indent="-457200">
              <a:buFont typeface="Arial" panose="020B0604020202020204" pitchFamily="34" charset="0"/>
              <a:buAutoNum type="alphaLcPeriod"/>
            </a:pPr>
            <a:r>
              <a:rPr lang="en-US" altLang="en-US"/>
              <a:t>Guard cells</a:t>
            </a:r>
          </a:p>
          <a:p>
            <a:pPr marL="1347788" lvl="2" indent="-457200">
              <a:buFont typeface="Arial" panose="020B0604020202020204" pitchFamily="34" charset="0"/>
              <a:buAutoNum type="alphaLcPeriod"/>
            </a:pPr>
            <a:r>
              <a:rPr lang="en-US" altLang="en-US"/>
              <a:t>Schlerenchyma</a:t>
            </a:r>
          </a:p>
          <a:p>
            <a:pPr marL="1347788" lvl="2" indent="-457200">
              <a:buFont typeface="Arial" panose="020B0604020202020204" pitchFamily="34" charset="0"/>
              <a:buAutoNum type="alphaLcPeriod"/>
            </a:pPr>
            <a:r>
              <a:rPr lang="en-US" altLang="en-US"/>
              <a:t>Trichomes</a:t>
            </a:r>
          </a:p>
          <a:p>
            <a:pPr marL="1347788" lvl="2" indent="-457200">
              <a:buFont typeface="Arial" panose="020B0604020202020204" pitchFamily="34" charset="0"/>
              <a:buAutoNum type="alphaLcPeriod"/>
            </a:pPr>
            <a:r>
              <a:rPr lang="en-US" altLang="en-US"/>
              <a:t>Trachids</a:t>
            </a:r>
          </a:p>
          <a:p>
            <a:pPr marL="1347788" lvl="2" indent="-457200">
              <a:buFont typeface="Arial" panose="020B0604020202020204" pitchFamily="34" charset="0"/>
              <a:buAutoNum type="alphaLcPeriod"/>
            </a:pPr>
            <a:r>
              <a:rPr lang="en-US" altLang="en-US"/>
              <a:t>Collenchyma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0FC5D15A-D3DC-4C98-B253-B2753960E289}"/>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53A0A160-4446-455D-AB7C-719373C171D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Which of the following would not be considered a sugar sink?</a:t>
            </a:r>
          </a:p>
          <a:p>
            <a:pPr marL="1347788" lvl="2" indent="-457200">
              <a:buFont typeface="Arial" panose="020B0604020202020204" pitchFamily="34" charset="0"/>
              <a:buAutoNum type="alphaLcPeriod"/>
            </a:pPr>
            <a:r>
              <a:rPr lang="en-US" altLang="en-US"/>
              <a:t>Root cells</a:t>
            </a:r>
          </a:p>
          <a:p>
            <a:pPr marL="1347788" lvl="2" indent="-457200">
              <a:buFont typeface="Arial" panose="020B0604020202020204" pitchFamily="34" charset="0"/>
              <a:buAutoNum type="alphaLcPeriod"/>
            </a:pPr>
            <a:r>
              <a:rPr lang="en-US" altLang="en-US"/>
              <a:t>Developing leaves</a:t>
            </a:r>
          </a:p>
          <a:p>
            <a:pPr marL="1347788" lvl="2" indent="-457200">
              <a:buFont typeface="Arial" panose="020B0604020202020204" pitchFamily="34" charset="0"/>
              <a:buAutoNum type="alphaLcPeriod"/>
            </a:pPr>
            <a:r>
              <a:rPr lang="en-US" altLang="en-US"/>
              <a:t>Ripening fruits</a:t>
            </a:r>
          </a:p>
          <a:p>
            <a:pPr marL="1347788" lvl="2" indent="-457200">
              <a:buFont typeface="Arial" panose="020B0604020202020204" pitchFamily="34" charset="0"/>
              <a:buAutoNum type="alphaLcPeriod"/>
            </a:pPr>
            <a:r>
              <a:rPr lang="en-US" altLang="en-US"/>
              <a:t>Leaf mesophyll</a:t>
            </a:r>
          </a:p>
          <a:p>
            <a:pPr marL="1347788" lvl="2" indent="-457200">
              <a:buFont typeface="Arial" panose="020B0604020202020204" pitchFamily="34" charset="0"/>
              <a:buAutoNum type="alphaLcPeriod"/>
            </a:pPr>
            <a:r>
              <a:rPr lang="en-US" altLang="en-US"/>
              <a:t>Seeds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65DC62EE-1D8E-4A87-A6F7-8E8BE0DB978C}"/>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D802F883-979B-460B-B9DC-B81715EBF449}"/>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Blue light activates proton pumps which facilitate ion build-up in guard cells; this increase in solute concentration pulls water into the cells. What observable effect does this have on the plant?</a:t>
            </a:r>
          </a:p>
          <a:p>
            <a:pPr marL="1347788" lvl="2" indent="-457200">
              <a:buFont typeface="Arial" panose="020B0604020202020204" pitchFamily="34" charset="0"/>
              <a:buAutoNum type="alphaLcPeriod"/>
            </a:pPr>
            <a:r>
              <a:rPr lang="en-US" altLang="en-US"/>
              <a:t>Stomata open in the morning light</a:t>
            </a:r>
          </a:p>
          <a:p>
            <a:pPr marL="1347788" lvl="2" indent="-457200">
              <a:buFont typeface="Arial" panose="020B0604020202020204" pitchFamily="34" charset="0"/>
              <a:buAutoNum type="alphaLcPeriod"/>
            </a:pPr>
            <a:r>
              <a:rPr lang="en-US" altLang="en-US"/>
              <a:t>Stomata remain closed during the day to prevent water loss</a:t>
            </a:r>
          </a:p>
          <a:p>
            <a:pPr marL="1347788" lvl="2" indent="-457200">
              <a:buFont typeface="Arial" panose="020B0604020202020204" pitchFamily="34" charset="0"/>
              <a:buAutoNum type="alphaLcPeriod"/>
            </a:pPr>
            <a:r>
              <a:rPr lang="en-US" altLang="en-US"/>
              <a:t>Evaporation is minimized in daylight</a:t>
            </a:r>
          </a:p>
          <a:p>
            <a:pPr marL="1347788" lvl="2" indent="-457200">
              <a:buFont typeface="Arial" panose="020B0604020202020204" pitchFamily="34" charset="0"/>
              <a:buAutoNum type="alphaLcPeriod"/>
            </a:pPr>
            <a:r>
              <a:rPr lang="en-US" altLang="en-US"/>
              <a:t>The stomata are unaffected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6F3D1E6D-ABD3-46D2-97D6-1EC3AEF5A78A}"/>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C92E75AB-F6DC-49CC-A8D7-3B1971281FD4}"/>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defRPr/>
            </a:pPr>
            <a:r>
              <a:rPr lang="en-US" sz="2400" dirty="0"/>
              <a:t>	What would happen to a plant if the </a:t>
            </a:r>
            <a:r>
              <a:rPr lang="en-US" sz="2400" dirty="0" err="1"/>
              <a:t>suberin</a:t>
            </a:r>
            <a:r>
              <a:rPr lang="en-US" sz="2400" dirty="0"/>
              <a:t> layer was not produced during leaf abscission?</a:t>
            </a:r>
          </a:p>
          <a:p>
            <a:pPr marL="1368425" lvl="2" indent="-514350">
              <a:buFont typeface="+mj-lt"/>
              <a:buAutoNum type="alphaLcPeriod"/>
              <a:defRPr/>
            </a:pPr>
            <a:r>
              <a:rPr lang="en-US" dirty="0"/>
              <a:t>The stem would become a source of water loss</a:t>
            </a:r>
          </a:p>
          <a:p>
            <a:pPr marL="1368425" lvl="2" indent="-514350">
              <a:buFont typeface="+mj-lt"/>
              <a:buAutoNum type="alphaLcPeriod"/>
              <a:defRPr/>
            </a:pPr>
            <a:r>
              <a:rPr lang="en-US" dirty="0"/>
              <a:t>The underlying plant tissue would be exposed to the elements</a:t>
            </a:r>
          </a:p>
          <a:p>
            <a:pPr marL="1368425" lvl="2" indent="-514350">
              <a:buFont typeface="+mj-lt"/>
              <a:buAutoNum type="alphaLcPeriod"/>
              <a:defRPr/>
            </a:pPr>
            <a:r>
              <a:rPr lang="en-US" dirty="0"/>
              <a:t>Underlying xylem vessel elements could be </a:t>
            </a:r>
            <a:r>
              <a:rPr lang="en-US" dirty="0" err="1"/>
              <a:t>embolized</a:t>
            </a:r>
            <a:endParaRPr lang="en-US" dirty="0"/>
          </a:p>
          <a:p>
            <a:pPr marL="1368425" lvl="2" indent="-514350">
              <a:buFont typeface="+mj-lt"/>
              <a:buAutoNum type="alphaLcPeriod"/>
              <a:defRPr/>
            </a:pPr>
            <a:r>
              <a:rPr lang="en-US" dirty="0"/>
              <a:t>Pathogens could enter via the site of leaf abscission</a:t>
            </a:r>
          </a:p>
          <a:p>
            <a:pPr marL="1368425" lvl="2" indent="-514350">
              <a:buFont typeface="+mj-lt"/>
              <a:buAutoNum type="alphaLcPeriod"/>
              <a:defRPr/>
            </a:pPr>
            <a:r>
              <a:rPr lang="en-US" dirty="0">
                <a:ea typeface="+mn-ea"/>
                <a:cs typeface="+mn-cs"/>
              </a:rPr>
              <a:t>All of the above are potential problems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0F42009D-0911-4D1B-AD03-CD35990B9D73}"/>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08D41BFC-01C2-4102-A7EE-2151A61B7392}"/>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If a plant cell has a ψS of -0.1 and a ψP of 0.1, which way will the water be flowing?</a:t>
            </a:r>
          </a:p>
          <a:p>
            <a:pPr marL="1368425" lvl="2" indent="-514350">
              <a:buFont typeface="Arial" panose="020B0604020202020204" pitchFamily="34" charset="0"/>
              <a:buAutoNum type="alphaLcPeriod"/>
            </a:pPr>
            <a:r>
              <a:rPr lang="en-US" altLang="en-US"/>
              <a:t>Into the cell</a:t>
            </a:r>
          </a:p>
          <a:p>
            <a:pPr marL="1368425" lvl="2" indent="-514350">
              <a:buFont typeface="Arial" panose="020B0604020202020204" pitchFamily="34" charset="0"/>
              <a:buAutoNum type="alphaLcPeriod"/>
            </a:pPr>
            <a:r>
              <a:rPr lang="en-US" altLang="en-US"/>
              <a:t>Out of the cell</a:t>
            </a:r>
          </a:p>
          <a:p>
            <a:pPr marL="1368425" lvl="2" indent="-514350">
              <a:buFont typeface="Arial" panose="020B0604020202020204" pitchFamily="34" charset="0"/>
              <a:buAutoNum type="alphaLcPeriod"/>
            </a:pPr>
            <a:r>
              <a:rPr lang="en-US" altLang="en-US"/>
              <a:t>There is no net movement</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6D91E667-E1D1-483E-98F7-7DEA1E2C5BAA}"/>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521105E3-8ACE-4EE0-A8DF-6CA93816AB53}"/>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If a botanist discovered a Casparian strip composed of waxy suberin in a plant tissue sample, what part of the plant would the sample have come from?</a:t>
            </a:r>
          </a:p>
          <a:p>
            <a:pPr marL="1368425" lvl="2" indent="-514350">
              <a:buFont typeface="Arial" panose="020B0604020202020204" pitchFamily="34" charset="0"/>
              <a:buAutoNum type="alphaLcPeriod"/>
            </a:pPr>
            <a:r>
              <a:rPr lang="en-US" altLang="en-US"/>
              <a:t>Shoot tips</a:t>
            </a:r>
          </a:p>
          <a:p>
            <a:pPr marL="1368425" lvl="2" indent="-514350">
              <a:buFont typeface="Arial" panose="020B0604020202020204" pitchFamily="34" charset="0"/>
              <a:buAutoNum type="alphaLcPeriod"/>
            </a:pPr>
            <a:r>
              <a:rPr lang="en-US" altLang="en-US"/>
              <a:t>Stems</a:t>
            </a:r>
          </a:p>
          <a:p>
            <a:pPr marL="1368425" lvl="2" indent="-514350">
              <a:buFont typeface="Arial" panose="020B0604020202020204" pitchFamily="34" charset="0"/>
              <a:buAutoNum type="alphaLcPeriod"/>
            </a:pPr>
            <a:r>
              <a:rPr lang="en-US" altLang="en-US"/>
              <a:t>Leaves</a:t>
            </a:r>
          </a:p>
          <a:p>
            <a:pPr marL="1368425" lvl="2" indent="-514350">
              <a:buFont typeface="Arial" panose="020B0604020202020204" pitchFamily="34" charset="0"/>
              <a:buAutoNum type="alphaLcPeriod"/>
            </a:pPr>
            <a:r>
              <a:rPr lang="en-US" altLang="en-US"/>
              <a:t>Roots</a:t>
            </a:r>
          </a:p>
          <a:p>
            <a:pPr marL="1368425" lvl="2" indent="-514350">
              <a:buFont typeface="Arial" panose="020B0604020202020204" pitchFamily="34" charset="0"/>
              <a:buAutoNum type="alphaLcPeriod"/>
            </a:pPr>
            <a:r>
              <a:rPr lang="en-US" altLang="en-US"/>
              <a:t>Bark</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C137A809-E335-4D8C-A0BE-8000FDCA454D}"/>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04CD23C6-E5A0-4931-87FD-84367EA9081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Maple syrup is made from</a:t>
            </a:r>
          </a:p>
          <a:p>
            <a:pPr marL="1368425" lvl="2" indent="-514350">
              <a:buFont typeface="Arial" panose="020B0604020202020204" pitchFamily="34" charset="0"/>
              <a:buAutoNum type="alphaLcPeriod"/>
            </a:pPr>
            <a:r>
              <a:rPr lang="en-US" altLang="en-US"/>
              <a:t>Extracts of juice from the maple fruit</a:t>
            </a:r>
          </a:p>
          <a:p>
            <a:pPr marL="1368425" lvl="2" indent="-514350">
              <a:buFont typeface="Arial" panose="020B0604020202020204" pitchFamily="34" charset="0"/>
              <a:buAutoNum type="alphaLcPeriod"/>
            </a:pPr>
            <a:r>
              <a:rPr lang="en-US" altLang="en-US"/>
              <a:t>Xylem fluid from maple trees</a:t>
            </a:r>
          </a:p>
          <a:p>
            <a:pPr marL="1368425" lvl="2" indent="-514350">
              <a:buFont typeface="Arial" panose="020B0604020202020204" pitchFamily="34" charset="0"/>
              <a:buAutoNum type="alphaLcPeriod"/>
            </a:pPr>
            <a:r>
              <a:rPr lang="en-US" altLang="en-US"/>
              <a:t>Pressed maple bark</a:t>
            </a:r>
          </a:p>
          <a:p>
            <a:pPr marL="1368425" lvl="2" indent="-514350">
              <a:buFont typeface="Arial" panose="020B0604020202020204" pitchFamily="34" charset="0"/>
              <a:buAutoNum type="alphaLcPeriod"/>
            </a:pPr>
            <a:r>
              <a:rPr lang="en-US" altLang="en-US"/>
              <a:t>Ground maple tree roots</a:t>
            </a:r>
          </a:p>
          <a:p>
            <a:pPr marL="1368425" lvl="2" indent="-514350">
              <a:buFont typeface="Arial" panose="020B0604020202020204" pitchFamily="34" charset="0"/>
              <a:buAutoNum type="alphaLcPeriod"/>
            </a:pPr>
            <a:r>
              <a:rPr lang="en-US" altLang="en-US"/>
              <a:t>Soaking maple leaves in a sugary solution to leech out flavorful secondary compounds</a:t>
            </a:r>
          </a:p>
          <a:p>
            <a:endParaRPr lang="en-US"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5112A16-4F3E-4347-B57B-F481EC2F48F9}"/>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F657BB1D-1703-4528-96CE-11A02083212C}"/>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In cold environments plants often perform osmotic adjustments by increasing the solute concentration inside their cells. How does this increase in concentration affect the plant?</a:t>
            </a:r>
          </a:p>
          <a:p>
            <a:pPr marL="1368425" lvl="2" indent="-514350">
              <a:buFont typeface="Arial" panose="020B0604020202020204" pitchFamily="34" charset="0"/>
              <a:buAutoNum type="alphaLcPeriod"/>
            </a:pPr>
            <a:r>
              <a:rPr lang="en-US" altLang="en-US"/>
              <a:t>The freezing point of the water is lowered</a:t>
            </a:r>
          </a:p>
          <a:p>
            <a:pPr marL="1368425" lvl="2" indent="-514350">
              <a:buFont typeface="Arial" panose="020B0604020202020204" pitchFamily="34" charset="0"/>
              <a:buAutoNum type="alphaLcPeriod"/>
            </a:pPr>
            <a:r>
              <a:rPr lang="en-US" altLang="en-US"/>
              <a:t>The freezing point of the water is raised</a:t>
            </a:r>
          </a:p>
          <a:p>
            <a:pPr marL="1368425" lvl="2" indent="-514350">
              <a:buFont typeface="Arial" panose="020B0604020202020204" pitchFamily="34" charset="0"/>
              <a:buAutoNum type="alphaLcPeriod"/>
            </a:pPr>
            <a:r>
              <a:rPr lang="en-US" altLang="en-US"/>
              <a:t>The cell begins to lose water </a:t>
            </a:r>
          </a:p>
          <a:p>
            <a:pPr marL="1368425" lvl="2" indent="-514350">
              <a:buFont typeface="Arial" panose="020B0604020202020204" pitchFamily="34" charset="0"/>
              <a:buAutoNum type="alphaLcPeriod"/>
            </a:pPr>
            <a:r>
              <a:rPr lang="en-US" altLang="en-US"/>
              <a:t>Ice crystals form inside the cells, protecting the contents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57FE28D-6D64-4561-88A7-E8FA4B0BBDDF}"/>
              </a:ext>
            </a:extLst>
          </p:cNvPr>
          <p:cNvSpPr>
            <a:spLocks noGrp="1" noChangeArrowheads="1"/>
          </p:cNvSpPr>
          <p:nvPr>
            <p:ph type="title"/>
          </p:nvPr>
        </p:nvSpPr>
        <p:spPr/>
        <p:txBody>
          <a:bodyPr/>
          <a:lstStyle/>
          <a:p>
            <a:pPr eaLnBrk="1" hangingPunct="1"/>
            <a:r>
              <a:rPr lang="en-US" altLang="en-US" dirty="0"/>
              <a:t>Question 17</a:t>
            </a:r>
          </a:p>
        </p:txBody>
      </p:sp>
      <p:sp>
        <p:nvSpPr>
          <p:cNvPr id="7171" name="Rectangle 8">
            <a:extLst>
              <a:ext uri="{FF2B5EF4-FFF2-40B4-BE49-F238E27FC236}">
                <a16:creationId xmlns:a16="http://schemas.microsoft.com/office/drawing/2014/main" id="{D97B9406-9A57-4387-9942-5D90F4EB4B8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At the endodermis, the Casparian strip blocks the passage of minerals through the -</a:t>
            </a:r>
          </a:p>
          <a:p>
            <a:pPr marL="1347788" lvl="2" indent="-457200">
              <a:buFont typeface="Arial" panose="020B0604020202020204" pitchFamily="34" charset="0"/>
              <a:buAutoNum type="alphaLcPeriod"/>
            </a:pPr>
            <a:r>
              <a:rPr lang="en-US" altLang="en-US"/>
              <a:t>Apoplast route</a:t>
            </a:r>
          </a:p>
          <a:p>
            <a:pPr marL="1347788" lvl="2" indent="-457200">
              <a:buFont typeface="Arial" panose="020B0604020202020204" pitchFamily="34" charset="0"/>
              <a:buAutoNum type="alphaLcPeriod"/>
            </a:pPr>
            <a:r>
              <a:rPr lang="en-US" altLang="en-US"/>
              <a:t>Symplast route</a:t>
            </a:r>
          </a:p>
          <a:p>
            <a:pPr marL="1347788" lvl="2" indent="-457200">
              <a:buFont typeface="Arial" panose="020B0604020202020204" pitchFamily="34" charset="0"/>
              <a:buAutoNum type="alphaLcPeriod"/>
            </a:pPr>
            <a:r>
              <a:rPr lang="en-US" altLang="en-US"/>
              <a:t>Transmembrane route</a:t>
            </a:r>
          </a:p>
          <a:p>
            <a:pPr marL="1347788" lvl="2" indent="-457200">
              <a:buFont typeface="Arial" panose="020B0604020202020204" pitchFamily="34" charset="0"/>
              <a:buAutoNum type="alphaLcPeriod"/>
            </a:pPr>
            <a:r>
              <a:rPr lang="en-US" altLang="en-US"/>
              <a:t>Root hairs</a:t>
            </a:r>
          </a:p>
          <a:p>
            <a:pPr marL="1347788" lvl="2" indent="-457200">
              <a:buFont typeface="Arial" panose="020B0604020202020204" pitchFamily="34" charset="0"/>
              <a:buAutoNum type="alphaLcPeriod"/>
            </a:pPr>
            <a:r>
              <a:rPr lang="en-US" altLang="en-US"/>
              <a:t>Sieve tube elements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420E49A-0190-4325-993A-0423EEAB502D}"/>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E42DB6CF-4BC6-4D9F-8D44-565F482AFF50}"/>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9ECF78F-7C23-4A6C-8FAB-C7A74C8E7382}"/>
              </a:ext>
            </a:extLst>
          </p:cNvPr>
          <p:cNvSpPr>
            <a:spLocks noGrp="1" noChangeArrowheads="1"/>
          </p:cNvSpPr>
          <p:nvPr>
            <p:ph type="title"/>
          </p:nvPr>
        </p:nvSpPr>
        <p:spPr/>
        <p:txBody>
          <a:bodyPr/>
          <a:lstStyle/>
          <a:p>
            <a:pPr eaLnBrk="1" hangingPunct="1"/>
            <a:r>
              <a:rPr lang="en-US" altLang="en-US" dirty="0"/>
              <a:t>Question 18</a:t>
            </a:r>
          </a:p>
        </p:txBody>
      </p:sp>
      <p:sp>
        <p:nvSpPr>
          <p:cNvPr id="9219" name="Rectangle 6">
            <a:extLst>
              <a:ext uri="{FF2B5EF4-FFF2-40B4-BE49-F238E27FC236}">
                <a16:creationId xmlns:a16="http://schemas.microsoft.com/office/drawing/2014/main" id="{7CB1919B-F2DC-4495-991E-D55F4B95764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Water and minerals are transported up a plant in the ___________, while sugars, amino acids, and other organic molecules are transported throughout a plant in the ___________.</a:t>
            </a:r>
          </a:p>
          <a:p>
            <a:pPr marL="1347788" lvl="2" indent="-457200">
              <a:buFont typeface="Arial" panose="020B0604020202020204" pitchFamily="34" charset="0"/>
              <a:buAutoNum type="alphaLcPeriod"/>
            </a:pPr>
            <a:r>
              <a:rPr lang="en-US" altLang="en-US"/>
              <a:t>epidermis; endodermis</a:t>
            </a:r>
          </a:p>
          <a:p>
            <a:pPr marL="1347788" lvl="2" indent="-457200">
              <a:buFont typeface="Arial" panose="020B0604020202020204" pitchFamily="34" charset="0"/>
              <a:buAutoNum type="alphaLcPeriod"/>
            </a:pPr>
            <a:r>
              <a:rPr lang="en-US" altLang="en-US"/>
              <a:t>pericarp; periderm</a:t>
            </a:r>
          </a:p>
          <a:p>
            <a:pPr marL="1347788" lvl="2" indent="-457200">
              <a:buFont typeface="Arial" panose="020B0604020202020204" pitchFamily="34" charset="0"/>
              <a:buAutoNum type="alphaLcPeriod"/>
            </a:pPr>
            <a:r>
              <a:rPr lang="en-US" altLang="en-US"/>
              <a:t>phloem; xylem</a:t>
            </a:r>
          </a:p>
          <a:p>
            <a:pPr marL="1347788" lvl="2" indent="-457200">
              <a:buFont typeface="Arial" panose="020B0604020202020204" pitchFamily="34" charset="0"/>
              <a:buAutoNum type="alphaLcPeriod"/>
            </a:pPr>
            <a:r>
              <a:rPr lang="en-US" altLang="en-US"/>
              <a:t>xylem; phloem</a:t>
            </a:r>
          </a:p>
          <a:p>
            <a:pPr marL="1347788" lvl="2" indent="-457200">
              <a:buFont typeface="Arial" panose="020B0604020202020204" pitchFamily="34" charset="0"/>
              <a:buAutoNum type="alphaLcPeriod"/>
            </a:pPr>
            <a:r>
              <a:rPr lang="en-US" altLang="en-US"/>
              <a:t>periderm; endoderm</a:t>
            </a:r>
          </a:p>
          <a:p>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7D7D8FA-D51C-4D10-8CA3-FBEE82EB34A6}"/>
              </a:ext>
            </a:extLst>
          </p:cNvPr>
          <p:cNvSpPr>
            <a:spLocks noGrp="1" noChangeArrowheads="1"/>
          </p:cNvSpPr>
          <p:nvPr>
            <p:ph type="title"/>
          </p:nvPr>
        </p:nvSpPr>
        <p:spPr/>
        <p:txBody>
          <a:bodyPr/>
          <a:lstStyle/>
          <a:p>
            <a:pPr eaLnBrk="1" hangingPunct="1"/>
            <a:r>
              <a:rPr lang="en-US" altLang="en-US" dirty="0"/>
              <a:t>Question 19</a:t>
            </a:r>
          </a:p>
        </p:txBody>
      </p:sp>
      <p:sp>
        <p:nvSpPr>
          <p:cNvPr id="11267" name="Rectangle 6">
            <a:extLst>
              <a:ext uri="{FF2B5EF4-FFF2-40B4-BE49-F238E27FC236}">
                <a16:creationId xmlns:a16="http://schemas.microsoft.com/office/drawing/2014/main" id="{3E9923E6-4233-48F0-B351-FE22F04E451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process in phloem transport requires ATP?</a:t>
            </a:r>
          </a:p>
          <a:p>
            <a:pPr marL="1347788" lvl="2" indent="-457200">
              <a:buFont typeface="Arial" panose="020B0604020202020204" pitchFamily="34" charset="0"/>
              <a:buAutoNum type="alphaLcPeriod"/>
            </a:pPr>
            <a:r>
              <a:rPr lang="en-US" altLang="en-US"/>
              <a:t>Flow of water into the sieve tubes</a:t>
            </a:r>
          </a:p>
          <a:p>
            <a:pPr marL="1347788" lvl="2" indent="-457200">
              <a:buFont typeface="Arial" panose="020B0604020202020204" pitchFamily="34" charset="0"/>
              <a:buAutoNum type="alphaLcPeriod"/>
            </a:pPr>
            <a:r>
              <a:rPr lang="en-US" altLang="en-US"/>
              <a:t>Bulk flow</a:t>
            </a:r>
          </a:p>
          <a:p>
            <a:pPr marL="1347788" lvl="2" indent="-457200">
              <a:buFont typeface="Arial" panose="020B0604020202020204" pitchFamily="34" charset="0"/>
              <a:buAutoNum type="alphaLcPeriod"/>
            </a:pPr>
            <a:r>
              <a:rPr lang="en-US" altLang="en-US"/>
              <a:t>Flow of water out of the sieve tubes</a:t>
            </a:r>
          </a:p>
          <a:p>
            <a:pPr marL="1347788" lvl="2" indent="-457200">
              <a:buFont typeface="Arial" panose="020B0604020202020204" pitchFamily="34" charset="0"/>
              <a:buAutoNum type="alphaLcPeriod"/>
            </a:pPr>
            <a:r>
              <a:rPr lang="en-US" altLang="en-US"/>
              <a:t>Phloem loading</a:t>
            </a:r>
          </a:p>
          <a:p>
            <a:pPr marL="1347788" lvl="2" indent="-457200">
              <a:buFont typeface="Arial" panose="020B0604020202020204" pitchFamily="34" charset="0"/>
              <a:buAutoNum type="alphaLcPeriod"/>
            </a:pPr>
            <a:r>
              <a:rPr lang="en-US" altLang="en-US"/>
              <a:t>Creation of turgor pressure</a:t>
            </a:r>
          </a:p>
          <a:p>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0983F57-9EAC-4222-BDDF-2B3397A8A720}"/>
              </a:ext>
            </a:extLst>
          </p:cNvPr>
          <p:cNvSpPr>
            <a:spLocks noGrp="1" noChangeArrowheads="1"/>
          </p:cNvSpPr>
          <p:nvPr>
            <p:ph type="title"/>
          </p:nvPr>
        </p:nvSpPr>
        <p:spPr/>
        <p:txBody>
          <a:bodyPr/>
          <a:lstStyle/>
          <a:p>
            <a:pPr eaLnBrk="1" hangingPunct="1"/>
            <a:r>
              <a:rPr lang="en-US" altLang="en-US" dirty="0"/>
              <a:t>Question 20</a:t>
            </a:r>
          </a:p>
        </p:txBody>
      </p:sp>
      <p:sp>
        <p:nvSpPr>
          <p:cNvPr id="13315" name="Rectangle 6">
            <a:extLst>
              <a:ext uri="{FF2B5EF4-FFF2-40B4-BE49-F238E27FC236}">
                <a16:creationId xmlns:a16="http://schemas.microsoft.com/office/drawing/2014/main" id="{AD47EECC-8A7E-4918-BA2D-304899A605C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evaporation of water from the stomata is called -</a:t>
            </a:r>
          </a:p>
          <a:p>
            <a:pPr marL="1347788" lvl="2" indent="-457200">
              <a:buFont typeface="Arial" panose="020B0604020202020204" pitchFamily="34" charset="0"/>
              <a:buAutoNum type="alphaLcPeriod"/>
            </a:pPr>
            <a:r>
              <a:rPr lang="en-US" altLang="en-US"/>
              <a:t>Decomposition</a:t>
            </a:r>
          </a:p>
          <a:p>
            <a:pPr marL="1347788" lvl="2" indent="-457200">
              <a:buFont typeface="Arial" panose="020B0604020202020204" pitchFamily="34" charset="0"/>
              <a:buAutoNum type="alphaLcPeriod"/>
            </a:pPr>
            <a:r>
              <a:rPr lang="en-US" altLang="en-US"/>
              <a:t>Transpiration</a:t>
            </a:r>
          </a:p>
          <a:p>
            <a:pPr marL="1347788" lvl="2" indent="-457200">
              <a:buFont typeface="Arial" panose="020B0604020202020204" pitchFamily="34" charset="0"/>
              <a:buAutoNum type="alphaLcPeriod"/>
            </a:pPr>
            <a:r>
              <a:rPr lang="en-US" altLang="en-US"/>
              <a:t>Plasmolysis</a:t>
            </a:r>
          </a:p>
          <a:p>
            <a:pPr marL="1347788" lvl="2" indent="-457200">
              <a:buFont typeface="Arial" panose="020B0604020202020204" pitchFamily="34" charset="0"/>
              <a:buAutoNum type="alphaLcPeriod"/>
            </a:pPr>
            <a:r>
              <a:rPr lang="en-US" altLang="en-US"/>
              <a:t>Translocation</a:t>
            </a:r>
          </a:p>
          <a:p>
            <a:pPr marL="1347788" lvl="2" indent="-457200">
              <a:buFont typeface="Arial" panose="020B0604020202020204" pitchFamily="34" charset="0"/>
              <a:buAutoNum type="alphaLcPeriod"/>
            </a:pPr>
            <a:r>
              <a:rPr lang="en-US" altLang="en-US"/>
              <a:t>Cavitation</a:t>
            </a:r>
          </a:p>
          <a:p>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CC8FCD4-CEBA-4972-847B-E040BA6EEB9B}"/>
              </a:ext>
            </a:extLst>
          </p:cNvPr>
          <p:cNvSpPr>
            <a:spLocks noGrp="1" noChangeArrowheads="1"/>
          </p:cNvSpPr>
          <p:nvPr>
            <p:ph type="title"/>
          </p:nvPr>
        </p:nvSpPr>
        <p:spPr/>
        <p:txBody>
          <a:bodyPr/>
          <a:lstStyle/>
          <a:p>
            <a:pPr eaLnBrk="1" hangingPunct="1"/>
            <a:r>
              <a:rPr lang="en-US" altLang="en-US" dirty="0"/>
              <a:t>Question 21</a:t>
            </a:r>
          </a:p>
        </p:txBody>
      </p:sp>
      <p:sp>
        <p:nvSpPr>
          <p:cNvPr id="15363" name="Rectangle 6">
            <a:extLst>
              <a:ext uri="{FF2B5EF4-FFF2-40B4-BE49-F238E27FC236}">
                <a16:creationId xmlns:a16="http://schemas.microsoft.com/office/drawing/2014/main" id="{EC779AC3-5E3D-4715-87B1-54C257320C7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fact that water molecules tend to form hydrogen bonds with each other is the basis of the ______ theory of water flow in the xylem. </a:t>
            </a:r>
          </a:p>
          <a:p>
            <a:pPr marL="1347788" lvl="2" indent="-457200">
              <a:buFont typeface="Arial" panose="020B0604020202020204" pitchFamily="34" charset="0"/>
              <a:buAutoNum type="alphaLcPeriod"/>
            </a:pPr>
            <a:r>
              <a:rPr lang="en-US" altLang="en-US"/>
              <a:t>Cohesion-tension</a:t>
            </a:r>
          </a:p>
          <a:p>
            <a:pPr marL="1347788" lvl="2" indent="-457200">
              <a:buFont typeface="Arial" panose="020B0604020202020204" pitchFamily="34" charset="0"/>
              <a:buAutoNum type="alphaLcPeriod"/>
            </a:pPr>
            <a:r>
              <a:rPr lang="en-US" altLang="en-US"/>
              <a:t>Active transport</a:t>
            </a:r>
          </a:p>
          <a:p>
            <a:pPr marL="1347788" lvl="2" indent="-457200">
              <a:buFont typeface="Arial" panose="020B0604020202020204" pitchFamily="34" charset="0"/>
              <a:buAutoNum type="alphaLcPeriod"/>
            </a:pPr>
            <a:r>
              <a:rPr lang="en-US" altLang="en-US"/>
              <a:t>Aquaporin</a:t>
            </a:r>
          </a:p>
          <a:p>
            <a:pPr marL="1347788" lvl="2" indent="-457200">
              <a:buFont typeface="Arial" panose="020B0604020202020204" pitchFamily="34" charset="0"/>
              <a:buAutoNum type="alphaLcPeriod"/>
            </a:pPr>
            <a:r>
              <a:rPr lang="en-US" altLang="en-US"/>
              <a:t>Pressure-flow</a:t>
            </a:r>
          </a:p>
          <a:p>
            <a:pPr marL="1347788" lvl="2" indent="-457200">
              <a:buFont typeface="Arial" panose="020B0604020202020204" pitchFamily="34" charset="0"/>
              <a:buAutoNum type="alphaLcPeriod"/>
            </a:pPr>
            <a:r>
              <a:rPr lang="en-US" altLang="en-US"/>
              <a:t>Translocation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CD289184-05FA-4CBB-8EA2-7EFEE2E6BCB4}"/>
              </a:ext>
            </a:extLst>
          </p:cNvPr>
          <p:cNvSpPr>
            <a:spLocks noGrp="1" noChangeArrowheads="1"/>
          </p:cNvSpPr>
          <p:nvPr>
            <p:ph type="title"/>
          </p:nvPr>
        </p:nvSpPr>
        <p:spPr/>
        <p:txBody>
          <a:bodyPr/>
          <a:lstStyle/>
          <a:p>
            <a:pPr eaLnBrk="1" hangingPunct="1"/>
            <a:r>
              <a:rPr lang="en-US" altLang="en-US" dirty="0"/>
              <a:t>Question 22</a:t>
            </a:r>
          </a:p>
        </p:txBody>
      </p:sp>
      <p:sp>
        <p:nvSpPr>
          <p:cNvPr id="17411" name="Rectangle 6">
            <a:extLst>
              <a:ext uri="{FF2B5EF4-FFF2-40B4-BE49-F238E27FC236}">
                <a16:creationId xmlns:a16="http://schemas.microsoft.com/office/drawing/2014/main" id="{B83A2972-FDD5-4890-8CDA-426770857D1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How does a plant obtain minerals?</a:t>
            </a:r>
          </a:p>
          <a:p>
            <a:pPr marL="1347788" lvl="2" indent="-457200">
              <a:buFont typeface="Arial" panose="020B0604020202020204" pitchFamily="34" charset="0"/>
              <a:buAutoNum type="alphaLcPeriod"/>
            </a:pPr>
            <a:r>
              <a:rPr lang="en-US" altLang="en-US"/>
              <a:t>Producing them through photosynthesis</a:t>
            </a:r>
          </a:p>
          <a:p>
            <a:pPr marL="1347788" lvl="2" indent="-457200">
              <a:buFont typeface="Arial" panose="020B0604020202020204" pitchFamily="34" charset="0"/>
              <a:buAutoNum type="alphaLcPeriod"/>
            </a:pPr>
            <a:r>
              <a:rPr lang="en-US" altLang="en-US"/>
              <a:t>Diffusion from soil into roots</a:t>
            </a:r>
          </a:p>
          <a:p>
            <a:pPr marL="1347788" lvl="2" indent="-457200">
              <a:buFont typeface="Arial" panose="020B0604020202020204" pitchFamily="34" charset="0"/>
              <a:buAutoNum type="alphaLcPeriod"/>
            </a:pPr>
            <a:r>
              <a:rPr lang="en-US" altLang="en-US"/>
              <a:t>Diffusion from the atmosphere into leaves through stomata</a:t>
            </a:r>
          </a:p>
          <a:p>
            <a:pPr marL="1347788" lvl="2" indent="-457200">
              <a:buFont typeface="Arial" panose="020B0604020202020204" pitchFamily="34" charset="0"/>
              <a:buAutoNum type="alphaLcPeriod"/>
            </a:pPr>
            <a:r>
              <a:rPr lang="en-US" altLang="en-US"/>
              <a:t>Active transport from soil into roots</a:t>
            </a:r>
          </a:p>
          <a:p>
            <a:pPr marL="1347788" lvl="2" indent="-457200">
              <a:buFont typeface="Arial" panose="020B0604020202020204" pitchFamily="34" charset="0"/>
              <a:buAutoNum type="alphaLcPeriod"/>
            </a:pPr>
            <a:r>
              <a:rPr lang="en-US" altLang="en-US"/>
              <a:t>Active transport from the atmosphere into leaves through stomata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22384C4-79A9-4DE6-BA6A-556C7F0635DD}"/>
              </a:ext>
            </a:extLst>
          </p:cNvPr>
          <p:cNvSpPr>
            <a:spLocks noGrp="1" noChangeArrowheads="1"/>
          </p:cNvSpPr>
          <p:nvPr>
            <p:ph type="title"/>
          </p:nvPr>
        </p:nvSpPr>
        <p:spPr/>
        <p:txBody>
          <a:bodyPr/>
          <a:lstStyle/>
          <a:p>
            <a:pPr eaLnBrk="1" hangingPunct="1"/>
            <a:r>
              <a:rPr lang="en-US" altLang="en-US" dirty="0"/>
              <a:t>Question 23</a:t>
            </a:r>
          </a:p>
        </p:txBody>
      </p:sp>
      <p:sp>
        <p:nvSpPr>
          <p:cNvPr id="19459" name="Rectangle 6">
            <a:extLst>
              <a:ext uri="{FF2B5EF4-FFF2-40B4-BE49-F238E27FC236}">
                <a16:creationId xmlns:a16="http://schemas.microsoft.com/office/drawing/2014/main" id="{21E87B7F-0196-44C7-ADF3-84C2D4E6DE6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Turgor in guard cells results from the movement of ______ into guard cells, followed by the movement of _______.</a:t>
            </a:r>
          </a:p>
          <a:p>
            <a:pPr marL="1347788" lvl="2" indent="-457200">
              <a:buFont typeface="Arial" panose="020B0604020202020204" pitchFamily="34" charset="0"/>
              <a:buAutoNum type="alphaLcPeriod"/>
            </a:pPr>
            <a:r>
              <a:rPr lang="en-US" altLang="en-US"/>
              <a:t>Ions; water out of guard cells</a:t>
            </a:r>
          </a:p>
          <a:p>
            <a:pPr marL="1347788" lvl="2" indent="-457200">
              <a:buFont typeface="Arial" panose="020B0604020202020204" pitchFamily="34" charset="0"/>
              <a:buAutoNum type="alphaLcPeriod"/>
            </a:pPr>
            <a:r>
              <a:rPr lang="en-US" altLang="en-US"/>
              <a:t>Ions; water into guard cells</a:t>
            </a:r>
          </a:p>
          <a:p>
            <a:pPr marL="1347788" lvl="2" indent="-457200">
              <a:buFont typeface="Arial" panose="020B0604020202020204" pitchFamily="34" charset="0"/>
              <a:buAutoNum type="alphaLcPeriod"/>
            </a:pPr>
            <a:r>
              <a:rPr lang="en-US" altLang="en-US"/>
              <a:t>Auxin; water out of guard cells</a:t>
            </a:r>
          </a:p>
          <a:p>
            <a:pPr marL="1347788" lvl="2" indent="-457200">
              <a:buFont typeface="Arial" panose="020B0604020202020204" pitchFamily="34" charset="0"/>
              <a:buAutoNum type="alphaLcPeriod"/>
            </a:pPr>
            <a:r>
              <a:rPr lang="en-US" altLang="en-US"/>
              <a:t>Auxin; water into guard cells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1F8B1172-4951-46DA-8AA1-EC363453D6F7}"/>
              </a:ext>
            </a:extLst>
          </p:cNvPr>
          <p:cNvSpPr>
            <a:spLocks noGrp="1" noChangeArrowheads="1"/>
          </p:cNvSpPr>
          <p:nvPr>
            <p:ph type="title"/>
          </p:nvPr>
        </p:nvSpPr>
        <p:spPr/>
        <p:txBody>
          <a:bodyPr/>
          <a:lstStyle/>
          <a:p>
            <a:pPr eaLnBrk="1" hangingPunct="1"/>
            <a:r>
              <a:rPr lang="en-US" altLang="en-US" dirty="0"/>
              <a:t>Question 24</a:t>
            </a:r>
          </a:p>
        </p:txBody>
      </p:sp>
      <p:sp>
        <p:nvSpPr>
          <p:cNvPr id="21507" name="Rectangle 6">
            <a:extLst>
              <a:ext uri="{FF2B5EF4-FFF2-40B4-BE49-F238E27FC236}">
                <a16:creationId xmlns:a16="http://schemas.microsoft.com/office/drawing/2014/main" id="{D58D1D64-8A9F-49EC-B904-D7DA91C1BD2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what type of weather would the rate of transpiration likely be lower? </a:t>
            </a:r>
          </a:p>
          <a:p>
            <a:pPr marL="1347788" lvl="2" indent="-457200">
              <a:buFont typeface="Arial" panose="020B0604020202020204" pitchFamily="34" charset="0"/>
              <a:buAutoNum type="alphaLcPeriod"/>
            </a:pPr>
            <a:r>
              <a:rPr lang="en-US" altLang="en-US"/>
              <a:t>Humid</a:t>
            </a:r>
          </a:p>
          <a:p>
            <a:pPr marL="1347788" lvl="2" indent="-457200">
              <a:buFont typeface="Arial" panose="020B0604020202020204" pitchFamily="34" charset="0"/>
              <a:buAutoNum type="alphaLcPeriod"/>
            </a:pPr>
            <a:r>
              <a:rPr lang="en-US" altLang="en-US"/>
              <a:t>Hot</a:t>
            </a:r>
          </a:p>
          <a:p>
            <a:pPr marL="1347788" lvl="2" indent="-457200">
              <a:buFont typeface="Arial" panose="020B0604020202020204" pitchFamily="34" charset="0"/>
              <a:buAutoNum type="alphaLcPeriod"/>
            </a:pPr>
            <a:r>
              <a:rPr lang="en-US" altLang="en-US"/>
              <a:t>Windy</a:t>
            </a:r>
          </a:p>
          <a:p>
            <a:pPr marL="1347788" lvl="2" indent="-457200">
              <a:buFont typeface="Arial" panose="020B0604020202020204" pitchFamily="34" charset="0"/>
              <a:buAutoNum type="alphaLcPeriod"/>
            </a:pPr>
            <a:r>
              <a:rPr lang="en-US" altLang="en-US"/>
              <a:t>Dry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3E92A6FC-F4CD-4200-AD4B-7F95BD7113BE}"/>
              </a:ext>
            </a:extLst>
          </p:cNvPr>
          <p:cNvSpPr>
            <a:spLocks noGrp="1" noChangeArrowheads="1"/>
          </p:cNvSpPr>
          <p:nvPr>
            <p:ph type="title"/>
          </p:nvPr>
        </p:nvSpPr>
        <p:spPr/>
        <p:txBody>
          <a:bodyPr/>
          <a:lstStyle/>
          <a:p>
            <a:pPr eaLnBrk="1" hangingPunct="1"/>
            <a:r>
              <a:rPr lang="en-US" altLang="en-US" dirty="0"/>
              <a:t>Question 25</a:t>
            </a:r>
          </a:p>
        </p:txBody>
      </p:sp>
      <p:sp>
        <p:nvSpPr>
          <p:cNvPr id="23555" name="Rectangle 6">
            <a:extLst>
              <a:ext uri="{FF2B5EF4-FFF2-40B4-BE49-F238E27FC236}">
                <a16:creationId xmlns:a16="http://schemas.microsoft.com/office/drawing/2014/main" id="{0BA2327A-BE27-4E23-AF7F-C1C28CAFF44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type of tissue with large air spaces to facilitate gas exchange is often found in aquatic plants?</a:t>
            </a:r>
          </a:p>
          <a:p>
            <a:pPr marL="1347788" lvl="2" indent="-457200">
              <a:buFont typeface="Arial" panose="020B0604020202020204" pitchFamily="34" charset="0"/>
              <a:buAutoNum type="alphaLcPeriod"/>
            </a:pPr>
            <a:r>
              <a:rPr lang="en-US" altLang="en-US"/>
              <a:t>Amyloplast</a:t>
            </a:r>
          </a:p>
          <a:p>
            <a:pPr marL="1347788" lvl="2" indent="-457200">
              <a:buFont typeface="Arial" panose="020B0604020202020204" pitchFamily="34" charset="0"/>
              <a:buAutoNum type="alphaLcPeriod"/>
            </a:pPr>
            <a:r>
              <a:rPr lang="en-US" altLang="en-US"/>
              <a:t>Humus</a:t>
            </a:r>
          </a:p>
          <a:p>
            <a:pPr marL="1347788" lvl="2" indent="-457200">
              <a:buFont typeface="Arial" panose="020B0604020202020204" pitchFamily="34" charset="0"/>
              <a:buAutoNum type="alphaLcPeriod"/>
            </a:pPr>
            <a:r>
              <a:rPr lang="en-US" altLang="en-US"/>
              <a:t>Tracheids</a:t>
            </a:r>
          </a:p>
          <a:p>
            <a:pPr marL="1347788" lvl="2" indent="-457200">
              <a:buFont typeface="Arial" panose="020B0604020202020204" pitchFamily="34" charset="0"/>
              <a:buAutoNum type="alphaLcPeriod"/>
            </a:pPr>
            <a:r>
              <a:rPr lang="en-US" altLang="en-US"/>
              <a:t>Tubers</a:t>
            </a:r>
          </a:p>
          <a:p>
            <a:pPr marL="1347788" lvl="2" indent="-457200">
              <a:buFont typeface="Arial" panose="020B0604020202020204" pitchFamily="34" charset="0"/>
              <a:buAutoNum type="alphaLcPeriod"/>
            </a:pPr>
            <a:r>
              <a:rPr lang="en-US" altLang="en-US"/>
              <a:t>Aerenchyma</a:t>
            </a:r>
          </a:p>
          <a:p>
            <a:endParaRPr lang="en-US"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227FABF4-20C7-454E-A51C-1372555345DC}"/>
              </a:ext>
            </a:extLst>
          </p:cNvPr>
          <p:cNvSpPr>
            <a:spLocks noGrp="1" noChangeArrowheads="1"/>
          </p:cNvSpPr>
          <p:nvPr>
            <p:ph type="title"/>
          </p:nvPr>
        </p:nvSpPr>
        <p:spPr/>
        <p:txBody>
          <a:bodyPr/>
          <a:lstStyle/>
          <a:p>
            <a:pPr eaLnBrk="1" hangingPunct="1"/>
            <a:r>
              <a:rPr lang="en-US" altLang="en-US" dirty="0"/>
              <a:t>Question 26</a:t>
            </a:r>
          </a:p>
        </p:txBody>
      </p:sp>
      <p:sp>
        <p:nvSpPr>
          <p:cNvPr id="25603" name="Rectangle 6">
            <a:extLst>
              <a:ext uri="{FF2B5EF4-FFF2-40B4-BE49-F238E27FC236}">
                <a16:creationId xmlns:a16="http://schemas.microsoft.com/office/drawing/2014/main" id="{86CBAAEF-38C9-40C0-9EB5-8681215A129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adaptation in halophytes facilitates the flow of water into roots?</a:t>
            </a:r>
          </a:p>
          <a:p>
            <a:pPr marL="1347788" lvl="2" indent="-457200">
              <a:buFont typeface="Arial" panose="020B0604020202020204" pitchFamily="34" charset="0"/>
              <a:buAutoNum type="alphaLcPeriod"/>
            </a:pPr>
            <a:r>
              <a:rPr lang="en-US" altLang="en-US"/>
              <a:t>Opening stomata only at night</a:t>
            </a:r>
          </a:p>
          <a:p>
            <a:pPr marL="1347788" lvl="2" indent="-457200">
              <a:buFont typeface="Arial" panose="020B0604020202020204" pitchFamily="34" charset="0"/>
              <a:buAutoNum type="alphaLcPeriod"/>
            </a:pPr>
            <a:r>
              <a:rPr lang="en-US" altLang="en-US"/>
              <a:t>Increasing ethylene and decreasing cytokinins in roots</a:t>
            </a:r>
          </a:p>
          <a:p>
            <a:pPr marL="1347788" lvl="2" indent="-457200">
              <a:buFont typeface="Arial" panose="020B0604020202020204" pitchFamily="34" charset="0"/>
              <a:buAutoNum type="alphaLcPeriod"/>
            </a:pPr>
            <a:r>
              <a:rPr lang="en-US" altLang="en-US"/>
              <a:t>Decreasing amount of dissolved solutes in leaf cells</a:t>
            </a:r>
          </a:p>
          <a:p>
            <a:pPr marL="1347788" lvl="2" indent="-457200">
              <a:buFont typeface="Arial" panose="020B0604020202020204" pitchFamily="34" charset="0"/>
              <a:buAutoNum type="alphaLcPeriod"/>
            </a:pPr>
            <a:r>
              <a:rPr lang="en-US" altLang="en-US"/>
              <a:t>Increasing production of organic molecules in root cells</a:t>
            </a:r>
          </a:p>
          <a:p>
            <a:pPr marL="1347788" lvl="2" indent="-457200">
              <a:buFont typeface="Arial" panose="020B0604020202020204" pitchFamily="34" charset="0"/>
              <a:buAutoNum type="alphaLcPeriod"/>
            </a:pPr>
            <a:r>
              <a:rPr lang="en-US" altLang="en-US"/>
              <a:t>Increasing supply of oxygen to the leaves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11FC327-BB21-4A26-B189-FE8D8B7D0190}"/>
              </a:ext>
            </a:extLst>
          </p:cNvPr>
          <p:cNvSpPr>
            <a:spLocks noGrp="1" noChangeArrowheads="1"/>
          </p:cNvSpPr>
          <p:nvPr>
            <p:ph type="title"/>
          </p:nvPr>
        </p:nvSpPr>
        <p:spPr/>
        <p:txBody>
          <a:bodyPr/>
          <a:lstStyle/>
          <a:p>
            <a:pPr eaLnBrk="1" hangingPunct="1"/>
            <a:r>
              <a:rPr lang="en-US" altLang="en-US" dirty="0"/>
              <a:t>Question 27</a:t>
            </a:r>
          </a:p>
        </p:txBody>
      </p:sp>
      <p:sp>
        <p:nvSpPr>
          <p:cNvPr id="27651" name="Rectangle 6">
            <a:extLst>
              <a:ext uri="{FF2B5EF4-FFF2-40B4-BE49-F238E27FC236}">
                <a16:creationId xmlns:a16="http://schemas.microsoft.com/office/drawing/2014/main" id="{E9537066-D9F9-4C88-83F2-8AEBDE8AD6CE}"/>
              </a:ext>
            </a:extLst>
          </p:cNvPr>
          <p:cNvSpPr>
            <a:spLocks noGrp="1" noChangeArrowheads="1"/>
          </p:cNvSpPr>
          <p:nvPr>
            <p:ph type="body" idx="1"/>
          </p:nvPr>
        </p:nvSpPr>
        <p:spPr>
          <a:xfrm>
            <a:off x="990600" y="1828800"/>
            <a:ext cx="7661275" cy="4191000"/>
          </a:xfrm>
        </p:spPr>
        <p:txBody>
          <a:bodyPr/>
          <a:lstStyle/>
          <a:p>
            <a:pPr>
              <a:buFont typeface="Wingdings" panose="05000000000000000000" pitchFamily="2" charset="2"/>
              <a:buNone/>
            </a:pPr>
            <a:r>
              <a:rPr lang="en-US" altLang="en-US" sz="2400"/>
              <a:t>	What happens when ABA binds to receptor proteins on the plasma membranes of guard cells?</a:t>
            </a:r>
          </a:p>
          <a:p>
            <a:pPr marL="1347788" lvl="2" indent="-457200">
              <a:buFont typeface="Arial" panose="020B0604020202020204" pitchFamily="34" charset="0"/>
              <a:buAutoNum type="alphaLcPeriod"/>
            </a:pPr>
            <a:r>
              <a:rPr lang="en-US" altLang="en-US"/>
              <a:t>Solutes exit the guard cells, followed by water, causing stomata to open.</a:t>
            </a:r>
          </a:p>
          <a:p>
            <a:pPr marL="1347788" lvl="2" indent="-457200">
              <a:buFont typeface="Arial" panose="020B0604020202020204" pitchFamily="34" charset="0"/>
              <a:buAutoNum type="alphaLcPeriod"/>
            </a:pPr>
            <a:r>
              <a:rPr lang="en-US" altLang="en-US"/>
              <a:t>Solutes enter the guard cells, followed by water, causing stomata to open.</a:t>
            </a:r>
          </a:p>
          <a:p>
            <a:pPr marL="1347788" lvl="2" indent="-457200">
              <a:buFont typeface="Arial" panose="020B0604020202020204" pitchFamily="34" charset="0"/>
              <a:buAutoNum type="alphaLcPeriod"/>
            </a:pPr>
            <a:r>
              <a:rPr lang="en-US" altLang="en-US"/>
              <a:t>Solutes exit the guard cells, followed by water, causing stomata to close.</a:t>
            </a:r>
          </a:p>
          <a:p>
            <a:pPr marL="1347788" lvl="2" indent="-457200">
              <a:buFont typeface="Arial" panose="020B0604020202020204" pitchFamily="34" charset="0"/>
              <a:buAutoNum type="alphaLcPeriod"/>
            </a:pPr>
            <a:r>
              <a:rPr lang="en-US" altLang="en-US"/>
              <a:t>Solutes enter the guard cells, followed by water, causing stomata to close.</a:t>
            </a:r>
          </a:p>
          <a:p>
            <a:pPr marL="1347788" lvl="2" indent="-457200">
              <a:buFont typeface="Arial" panose="020B0604020202020204" pitchFamily="34" charset="0"/>
              <a:buAutoNum type="alphaLcPeriod"/>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8A2E1D3-848B-4996-9630-90FCF90A7C90}"/>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0ADE0398-2F38-4463-9851-BC8B2EABAFC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Aquaporins are</a:t>
            </a:r>
          </a:p>
          <a:p>
            <a:pPr marL="1368425" lvl="2" indent="-514350">
              <a:buFont typeface="Arial" panose="020B0604020202020204" pitchFamily="34" charset="0"/>
              <a:buAutoNum type="alphaLcPeriod"/>
            </a:pPr>
            <a:r>
              <a:rPr lang="en-US" altLang="en-US"/>
              <a:t>Water channels in membranes</a:t>
            </a:r>
          </a:p>
          <a:p>
            <a:pPr marL="1368425" lvl="2" indent="-514350">
              <a:buFont typeface="Arial" panose="020B0604020202020204" pitchFamily="34" charset="0"/>
              <a:buAutoNum type="alphaLcPeriod"/>
            </a:pPr>
            <a:r>
              <a:rPr lang="en-US" altLang="en-US"/>
              <a:t>Ion symporters</a:t>
            </a:r>
          </a:p>
          <a:p>
            <a:pPr marL="1368425" lvl="2" indent="-514350">
              <a:buFont typeface="Arial" panose="020B0604020202020204" pitchFamily="34" charset="0"/>
              <a:buAutoNum type="alphaLcPeriod"/>
            </a:pPr>
            <a:r>
              <a:rPr lang="en-US" altLang="en-US"/>
              <a:t>Pumps that move water up toward the leaves</a:t>
            </a:r>
          </a:p>
          <a:p>
            <a:pPr marL="1368425" lvl="2" indent="-514350">
              <a:buFont typeface="Arial" panose="020B0604020202020204" pitchFamily="34" charset="0"/>
              <a:buAutoNum type="alphaLcPeriod"/>
            </a:pPr>
            <a:r>
              <a:rPr lang="en-US" altLang="en-US"/>
              <a:t>Structures on root hairs that absorb water from the rhizosphere</a:t>
            </a:r>
          </a:p>
          <a:p>
            <a:pPr marL="1368425" lvl="2" indent="-514350">
              <a:buFont typeface="Arial" panose="020B0604020202020204" pitchFamily="34" charset="0"/>
              <a:buAutoNum type="alphaLcPeriod"/>
            </a:pPr>
            <a:r>
              <a:rPr lang="en-US" altLang="en-US"/>
              <a:t>Only found in xylem cells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B4120B5F-F82C-4888-BD84-0479F82083B6}"/>
              </a:ext>
            </a:extLst>
          </p:cNvPr>
          <p:cNvSpPr>
            <a:spLocks noGrp="1" noChangeArrowheads="1"/>
          </p:cNvSpPr>
          <p:nvPr>
            <p:ph type="title"/>
          </p:nvPr>
        </p:nvSpPr>
        <p:spPr/>
        <p:txBody>
          <a:bodyPr/>
          <a:lstStyle/>
          <a:p>
            <a:pPr eaLnBrk="1" hangingPunct="1"/>
            <a:r>
              <a:rPr lang="en-US" altLang="en-US" dirty="0"/>
              <a:t>Question 28</a:t>
            </a:r>
          </a:p>
        </p:txBody>
      </p:sp>
      <p:sp>
        <p:nvSpPr>
          <p:cNvPr id="29699" name="Rectangle 6">
            <a:extLst>
              <a:ext uri="{FF2B5EF4-FFF2-40B4-BE49-F238E27FC236}">
                <a16:creationId xmlns:a16="http://schemas.microsoft.com/office/drawing/2014/main" id="{70C3B894-09F8-4E21-910E-B6159C3EA34F}"/>
              </a:ext>
            </a:extLst>
          </p:cNvPr>
          <p:cNvSpPr>
            <a:spLocks noGrp="1" noChangeArrowheads="1"/>
          </p:cNvSpPr>
          <p:nvPr>
            <p:ph type="body" idx="1"/>
          </p:nvPr>
        </p:nvSpPr>
        <p:spPr>
          <a:xfrm>
            <a:off x="990600" y="1905000"/>
            <a:ext cx="7661275" cy="3429000"/>
          </a:xfrm>
        </p:spPr>
        <p:txBody>
          <a:bodyPr/>
          <a:lstStyle/>
          <a:p>
            <a:pPr>
              <a:buFont typeface="Wingdings" panose="05000000000000000000" pitchFamily="2" charset="2"/>
              <a:buNone/>
            </a:pPr>
            <a:r>
              <a:rPr lang="en-US" altLang="en-US" sz="2400"/>
              <a:t>	Translocation is the movement of -</a:t>
            </a:r>
          </a:p>
          <a:p>
            <a:pPr marL="1347788" lvl="2" indent="-457200">
              <a:buFont typeface="Arial" panose="020B0604020202020204" pitchFamily="34" charset="0"/>
              <a:buAutoNum type="alphaLcPeriod"/>
            </a:pPr>
            <a:r>
              <a:rPr lang="en-US" altLang="en-US"/>
              <a:t>Oxygen from air spaces into cells</a:t>
            </a:r>
          </a:p>
          <a:p>
            <a:pPr marL="1347788" lvl="2" indent="-457200">
              <a:buFont typeface="Arial" panose="020B0604020202020204" pitchFamily="34" charset="0"/>
              <a:buAutoNum type="alphaLcPeriod"/>
            </a:pPr>
            <a:r>
              <a:rPr lang="en-US" altLang="en-US"/>
              <a:t>Minerals from tracheids into vessels</a:t>
            </a:r>
          </a:p>
          <a:p>
            <a:pPr marL="1347788" lvl="2" indent="-457200">
              <a:buFont typeface="Arial" panose="020B0604020202020204" pitchFamily="34" charset="0"/>
              <a:buAutoNum type="alphaLcPeriod"/>
            </a:pPr>
            <a:r>
              <a:rPr lang="en-US" altLang="en-US"/>
              <a:t>Carbohydrates from sources to sinks</a:t>
            </a:r>
          </a:p>
          <a:p>
            <a:pPr marL="1347788" lvl="2" indent="-457200">
              <a:buFont typeface="Arial" panose="020B0604020202020204" pitchFamily="34" charset="0"/>
              <a:buAutoNum type="alphaLcPeriod"/>
            </a:pPr>
            <a:r>
              <a:rPr lang="en-US" altLang="en-US"/>
              <a:t>Water from the soil into the root</a:t>
            </a:r>
          </a:p>
          <a:p>
            <a:pPr marL="1347788" lvl="2" indent="-457200">
              <a:buFont typeface="Arial" panose="020B0604020202020204" pitchFamily="34" charset="0"/>
              <a:buAutoNum type="alphaLcPeriod"/>
            </a:pPr>
            <a:r>
              <a:rPr lang="en-US" altLang="en-US"/>
              <a:t>Minerals from the soil to the leaves </a:t>
            </a:r>
          </a:p>
          <a:p>
            <a:endParaRPr lang="en-US"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6843E965-8356-474D-89EA-A5B75E56C15A}"/>
              </a:ext>
            </a:extLst>
          </p:cNvPr>
          <p:cNvSpPr>
            <a:spLocks noGrp="1" noChangeArrowheads="1"/>
          </p:cNvSpPr>
          <p:nvPr>
            <p:ph type="title"/>
          </p:nvPr>
        </p:nvSpPr>
        <p:spPr/>
        <p:txBody>
          <a:bodyPr/>
          <a:lstStyle/>
          <a:p>
            <a:pPr eaLnBrk="1" hangingPunct="1"/>
            <a:r>
              <a:rPr lang="en-US" altLang="en-US" dirty="0"/>
              <a:t>Question 29</a:t>
            </a:r>
          </a:p>
        </p:txBody>
      </p:sp>
      <p:sp>
        <p:nvSpPr>
          <p:cNvPr id="31747" name="Rectangle 6">
            <a:extLst>
              <a:ext uri="{FF2B5EF4-FFF2-40B4-BE49-F238E27FC236}">
                <a16:creationId xmlns:a16="http://schemas.microsoft.com/office/drawing/2014/main" id="{8F02DDA2-6783-46A5-90B0-632568047A8B}"/>
              </a:ext>
            </a:extLst>
          </p:cNvPr>
          <p:cNvSpPr>
            <a:spLocks noGrp="1" noChangeArrowheads="1"/>
          </p:cNvSpPr>
          <p:nvPr>
            <p:ph type="body" idx="1"/>
          </p:nvPr>
        </p:nvSpPr>
        <p:spPr>
          <a:xfrm>
            <a:off x="533400" y="1676400"/>
            <a:ext cx="8042275" cy="4114800"/>
          </a:xfrm>
        </p:spPr>
        <p:txBody>
          <a:bodyPr/>
          <a:lstStyle/>
          <a:p>
            <a:pPr>
              <a:buFont typeface="Wingdings" panose="05000000000000000000" pitchFamily="2" charset="2"/>
              <a:buNone/>
            </a:pPr>
            <a:r>
              <a:rPr lang="en-US" altLang="en-US" sz="2400"/>
              <a:t>	What provides the ATP for the active transport of sugars into sieve tube cells?</a:t>
            </a:r>
          </a:p>
          <a:p>
            <a:pPr marL="1347788" lvl="2" indent="-457200">
              <a:buFont typeface="Arial" panose="020B0604020202020204" pitchFamily="34" charset="0"/>
              <a:buAutoNum type="alphaLcPeriod"/>
            </a:pPr>
            <a:r>
              <a:rPr lang="en-US" altLang="en-US"/>
              <a:t>Guard cells</a:t>
            </a:r>
          </a:p>
          <a:p>
            <a:pPr marL="1347788" lvl="2" indent="-457200">
              <a:buFont typeface="Arial" panose="020B0604020202020204" pitchFamily="34" charset="0"/>
              <a:buAutoNum type="alphaLcPeriod"/>
            </a:pPr>
            <a:r>
              <a:rPr lang="en-US" altLang="en-US"/>
              <a:t>Sieve tube cells</a:t>
            </a:r>
          </a:p>
          <a:p>
            <a:pPr marL="1347788" lvl="2" indent="-457200">
              <a:buFont typeface="Arial" panose="020B0604020202020204" pitchFamily="34" charset="0"/>
              <a:buAutoNum type="alphaLcPeriod"/>
            </a:pPr>
            <a:r>
              <a:rPr lang="en-US" altLang="en-US"/>
              <a:t>Tracheids</a:t>
            </a:r>
          </a:p>
          <a:p>
            <a:pPr marL="1347788" lvl="2" indent="-457200">
              <a:buFont typeface="Arial" panose="020B0604020202020204" pitchFamily="34" charset="0"/>
              <a:buAutoNum type="alphaLcPeriod"/>
            </a:pPr>
            <a:r>
              <a:rPr lang="en-US" altLang="en-US"/>
              <a:t>Vessel elements</a:t>
            </a:r>
          </a:p>
          <a:p>
            <a:pPr marL="1347788" lvl="2" indent="-457200">
              <a:buFont typeface="Arial" panose="020B0604020202020204" pitchFamily="34" charset="0"/>
              <a:buAutoNum type="alphaLcPeriod"/>
            </a:pPr>
            <a:r>
              <a:rPr lang="en-US" altLang="en-US"/>
              <a:t>Companion cells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8ACDE47D-9283-4F28-A29F-231C02DC8A36}"/>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D487BF1B-7C67-4335-82B6-133A9A2111DC}"/>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5B90D943-9D3E-4BBA-9AF4-55A3A576E4A3}"/>
              </a:ext>
            </a:extLst>
          </p:cNvPr>
          <p:cNvSpPr>
            <a:spLocks noChangeArrowheads="1"/>
          </p:cNvSpPr>
          <p:nvPr/>
        </p:nvSpPr>
        <p:spPr bwMode="auto">
          <a:xfrm>
            <a:off x="3962400" y="1981200"/>
            <a:ext cx="4724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39C4B4-E028-4647-A5FA-3E612898FA7E}"/>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C3A2C8A6-1E2B-48FA-A11D-6696BB15625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Plasmolysed cells have their plasma membranes pressed up against the cell wall and are rigid and self supporting.</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6BBD1D4-24CA-4086-A8EA-E91A3E54213B}"/>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B29A2748-2879-40CE-BE5E-7F8DB1FCA5A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habitat would have the highest proportion of halophytes?</a:t>
            </a:r>
          </a:p>
          <a:p>
            <a:pPr marL="1368425" lvl="2" indent="-514350">
              <a:buFont typeface="Arial" panose="020B0604020202020204" pitchFamily="34" charset="0"/>
              <a:buAutoNum type="alphaLcPeriod"/>
            </a:pPr>
            <a:r>
              <a:rPr lang="en-US" altLang="en-US"/>
              <a:t>Evergreen forests</a:t>
            </a:r>
          </a:p>
          <a:p>
            <a:pPr marL="1368425" lvl="2" indent="-514350">
              <a:buFont typeface="Arial" panose="020B0604020202020204" pitchFamily="34" charset="0"/>
              <a:buAutoNum type="alphaLcPeriod"/>
            </a:pPr>
            <a:r>
              <a:rPr lang="en-US" altLang="en-US"/>
              <a:t>High altitude mountain plateaus</a:t>
            </a:r>
          </a:p>
          <a:p>
            <a:pPr marL="1368425" lvl="2" indent="-514350">
              <a:buFont typeface="Arial" panose="020B0604020202020204" pitchFamily="34" charset="0"/>
              <a:buAutoNum type="alphaLcPeriod"/>
            </a:pPr>
            <a:r>
              <a:rPr lang="en-US" altLang="en-US"/>
              <a:t>Inland grasslands</a:t>
            </a:r>
          </a:p>
          <a:p>
            <a:pPr marL="1368425" lvl="2" indent="-514350">
              <a:buFont typeface="Arial" panose="020B0604020202020204" pitchFamily="34" charset="0"/>
              <a:buAutoNum type="alphaLcPeriod"/>
            </a:pPr>
            <a:r>
              <a:rPr lang="en-US" altLang="en-US"/>
              <a:t>Coastal marshes</a:t>
            </a:r>
          </a:p>
          <a:p>
            <a:pPr marL="1368425" lvl="2" indent="-514350">
              <a:buFont typeface="Arial" panose="020B0604020202020204" pitchFamily="34" charset="0"/>
              <a:buAutoNum type="alphaLcPeriod"/>
            </a:pPr>
            <a:r>
              <a:rPr lang="en-US" altLang="en-US"/>
              <a:t>Riparian forests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152F0FDC-458E-475E-AC11-E11199B12B01}"/>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6FA6DF8E-6DAB-4232-92E7-7C73FE9CD54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Plasmodesmata are used for</a:t>
            </a:r>
          </a:p>
          <a:p>
            <a:pPr marL="1368425" lvl="2" indent="-514350">
              <a:buFont typeface="Arial" panose="020B0604020202020204" pitchFamily="34" charset="0"/>
              <a:buAutoNum type="alphaLcPeriod"/>
            </a:pPr>
            <a:r>
              <a:rPr lang="en-US" altLang="en-US"/>
              <a:t>Symplastic transport</a:t>
            </a:r>
          </a:p>
          <a:p>
            <a:pPr marL="1368425" lvl="2" indent="-514350">
              <a:buFont typeface="Arial" panose="020B0604020202020204" pitchFamily="34" charset="0"/>
              <a:buAutoNum type="alphaLcPeriod"/>
            </a:pPr>
            <a:r>
              <a:rPr lang="en-US" altLang="en-US"/>
              <a:t>Intracellular transport</a:t>
            </a:r>
          </a:p>
          <a:p>
            <a:pPr marL="1368425" lvl="2" indent="-514350">
              <a:buFont typeface="Arial" panose="020B0604020202020204" pitchFamily="34" charset="0"/>
              <a:buAutoNum type="alphaLcPeriod"/>
            </a:pPr>
            <a:r>
              <a:rPr lang="en-US" altLang="en-US"/>
              <a:t>Apoplastic transport</a:t>
            </a:r>
          </a:p>
          <a:p>
            <a:pPr marL="1368425" lvl="2" indent="-514350">
              <a:buFont typeface="Arial" panose="020B0604020202020204" pitchFamily="34" charset="0"/>
              <a:buAutoNum type="alphaLcPeriod"/>
            </a:pPr>
            <a:r>
              <a:rPr lang="en-US" altLang="en-US"/>
              <a:t>Endodermal transport</a:t>
            </a:r>
          </a:p>
          <a:p>
            <a:pPr marL="1368425" lvl="2" indent="-514350">
              <a:buFont typeface="Arial" panose="020B0604020202020204" pitchFamily="34" charset="0"/>
              <a:buAutoNum type="alphaLcPeriod"/>
            </a:pPr>
            <a:r>
              <a:rPr lang="en-US" altLang="en-US"/>
              <a:t>Transmembrane transport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2D1D1D9-063A-48D7-A643-9F623447A841}"/>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8BA75A2D-BD19-4B11-8F12-1A2A35A475FF}"/>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pPr>
            <a:r>
              <a:rPr lang="en-US" altLang="en-US" sz="2400"/>
              <a:t>	The Casparian strip effectively seals off the apoplast. At this point in order for an ion to enter the vascular system it must pass through the endodermal cells via symplastic or transmembrane transport.</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C0FDCA7-A87C-4A84-982C-EB3568095A1C}"/>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94CBEB23-B49B-4022-95B8-A18C6B573CD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a function of the endodermis?</a:t>
            </a:r>
          </a:p>
          <a:p>
            <a:pPr marL="1368425" lvl="2" indent="-514350">
              <a:buFont typeface="Arial" panose="020B0604020202020204" pitchFamily="34" charset="0"/>
              <a:buAutoNum type="alphaLcPeriod"/>
            </a:pPr>
            <a:r>
              <a:rPr lang="en-US" altLang="en-US"/>
              <a:t>Sealing off apoplastic transport</a:t>
            </a:r>
          </a:p>
          <a:p>
            <a:pPr marL="1368425" lvl="2" indent="-514350">
              <a:buFont typeface="Arial" panose="020B0604020202020204" pitchFamily="34" charset="0"/>
              <a:buAutoNum type="alphaLcPeriod"/>
            </a:pPr>
            <a:r>
              <a:rPr lang="en-US" altLang="en-US"/>
              <a:t>Preventing the entry of harmful ions such as aluminum</a:t>
            </a:r>
          </a:p>
          <a:p>
            <a:pPr marL="1368425" lvl="2" indent="-514350">
              <a:buFont typeface="Arial" panose="020B0604020202020204" pitchFamily="34" charset="0"/>
              <a:buAutoNum type="alphaLcPeriod"/>
            </a:pPr>
            <a:r>
              <a:rPr lang="en-US" altLang="en-US"/>
              <a:t>Preventing the exit of needed ions via the spaces between cells</a:t>
            </a:r>
          </a:p>
          <a:p>
            <a:pPr marL="1368425" lvl="2" indent="-514350">
              <a:buFont typeface="Arial" panose="020B0604020202020204" pitchFamily="34" charset="0"/>
              <a:buAutoNum type="alphaLcPeriod"/>
            </a:pPr>
            <a:r>
              <a:rPr lang="en-US" altLang="en-US"/>
              <a:t>Helping to draw water into the vascular tissue</a:t>
            </a:r>
          </a:p>
          <a:p>
            <a:pPr marL="1368425" lvl="2" indent="-514350">
              <a:buFont typeface="Arial" panose="020B0604020202020204" pitchFamily="34" charset="0"/>
              <a:buAutoNum type="alphaLcPeriod"/>
            </a:pPr>
            <a:r>
              <a:rPr lang="en-US" altLang="en-US"/>
              <a:t>All of the above are functions of the endodermis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7DBF625-31CC-4115-8D5B-FD2142953B5C}"/>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94366749-6F9E-4B8D-8A85-5769A7539A0D}"/>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Transpiration occurs when</a:t>
            </a:r>
          </a:p>
          <a:p>
            <a:pPr marL="1368425" lvl="2" indent="-514350">
              <a:buFont typeface="Arial" panose="020B0604020202020204" pitchFamily="34" charset="0"/>
              <a:buAutoNum type="alphaLcPeriod"/>
            </a:pPr>
            <a:r>
              <a:rPr lang="en-US" altLang="en-US"/>
              <a:t>Water evaporates from the surface of the leaves</a:t>
            </a:r>
          </a:p>
          <a:p>
            <a:pPr marL="1368425" lvl="2" indent="-514350">
              <a:buFont typeface="Arial" panose="020B0604020202020204" pitchFamily="34" charset="0"/>
              <a:buAutoNum type="alphaLcPeriod"/>
            </a:pPr>
            <a:r>
              <a:rPr lang="en-US" altLang="en-US"/>
              <a:t>Ions move through endodermal cells</a:t>
            </a:r>
          </a:p>
          <a:p>
            <a:pPr marL="1368425" lvl="2" indent="-514350">
              <a:buFont typeface="Arial" panose="020B0604020202020204" pitchFamily="34" charset="0"/>
              <a:buAutoNum type="alphaLcPeriod"/>
            </a:pPr>
            <a:r>
              <a:rPr lang="en-US" altLang="en-US"/>
              <a:t>Carbohydrates are transported via phloem cells</a:t>
            </a:r>
          </a:p>
          <a:p>
            <a:pPr marL="1368425" lvl="2" indent="-514350">
              <a:buFont typeface="Arial" panose="020B0604020202020204" pitchFamily="34" charset="0"/>
              <a:buAutoNum type="alphaLcPeriod"/>
            </a:pPr>
            <a:r>
              <a:rPr lang="en-US" altLang="en-US"/>
              <a:t>Carbon dioxide enters the leaf</a:t>
            </a:r>
          </a:p>
          <a:p>
            <a:pPr marL="1368425" lvl="2" indent="-514350">
              <a:buFont typeface="Arial" panose="020B0604020202020204" pitchFamily="34" charset="0"/>
              <a:buAutoNum type="alphaLcPeriod"/>
            </a:pPr>
            <a:r>
              <a:rPr lang="en-US" altLang="en-US"/>
              <a:t>Water molecules are drawn into the leaf using the stomata</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0"/>
  <p:tag name="MMPROD_UIDATA" val="&lt;database version=&quot;7.0&quot;&gt;&lt;object type=&quot;1&quot; unique_id=&quot;10001&quot;&gt;&lt;object type=&quot;2&quot; unique_id=&quot;10985&quot;&gt;&lt;object type=&quot;3&quot; unique_id=&quot;10986&quot;&gt;&lt;property id=&quot;20148&quot; value=&quot;5&quot;/&gt;&lt;property id=&quot;20300&quot; value=&quot;Slide 1&quot;/&gt;&lt;property id=&quot;20307&quot; value=&quot;317&quot;/&gt;&lt;/object&gt;&lt;object type=&quot;3&quot; unique_id=&quot;10987&quot;&gt;&lt;property id=&quot;20148&quot; value=&quot;5&quot;/&gt;&lt;property id=&quot;20300&quot; value=&quot;Slide 2 - &amp;quot;Assessment&amp;quot;&quot;/&gt;&lt;property id=&quot;20307&quot; value=&quot;329&quot;/&gt;&lt;/object&gt;&lt;object type=&quot;3&quot; unique_id=&quot;10988&quot;&gt;&lt;property id=&quot;20148&quot; value=&quot;5&quot;/&gt;&lt;property id=&quot;20300&quot; value=&quot;Slide 3 - &amp;quot;Question 1&amp;quot;&quot;/&gt;&lt;property id=&quot;20307&quot; value=&quot;297&quot;/&gt;&lt;/object&gt;&lt;object type=&quot;3&quot; unique_id=&quot;10989&quot;&gt;&lt;property id=&quot;20148&quot; value=&quot;5&quot;/&gt;&lt;property id=&quot;20300&quot; value=&quot;Slide 4 - &amp;quot;Question 2&amp;quot;&quot;/&gt;&lt;property id=&quot;20307&quot; value=&quot;298&quot;/&gt;&lt;/object&gt;&lt;object type=&quot;3&quot; unique_id=&quot;10990&quot;&gt;&lt;property id=&quot;20148&quot; value=&quot;5&quot;/&gt;&lt;property id=&quot;20300&quot; value=&quot;Slide 5 - &amp;quot;Question 3&amp;quot;&quot;/&gt;&lt;property id=&quot;20307&quot; value=&quot;299&quot;/&gt;&lt;/object&gt;&lt;object type=&quot;3&quot; unique_id=&quot;10991&quot;&gt;&lt;property id=&quot;20148&quot; value=&quot;5&quot;/&gt;&lt;property id=&quot;20300&quot; value=&quot;Slide 6 - &amp;quot;Question 4&amp;quot;&quot;/&gt;&lt;property id=&quot;20307&quot; value=&quot;300&quot;/&gt;&lt;/object&gt;&lt;object type=&quot;3&quot; unique_id=&quot;10992&quot;&gt;&lt;property id=&quot;20148&quot; value=&quot;5&quot;/&gt;&lt;property id=&quot;20300&quot; value=&quot;Slide 7 - &amp;quot;Question 5&amp;quot;&quot;/&gt;&lt;property id=&quot;20307&quot; value=&quot;301&quot;/&gt;&lt;/object&gt;&lt;object type=&quot;3&quot; unique_id=&quot;10993&quot;&gt;&lt;property id=&quot;20148&quot; value=&quot;5&quot;/&gt;&lt;property id=&quot;20300&quot; value=&quot;Slide 8 - &amp;quot;Question 6&amp;quot;&quot;/&gt;&lt;property id=&quot;20307&quot; value=&quot;323&quot;/&gt;&lt;/object&gt;&lt;object type=&quot;3&quot; unique_id=&quot;10994&quot;&gt;&lt;property id=&quot;20148&quot; value=&quot;5&quot;/&gt;&lt;property id=&quot;20300&quot; value=&quot;Slide 9 - &amp;quot;Question 7&amp;quot;&quot;/&gt;&lt;property id=&quot;20307&quot; value=&quot;304&quot;/&gt;&lt;/object&gt;&lt;object type=&quot;3&quot; unique_id=&quot;10995&quot;&gt;&lt;property id=&quot;20148&quot; value=&quot;5&quot;/&gt;&lt;property id=&quot;20300&quot; value=&quot;Slide 10 - &amp;quot;Question 8&amp;quot;&quot;/&gt;&lt;property id=&quot;20307&quot; value=&quot;324&quot;/&gt;&lt;/object&gt;&lt;object type=&quot;3&quot; unique_id=&quot;10996&quot;&gt;&lt;property id=&quot;20148&quot; value=&quot;5&quot;/&gt;&lt;property id=&quot;20300&quot; value=&quot;Slide 11 - &amp;quot;Question 9&amp;quot;&quot;/&gt;&lt;property id=&quot;20307&quot; value=&quot;326&quot;/&gt;&lt;/object&gt;&lt;object type=&quot;3&quot; unique_id=&quot;10997&quot;&gt;&lt;property id=&quot;20148&quot; value=&quot;5&quot;/&gt;&lt;property id=&quot;20300&quot; value=&quot;Slide 12 - &amp;quot;Question 10&amp;quot;&quot;/&gt;&lt;property id=&quot;20307&quot; value=&quot;325&quot;/&gt;&lt;/object&gt;&lt;object type=&quot;3&quot; unique_id=&quot;10998&quot;&gt;&lt;property id=&quot;20148&quot; value=&quot;5&quot;/&gt;&lt;property id=&quot;20300&quot; value=&quot;Slide 13 - &amp;quot;Question 11&amp;quot;&quot;/&gt;&lt;property id=&quot;20307&quot; value=&quot;307&quot;/&gt;&lt;/object&gt;&lt;object type=&quot;3&quot; unique_id=&quot;10999&quot;&gt;&lt;property id=&quot;20148&quot; value=&quot;5&quot;/&gt;&lt;property id=&quot;20300&quot; value=&quot;Slide 14 - &amp;quot;Question 12&amp;quot;&quot;/&gt;&lt;property id=&quot;20307&quot; value=&quot;308&quot;/&gt;&lt;/object&gt;&lt;object type=&quot;3&quot; unique_id=&quot;11000&quot;&gt;&lt;property id=&quot;20148&quot; value=&quot;5&quot;/&gt;&lt;property id=&quot;20300&quot; value=&quot;Slide 15 - &amp;quot;Question 13&amp;quot;&quot;/&gt;&lt;property id=&quot;20307&quot; value=&quot;309&quot;/&gt;&lt;/object&gt;&lt;object type=&quot;3&quot; unique_id=&quot;11001&quot;&gt;&lt;property id=&quot;20148&quot; value=&quot;5&quot;/&gt;&lt;property id=&quot;20300&quot; value=&quot;Slide 16 - &amp;quot;Question 14&amp;quot;&quot;/&gt;&lt;property id=&quot;20307&quot; value=&quot;310&quot;/&gt;&lt;/object&gt;&lt;object type=&quot;3&quot; unique_id=&quot;11002&quot;&gt;&lt;property id=&quot;20148&quot; value=&quot;5&quot;/&gt;&lt;property id=&quot;20300&quot; value=&quot;Slide 17 - &amp;quot;Question 15&amp;quot;&quot;/&gt;&lt;property id=&quot;20307&quot; value=&quot;311&quot;/&gt;&lt;/object&gt;&lt;object type=&quot;3&quot; unique_id=&quot;11003&quot;&gt;&lt;property id=&quot;20148&quot; value=&quot;5&quot;/&gt;&lt;property id=&quot;20300&quot; value=&quot;Slide 18 - &amp;quot;Question 16&amp;quot;&quot;/&gt;&lt;property id=&quot;20307&quot; value=&quot;330&quot;/&gt;&lt;/object&gt;&lt;object type=&quot;3&quot; unique_id=&quot;11004&quot;&gt;&lt;property id=&quot;20148&quot; value=&quot;5&quot;/&gt;&lt;property id=&quot;20300&quot; value=&quot;Slide 19 - &amp;quot;Answer Key – Chapter 38&amp;quot;&quot;/&gt;&lt;property id=&quot;20307&quot; value=&quot;273&quot;/&gt;&lt;/object&gt;&lt;/object&gt;&lt;object type=&quot;8&quot; unique_id=&quot;1102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3008</TotalTime>
  <Words>316</Words>
  <Application>Microsoft Office PowerPoint</Application>
  <PresentationFormat>On-screen Show (4:3)</PresentationFormat>
  <Paragraphs>317</Paragraphs>
  <Slides>32</Slides>
  <Notes>31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32</vt:i4>
      </vt:variant>
    </vt:vector>
  </HeadingPairs>
  <TitlesOfParts>
    <vt:vector size="41" baseType="lpstr">
      <vt:lpstr>Arial</vt:lpstr>
      <vt:lpstr>Geneva</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271</cp:revision>
  <dcterms:created xsi:type="dcterms:W3CDTF">2005-04-19T02:46:41Z</dcterms:created>
  <dcterms:modified xsi:type="dcterms:W3CDTF">2019-05-02T19:53:47Z</dcterms:modified>
</cp:coreProperties>
</file>