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98" r:id="rId2"/>
  </p:sldMasterIdLst>
  <p:notesMasterIdLst>
    <p:notesMasterId r:id="rId30"/>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30" r:id="rId20"/>
    <p:sldId id="331" r:id="rId21"/>
    <p:sldId id="332" r:id="rId22"/>
    <p:sldId id="333" r:id="rId23"/>
    <p:sldId id="334" r:id="rId24"/>
    <p:sldId id="335" r:id="rId25"/>
    <p:sldId id="336" r:id="rId26"/>
    <p:sldId id="337" r:id="rId27"/>
    <p:sldId id="338" r:id="rId28"/>
    <p:sldId id="273" r:id="rId29"/>
  </p:sldIdLst>
  <p:sldSz cx="9144000" cy="6858000" type="screen4x3"/>
  <p:notesSz cx="6858000" cy="9144000"/>
  <p:custDataLst>
    <p:tags r:id="rId31"/>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475" autoAdjust="0"/>
    <p:restoredTop sz="87324" autoAdjust="0"/>
  </p:normalViewPr>
  <p:slideViewPr>
    <p:cSldViewPr>
      <p:cViewPr varScale="1">
        <p:scale>
          <a:sx n="87" d="100"/>
          <a:sy n="87" d="100"/>
        </p:scale>
        <p:origin x="9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1CF2D74D-4372-48A4-B98E-E2B3CCE188D3}"/>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43B4FA5-72C9-449C-866F-41411E28B15A}"/>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2532" name="Rectangle 4">
            <a:extLst>
              <a:ext uri="{FF2B5EF4-FFF2-40B4-BE49-F238E27FC236}">
                <a16:creationId xmlns:a16="http://schemas.microsoft.com/office/drawing/2014/main" id="{BE62D9D2-30C8-4725-8CE4-F2D9A67A8627}"/>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2A24547E-BB7D-44FE-8F00-42CC3FA7EB2B}"/>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6EFE9F16-E826-48B4-B045-DA3B27B850DD}"/>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0C21E70E-0016-48EB-910D-74D060DE20FB}"/>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AAC791ED-E9D0-4084-AD90-4BFACCA1C75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D2D79EE8-0926-4B3B-8579-53FA87E044C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016240E-2C75-4A9B-BEF1-FCC55EA3B262}" type="slidenum">
              <a:rPr lang="en-US" altLang="en-US" sz="1200"/>
              <a:pPr/>
              <a:t>1</a:t>
            </a:fld>
            <a:endParaRPr lang="en-US" altLang="en-US" sz="1200"/>
          </a:p>
        </p:txBody>
      </p:sp>
      <p:sp>
        <p:nvSpPr>
          <p:cNvPr id="23555" name="Rectangle 2">
            <a:extLst>
              <a:ext uri="{FF2B5EF4-FFF2-40B4-BE49-F238E27FC236}">
                <a16:creationId xmlns:a16="http://schemas.microsoft.com/office/drawing/2014/main" id="{8BACD49B-C57C-485B-BC23-97B3F887200A}"/>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C9C12BB5-8551-4C74-8578-6E57091437F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71C9E1BD-A4DE-4CC1-9283-0FB01E6534DF}"/>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C6C081E5-BBBB-4760-B8FF-D04E78669E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98D4558E-A7A4-4617-9D7D-76DFF2F625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15BCA19-1212-483E-B1BB-0C1CBEEFD498}"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0B952ECE-6828-459B-8D16-D61776821391}"/>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A5CECECF-D4C6-4427-85EC-7566CBCC3C9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AC655E3F-162B-45EC-B2DE-17399F4769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040E88B-E6F5-4E42-AC03-0D751D60A7E7}"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1631414-508D-4253-9B72-C247DB569B5C}"/>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8DE5EDF6-01B5-420F-838B-E69848E9F25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C8B17EE8-EE21-422C-9A0D-ACD6100E46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8FC9EA1-623B-45CF-8DDF-512C6099CC5D}"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44E5D173-B500-4768-BEE6-43C1BEB32D1B}"/>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495A5582-10AD-4D27-8940-066FED221D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5844" name="Slide Number Placeholder 3">
            <a:extLst>
              <a:ext uri="{FF2B5EF4-FFF2-40B4-BE49-F238E27FC236}">
                <a16:creationId xmlns:a16="http://schemas.microsoft.com/office/drawing/2014/main" id="{6635E8C2-7617-4786-B0E8-8DC6CCEE480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6F71985-FFBA-45ED-B9A4-43E566F829AA}"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081255DB-8D88-46C0-BE89-1FBDC4562FC1}"/>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04A19865-7D6D-4A6E-8CA0-31216FE18EC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3CA91948-DF28-4CA6-9CA9-DB6DEDA43C2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5BF0FB0-E66B-414A-BA4B-9D481EBA86B0}"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27030572-7028-491D-BAA8-AEA4A9D9A3A6}"/>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A75F6D77-74D4-4BB9-9413-27DBE1A234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8898A6DA-618E-4AB2-84D7-D2AAD1C1DFC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923ED3B-9590-40B9-A3F1-3F051C7C78B5}"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8347356F-D760-4F10-952D-22E7D4D3F0DA}"/>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1D33839D-2018-441D-903A-D01FA91AF73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 </a:t>
            </a:r>
          </a:p>
        </p:txBody>
      </p:sp>
      <p:sp>
        <p:nvSpPr>
          <p:cNvPr id="38916" name="Slide Number Placeholder 3">
            <a:extLst>
              <a:ext uri="{FF2B5EF4-FFF2-40B4-BE49-F238E27FC236}">
                <a16:creationId xmlns:a16="http://schemas.microsoft.com/office/drawing/2014/main" id="{34FE4DFA-3599-40F9-97A4-6CE3033230B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9089962-BADA-4BD5-91D0-4B5A23D71158}"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6F5AFCBB-D747-474B-81BF-F4BAFBA5793E}"/>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B05348DC-8FA9-49F6-86C2-D5A953D5D1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39940" name="Slide Number Placeholder 3">
            <a:extLst>
              <a:ext uri="{FF2B5EF4-FFF2-40B4-BE49-F238E27FC236}">
                <a16:creationId xmlns:a16="http://schemas.microsoft.com/office/drawing/2014/main" id="{67D6F4FC-E381-498E-9D80-086CE56A57B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EE4282E-5362-436C-B06E-1139CFCBCFDF}"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309CEE5A-80A8-471A-83B6-6BC1C8C76BD6}"/>
              </a:ext>
            </a:extLst>
          </p:cNvPr>
          <p:cNvSpPr>
            <a:spLocks noGrp="1" noRot="1" noChangeAspect="1" noTextEdit="1"/>
          </p:cNvSpPr>
          <p:nvPr>
            <p:ph type="sldImg"/>
          </p:nvPr>
        </p:nvSpPr>
        <p:spPr>
          <a:ln/>
        </p:spPr>
      </p:sp>
      <p:sp>
        <p:nvSpPr>
          <p:cNvPr id="26627" name="Notes Placeholder 2">
            <a:extLst>
              <a:ext uri="{FF2B5EF4-FFF2-40B4-BE49-F238E27FC236}">
                <a16:creationId xmlns:a16="http://schemas.microsoft.com/office/drawing/2014/main" id="{6485A428-AC1F-4DE7-9A3C-E1C4F5F690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38343155-662F-4B08-9AA7-7ACB96C812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8FDC3B6-3B5E-4974-96C7-5FE093C18906}"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4D61B85A-F18A-4180-8BF8-2D22DDD8149A}"/>
              </a:ext>
            </a:extLst>
          </p:cNvPr>
          <p:cNvSpPr>
            <a:spLocks noGrp="1" noRot="1" noChangeAspect="1" noTextEdit="1"/>
          </p:cNvSpPr>
          <p:nvPr>
            <p:ph type="sldImg"/>
          </p:nvPr>
        </p:nvSpPr>
        <p:spPr>
          <a:ln/>
        </p:spPr>
      </p:sp>
      <p:sp>
        <p:nvSpPr>
          <p:cNvPr id="28675" name="Notes Placeholder 2">
            <a:extLst>
              <a:ext uri="{FF2B5EF4-FFF2-40B4-BE49-F238E27FC236}">
                <a16:creationId xmlns:a16="http://schemas.microsoft.com/office/drawing/2014/main" id="{E2718DE8-8321-4289-9D58-5F18590D8AB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018E8173-B8DA-4F00-90AB-4D583A8FFEA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501035E-5EC9-4D15-93D3-A9273631B6F2}" type="slidenum">
              <a:rPr lang="en-US" altLang="en-US" sz="120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C43659DA-FB3A-4AB4-8EAD-86C02884018E}"/>
              </a:ext>
            </a:extLst>
          </p:cNvPr>
          <p:cNvSpPr>
            <a:spLocks noGrp="1" noRot="1" noChangeAspect="1" noTextEdit="1"/>
          </p:cNvSpPr>
          <p:nvPr>
            <p:ph type="sldImg"/>
          </p:nvPr>
        </p:nvSpPr>
        <p:spPr>
          <a:ln/>
        </p:spPr>
      </p:sp>
      <p:sp>
        <p:nvSpPr>
          <p:cNvPr id="24579" name="Notes Placeholder 2">
            <a:extLst>
              <a:ext uri="{FF2B5EF4-FFF2-40B4-BE49-F238E27FC236}">
                <a16:creationId xmlns:a16="http://schemas.microsoft.com/office/drawing/2014/main" id="{B2C68C3C-0CF6-4E89-B8B3-CC2375A4EF8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88C2AEDD-2B6E-4A74-9973-3401827EA9F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CEA2438-FD0F-43BE-B708-1B81EAF73769}"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AC85E906-F159-412B-BC0A-30996785095E}"/>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E83BBE1B-10B5-4598-8A24-284C752794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79C90638-EB53-4DC3-9CFF-7B62997BC1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17311DA-B0D2-46D3-85EC-035BA8C33282}" type="slidenum">
              <a:rPr lang="en-US" altLang="en-US" sz="120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04CA88B7-6534-4D06-9350-FA8F124DEDA1}"/>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4A02262E-0ACB-49C2-9DB9-4767F388A7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3D0BDE74-5593-4FE5-A135-F62E3C2C7D9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C4A642B-0B1C-4BD4-868F-E5EA0C2D38BA}" type="slidenum">
              <a:rPr lang="en-US" altLang="en-US" sz="120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92136E12-2A78-4A05-9C1E-D0A60754A842}"/>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48A912EC-077E-44A5-A8D0-58E5D956BC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627FB8CA-72DC-4D0C-B6E9-5BDF04124D2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D8E9A5C-8D3F-4D1A-AE51-DA8BA1E3EAEC}" type="slidenum">
              <a:rPr lang="en-US" altLang="en-US" sz="120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8419729F-877E-4970-A659-EFCFEDF67581}"/>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1EB71E91-1011-48AD-9A25-DCC0BE7AAB6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5844" name="Slide Number Placeholder 3">
            <a:extLst>
              <a:ext uri="{FF2B5EF4-FFF2-40B4-BE49-F238E27FC236}">
                <a16:creationId xmlns:a16="http://schemas.microsoft.com/office/drawing/2014/main" id="{D3274997-BA67-40DA-B8D2-CF918C067D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1E4B569-A4CB-4C9A-B222-FA92ECE86FDA}" type="slidenum">
              <a:rPr lang="en-US" altLang="en-US" sz="120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5FD360B0-3D0C-4C33-A342-335B36901C9C}"/>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99A593C1-F888-4422-88DA-E79DE264D1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F1EB7F45-8EC7-41D0-A1F9-6CCAF491B1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0B04841-ED0B-4F43-9DAD-82B9023AE441}" type="slidenum">
              <a:rPr lang="en-US" altLang="en-US" sz="120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79310ED6-A0F0-4834-BBEA-7ECD87C15B5B}"/>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84E8BAAF-2CF2-4FFC-9DE7-6218D1B359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E9DB17FB-8FD1-475F-ADEE-E4A38F32294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F691CD5-CF65-4622-A21F-F5FBFE7B51F5}" type="slidenum">
              <a:rPr lang="en-US" altLang="en-US" sz="1200"/>
              <a:pPr/>
              <a:t>26</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1B1F2EE5-CA14-4E99-92BA-BD61C854968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7ADBAA9-5DE6-495D-B177-E2F9A17CD775}" type="slidenum">
              <a:rPr lang="en-US" altLang="en-US" sz="1200"/>
              <a:pPr/>
              <a:t>27</a:t>
            </a:fld>
            <a:endParaRPr lang="en-US" altLang="en-US" sz="1200"/>
          </a:p>
        </p:txBody>
      </p:sp>
      <p:sp>
        <p:nvSpPr>
          <p:cNvPr id="40963" name="Rectangle 2">
            <a:extLst>
              <a:ext uri="{FF2B5EF4-FFF2-40B4-BE49-F238E27FC236}">
                <a16:creationId xmlns:a16="http://schemas.microsoft.com/office/drawing/2014/main" id="{51CF5C49-7574-4A19-A824-9073071EA768}"/>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5A6C4EED-E5EF-4DD1-AC32-D79FD4926D7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3DD95C6A-6125-4AF7-A3FA-4D9EA431C539}"/>
              </a:ext>
            </a:extLst>
          </p:cNvPr>
          <p:cNvSpPr>
            <a:spLocks noGrp="1" noRot="1" noChangeAspect="1" noTextEdit="1"/>
          </p:cNvSpPr>
          <p:nvPr>
            <p:ph type="sldImg"/>
          </p:nvPr>
        </p:nvSpPr>
        <p:spPr>
          <a:ln/>
        </p:spPr>
      </p:sp>
      <p:sp>
        <p:nvSpPr>
          <p:cNvPr id="25603" name="Notes Placeholder 2">
            <a:extLst>
              <a:ext uri="{FF2B5EF4-FFF2-40B4-BE49-F238E27FC236}">
                <a16:creationId xmlns:a16="http://schemas.microsoft.com/office/drawing/2014/main" id="{0A4D2E7C-B01F-47E2-9377-C8EB885966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5604" name="Slide Number Placeholder 3">
            <a:extLst>
              <a:ext uri="{FF2B5EF4-FFF2-40B4-BE49-F238E27FC236}">
                <a16:creationId xmlns:a16="http://schemas.microsoft.com/office/drawing/2014/main" id="{8477392D-5122-45A6-BF80-A1F221D6A6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A189629-3B25-414F-BADE-AE4B45EE8351}" type="slidenum">
              <a:rPr lang="en-US" altLang="en-US" sz="120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603A41A-6426-46C9-98B4-14D94AFF0685}"/>
              </a:ext>
            </a:extLst>
          </p:cNvPr>
          <p:cNvSpPr>
            <a:spLocks noGrp="1" noRot="1" noChangeAspect="1" noTextEdit="1"/>
          </p:cNvSpPr>
          <p:nvPr>
            <p:ph type="sldImg"/>
          </p:nvPr>
        </p:nvSpPr>
        <p:spPr>
          <a:ln/>
        </p:spPr>
      </p:sp>
      <p:sp>
        <p:nvSpPr>
          <p:cNvPr id="26627" name="Notes Placeholder 2">
            <a:extLst>
              <a:ext uri="{FF2B5EF4-FFF2-40B4-BE49-F238E27FC236}">
                <a16:creationId xmlns:a16="http://schemas.microsoft.com/office/drawing/2014/main" id="{55D3DF71-421D-42DA-BA3C-D579C6FCDC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7F1AE45E-EC68-4BD2-947B-772C78ED122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49FD443-2756-4FA6-BA15-FB59500B7B1F}"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38AD2BE7-0156-4629-8E77-B98A0E84D585}"/>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691B0E7C-D1ED-445B-8BB2-29D98D64D8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1D0E76DF-D727-47C3-8D77-06BACB9D1AC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3F8CC2E-2F33-4651-87CA-627695A59894}"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A66C7D3-A40E-4129-BFAB-03F3296783CA}"/>
              </a:ext>
            </a:extLst>
          </p:cNvPr>
          <p:cNvSpPr>
            <a:spLocks noGrp="1" noRot="1" noChangeAspect="1" noTextEdit="1"/>
          </p:cNvSpPr>
          <p:nvPr>
            <p:ph type="sldImg"/>
          </p:nvPr>
        </p:nvSpPr>
        <p:spPr>
          <a:ln/>
        </p:spPr>
      </p:sp>
      <p:sp>
        <p:nvSpPr>
          <p:cNvPr id="28675" name="Notes Placeholder 2">
            <a:extLst>
              <a:ext uri="{FF2B5EF4-FFF2-40B4-BE49-F238E27FC236}">
                <a16:creationId xmlns:a16="http://schemas.microsoft.com/office/drawing/2014/main" id="{9FD3C52E-91D5-42C4-ACE5-156BD53F8DA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741809B7-981F-4629-804C-B3FF8FCC6F9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AD6092D-1481-4520-AC0D-BE0B733BB649}"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7765E977-1B2F-4F07-82BE-EC9988F878AF}"/>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4B3692FC-BF77-4A2B-8D13-B96FD7D8050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BC143778-50BF-4FE9-86CE-53960CEC54C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6E5D628-CC66-47C8-B656-DEF1EDA62616}"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A2F59257-EABB-46F9-944C-9601188C9163}"/>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FD1F4920-6EDF-4A05-9F5F-02A7711301A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5C27D267-A70F-4064-A807-AFE45E13836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AA3DC4F-B975-4D18-B7CA-305C71422624}"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9D4FD8B1-845D-4909-AB0A-276A27864548}"/>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C68A9A49-394A-4846-9D0C-36CFC1288D4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5ACA6259-84BB-4890-907C-0E15D4F504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A5CC956-B568-4D95-8FF3-68C2ABBA2288}"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3937B2A-BED8-4398-8246-A189E7FFAF3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3F289D8-07DF-4271-95C5-8984E6FFC52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EC8AFF5-56CB-4A80-9787-3B8C3D55E449}"/>
              </a:ext>
            </a:extLst>
          </p:cNvPr>
          <p:cNvSpPr>
            <a:spLocks noGrp="1" noChangeArrowheads="1"/>
          </p:cNvSpPr>
          <p:nvPr>
            <p:ph type="sldNum" sz="quarter" idx="12"/>
          </p:nvPr>
        </p:nvSpPr>
        <p:spPr>
          <a:ln/>
        </p:spPr>
        <p:txBody>
          <a:bodyPr/>
          <a:lstStyle>
            <a:lvl1pPr>
              <a:defRPr/>
            </a:lvl1pPr>
          </a:lstStyle>
          <a:p>
            <a:fld id="{620B40CB-4D7B-4B9C-9A04-5DE1A92A5CC8}" type="slidenum">
              <a:rPr lang="en-US" altLang="en-US"/>
              <a:pPr/>
              <a:t>‹#›</a:t>
            </a:fld>
            <a:endParaRPr lang="en-US" altLang="en-US"/>
          </a:p>
        </p:txBody>
      </p:sp>
    </p:spTree>
    <p:extLst>
      <p:ext uri="{BB962C8B-B14F-4D97-AF65-F5344CB8AC3E}">
        <p14:creationId xmlns:p14="http://schemas.microsoft.com/office/powerpoint/2010/main" val="1979216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95E4660-5CB4-4234-BA25-799428FDD65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2255E01-F3FA-4EE7-8B5F-D1E469084EE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B97CB6B-6E72-433E-82A5-92CFCE17A662}"/>
              </a:ext>
            </a:extLst>
          </p:cNvPr>
          <p:cNvSpPr>
            <a:spLocks noGrp="1" noChangeArrowheads="1"/>
          </p:cNvSpPr>
          <p:nvPr>
            <p:ph type="sldNum" sz="quarter" idx="12"/>
          </p:nvPr>
        </p:nvSpPr>
        <p:spPr>
          <a:ln/>
        </p:spPr>
        <p:txBody>
          <a:bodyPr/>
          <a:lstStyle>
            <a:lvl1pPr>
              <a:defRPr/>
            </a:lvl1pPr>
          </a:lstStyle>
          <a:p>
            <a:fld id="{87AED868-46C4-475B-9060-8EAD3CE3FEDA}" type="slidenum">
              <a:rPr lang="en-US" altLang="en-US"/>
              <a:pPr/>
              <a:t>‹#›</a:t>
            </a:fld>
            <a:endParaRPr lang="en-US" altLang="en-US"/>
          </a:p>
        </p:txBody>
      </p:sp>
    </p:spTree>
    <p:extLst>
      <p:ext uri="{BB962C8B-B14F-4D97-AF65-F5344CB8AC3E}">
        <p14:creationId xmlns:p14="http://schemas.microsoft.com/office/powerpoint/2010/main" val="747269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65D7F-BF02-4401-9DA1-9896A6028AFE}"/>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BCB932-0FE6-4303-85E8-6C59F65239A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6942538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F0B70-D9E7-4AFD-AB51-3EE374E969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BEFF44-AE64-4C17-A8B8-AC89E0E9474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4976519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3D0C0-CD6F-4C3B-B713-596A4F29A352}"/>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E41438-E06B-4DE7-A635-5150E6C2020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83248396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738B3-B5F3-472F-88AF-7133E389BC8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F10083-C72E-471B-9A4B-5936F4590416}"/>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653213A-1F37-40BA-8FB4-B21CF5E1E8F0}"/>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59458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FB2AA-6952-4F8D-8518-71D0FED1690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6DC003-EDEF-4EB6-B39A-12177AC993A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0ACAB84-CB2F-49FA-B287-6D3757102DC6}"/>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044A281-5D96-46D4-A642-214F99CEB6F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5A83321-1D74-4BF3-9CF9-D2FE061D018F}"/>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397108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2C57E-D48E-46E9-8225-94B323C8022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7549592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85602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2F46E-FF8A-4B3F-90D8-8383E4EC361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A91A98-6DC7-48D0-ABD4-C9B5769F930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412A21-F896-4DE0-B4C4-965B22B4140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82115870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DDA1B-637D-44B8-BC59-F4A138BF25E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9E2118-4A19-45F4-93E9-DBF7DAAB13DE}"/>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0BF6BF-C774-4A38-B111-6340885B353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73191391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EC4C0A68-52C3-407B-A3BA-0B98DC89BC7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4070257-D5E7-411F-AC48-1E31E6E4C53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07C96AD-F5E9-4941-828E-3B4C997D05B2}"/>
              </a:ext>
            </a:extLst>
          </p:cNvPr>
          <p:cNvSpPr>
            <a:spLocks noGrp="1" noChangeArrowheads="1"/>
          </p:cNvSpPr>
          <p:nvPr>
            <p:ph type="sldNum" sz="quarter" idx="12"/>
          </p:nvPr>
        </p:nvSpPr>
        <p:spPr>
          <a:ln/>
        </p:spPr>
        <p:txBody>
          <a:bodyPr/>
          <a:lstStyle>
            <a:lvl1pPr>
              <a:defRPr/>
            </a:lvl1pPr>
          </a:lstStyle>
          <a:p>
            <a:fld id="{14040269-F3E7-40E5-8526-789C26B15BFE}" type="slidenum">
              <a:rPr lang="en-US" altLang="en-US"/>
              <a:pPr/>
              <a:t>‹#›</a:t>
            </a:fld>
            <a:endParaRPr lang="en-US" altLang="en-US"/>
          </a:p>
        </p:txBody>
      </p:sp>
    </p:spTree>
    <p:extLst>
      <p:ext uri="{BB962C8B-B14F-4D97-AF65-F5344CB8AC3E}">
        <p14:creationId xmlns:p14="http://schemas.microsoft.com/office/powerpoint/2010/main" val="4223899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3423C-2A38-4449-846A-9553019865B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2BB15BE-CBC0-4D28-B91C-63C544F3E5C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217687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2BECB4-CCC6-4777-8034-44F6D0930327}"/>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DA38B3-77A3-4852-8256-E151999AE935}"/>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7189009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80144D3F-4691-4415-9E5D-8B0C3B5D0EE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505CBFD-A6EA-469E-A648-D4633597F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7A6B64D-6A00-45BB-8BC1-4EEE0519C714}"/>
              </a:ext>
            </a:extLst>
          </p:cNvPr>
          <p:cNvSpPr>
            <a:spLocks noGrp="1" noChangeArrowheads="1"/>
          </p:cNvSpPr>
          <p:nvPr>
            <p:ph type="sldNum" sz="quarter" idx="12"/>
          </p:nvPr>
        </p:nvSpPr>
        <p:spPr>
          <a:ln/>
        </p:spPr>
        <p:txBody>
          <a:bodyPr/>
          <a:lstStyle>
            <a:lvl1pPr>
              <a:defRPr/>
            </a:lvl1pPr>
          </a:lstStyle>
          <a:p>
            <a:fld id="{3DB054BB-A612-484E-843F-D69BD1E58759}" type="slidenum">
              <a:rPr lang="en-US" altLang="en-US"/>
              <a:pPr/>
              <a:t>‹#›</a:t>
            </a:fld>
            <a:endParaRPr lang="en-US" altLang="en-US"/>
          </a:p>
        </p:txBody>
      </p:sp>
    </p:spTree>
    <p:extLst>
      <p:ext uri="{BB962C8B-B14F-4D97-AF65-F5344CB8AC3E}">
        <p14:creationId xmlns:p14="http://schemas.microsoft.com/office/powerpoint/2010/main" val="164696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505FE18-A3DD-49B2-8C1B-0562D5EE156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5CE9C731-19C2-44E8-9787-6DD889A65CF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80B00527-4F82-44C6-9B97-B7F725C53B7E}"/>
              </a:ext>
            </a:extLst>
          </p:cNvPr>
          <p:cNvSpPr>
            <a:spLocks noGrp="1" noChangeArrowheads="1"/>
          </p:cNvSpPr>
          <p:nvPr>
            <p:ph type="sldNum" sz="quarter" idx="12"/>
          </p:nvPr>
        </p:nvSpPr>
        <p:spPr>
          <a:ln/>
        </p:spPr>
        <p:txBody>
          <a:bodyPr/>
          <a:lstStyle>
            <a:lvl1pPr>
              <a:defRPr/>
            </a:lvl1pPr>
          </a:lstStyle>
          <a:p>
            <a:fld id="{EE853625-1489-4D81-902F-6EB7B22DDE2A}" type="slidenum">
              <a:rPr lang="en-US" altLang="en-US"/>
              <a:pPr/>
              <a:t>‹#›</a:t>
            </a:fld>
            <a:endParaRPr lang="en-US" altLang="en-US"/>
          </a:p>
        </p:txBody>
      </p:sp>
    </p:spTree>
    <p:extLst>
      <p:ext uri="{BB962C8B-B14F-4D97-AF65-F5344CB8AC3E}">
        <p14:creationId xmlns:p14="http://schemas.microsoft.com/office/powerpoint/2010/main" val="3678385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45EF5E41-20FB-4A14-99AA-98F7918BE72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9E05708E-A28F-483F-825A-4F58EB4D608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DEF9E0C5-8E12-4E33-8536-B78405037707}"/>
              </a:ext>
            </a:extLst>
          </p:cNvPr>
          <p:cNvSpPr>
            <a:spLocks noGrp="1" noChangeArrowheads="1"/>
          </p:cNvSpPr>
          <p:nvPr>
            <p:ph type="sldNum" sz="quarter" idx="12"/>
          </p:nvPr>
        </p:nvSpPr>
        <p:spPr>
          <a:ln/>
        </p:spPr>
        <p:txBody>
          <a:bodyPr/>
          <a:lstStyle>
            <a:lvl1pPr>
              <a:defRPr/>
            </a:lvl1pPr>
          </a:lstStyle>
          <a:p>
            <a:fld id="{D95E3D1F-8BCF-44A0-9E40-90F2DC8B9677}" type="slidenum">
              <a:rPr lang="en-US" altLang="en-US"/>
              <a:pPr/>
              <a:t>‹#›</a:t>
            </a:fld>
            <a:endParaRPr lang="en-US" altLang="en-US"/>
          </a:p>
        </p:txBody>
      </p:sp>
    </p:spTree>
    <p:extLst>
      <p:ext uri="{BB962C8B-B14F-4D97-AF65-F5344CB8AC3E}">
        <p14:creationId xmlns:p14="http://schemas.microsoft.com/office/powerpoint/2010/main" val="1321095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4B005AB4-5381-4169-AB45-8610F2A99C37}"/>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BF7D6AF1-D6E2-4094-A93C-7BFAD455F99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3A5239F2-EACF-4D47-BCF2-3C0098F0311A}"/>
              </a:ext>
            </a:extLst>
          </p:cNvPr>
          <p:cNvSpPr>
            <a:spLocks noGrp="1" noChangeArrowheads="1"/>
          </p:cNvSpPr>
          <p:nvPr>
            <p:ph type="sldNum" sz="quarter" idx="12"/>
          </p:nvPr>
        </p:nvSpPr>
        <p:spPr>
          <a:ln/>
        </p:spPr>
        <p:txBody>
          <a:bodyPr/>
          <a:lstStyle>
            <a:lvl1pPr>
              <a:defRPr/>
            </a:lvl1pPr>
          </a:lstStyle>
          <a:p>
            <a:fld id="{0F5CB493-4C35-4524-A37A-0ACE4DD373A4}" type="slidenum">
              <a:rPr lang="en-US" altLang="en-US"/>
              <a:pPr/>
              <a:t>‹#›</a:t>
            </a:fld>
            <a:endParaRPr lang="en-US" altLang="en-US"/>
          </a:p>
        </p:txBody>
      </p:sp>
    </p:spTree>
    <p:extLst>
      <p:ext uri="{BB962C8B-B14F-4D97-AF65-F5344CB8AC3E}">
        <p14:creationId xmlns:p14="http://schemas.microsoft.com/office/powerpoint/2010/main" val="3251900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13EC77A-3066-4FF8-8E16-A047A538E2E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83DF86E-282B-425E-B42D-A949E31283C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9EE831D-71FA-41C7-AD2F-23C03855A0E2}"/>
              </a:ext>
            </a:extLst>
          </p:cNvPr>
          <p:cNvSpPr>
            <a:spLocks noGrp="1" noChangeArrowheads="1"/>
          </p:cNvSpPr>
          <p:nvPr>
            <p:ph type="sldNum" sz="quarter" idx="12"/>
          </p:nvPr>
        </p:nvSpPr>
        <p:spPr>
          <a:ln/>
        </p:spPr>
        <p:txBody>
          <a:bodyPr/>
          <a:lstStyle>
            <a:lvl1pPr>
              <a:defRPr/>
            </a:lvl1pPr>
          </a:lstStyle>
          <a:p>
            <a:fld id="{E7B3C939-364A-4101-B70A-83429E7BF37E}" type="slidenum">
              <a:rPr lang="en-US" altLang="en-US"/>
              <a:pPr/>
              <a:t>‹#›</a:t>
            </a:fld>
            <a:endParaRPr lang="en-US" altLang="en-US"/>
          </a:p>
        </p:txBody>
      </p:sp>
    </p:spTree>
    <p:extLst>
      <p:ext uri="{BB962C8B-B14F-4D97-AF65-F5344CB8AC3E}">
        <p14:creationId xmlns:p14="http://schemas.microsoft.com/office/powerpoint/2010/main" val="281133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E100F6D-1E5D-463C-9FC1-D67F048E728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62883FF-2202-4D4A-A4B1-98C32A831E8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6F85059-0F9A-4D56-8271-CA304267BF7F}"/>
              </a:ext>
            </a:extLst>
          </p:cNvPr>
          <p:cNvSpPr>
            <a:spLocks noGrp="1" noChangeArrowheads="1"/>
          </p:cNvSpPr>
          <p:nvPr>
            <p:ph type="sldNum" sz="quarter" idx="12"/>
          </p:nvPr>
        </p:nvSpPr>
        <p:spPr>
          <a:ln/>
        </p:spPr>
        <p:txBody>
          <a:bodyPr/>
          <a:lstStyle>
            <a:lvl1pPr>
              <a:defRPr/>
            </a:lvl1pPr>
          </a:lstStyle>
          <a:p>
            <a:fld id="{65D8BB56-DBAD-4786-B1F9-03A8452B45B3}" type="slidenum">
              <a:rPr lang="en-US" altLang="en-US"/>
              <a:pPr/>
              <a:t>‹#›</a:t>
            </a:fld>
            <a:endParaRPr lang="en-US" altLang="en-US"/>
          </a:p>
        </p:txBody>
      </p:sp>
    </p:spTree>
    <p:extLst>
      <p:ext uri="{BB962C8B-B14F-4D97-AF65-F5344CB8AC3E}">
        <p14:creationId xmlns:p14="http://schemas.microsoft.com/office/powerpoint/2010/main" val="2473581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F645A1B-9680-443B-81B7-70EA938EFBD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3CFBBF8-57BB-43F5-AB15-899A5B2476E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78E6FBC-69DE-4AF7-8BA8-833AEE4D7853}"/>
              </a:ext>
            </a:extLst>
          </p:cNvPr>
          <p:cNvSpPr>
            <a:spLocks noGrp="1" noChangeArrowheads="1"/>
          </p:cNvSpPr>
          <p:nvPr>
            <p:ph type="sldNum" sz="quarter" idx="12"/>
          </p:nvPr>
        </p:nvSpPr>
        <p:spPr>
          <a:ln/>
        </p:spPr>
        <p:txBody>
          <a:bodyPr/>
          <a:lstStyle>
            <a:lvl1pPr>
              <a:defRPr/>
            </a:lvl1pPr>
          </a:lstStyle>
          <a:p>
            <a:fld id="{636AF3E8-DA3A-45C7-8AA7-0080C91BC646}" type="slidenum">
              <a:rPr lang="en-US" altLang="en-US"/>
              <a:pPr/>
              <a:t>‹#›</a:t>
            </a:fld>
            <a:endParaRPr lang="en-US" altLang="en-US"/>
          </a:p>
        </p:txBody>
      </p:sp>
    </p:spTree>
    <p:extLst>
      <p:ext uri="{BB962C8B-B14F-4D97-AF65-F5344CB8AC3E}">
        <p14:creationId xmlns:p14="http://schemas.microsoft.com/office/powerpoint/2010/main" val="2746704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E56C21C9-CDBF-4E3B-BAE0-FD78EF2DBD58}"/>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747454B7-3822-4797-A7DF-72CB6D69EFF0}"/>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ACE56A4A-9893-4FED-8DBE-AF5437AE5C86}"/>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288676FE-40F1-4ECB-BCBF-3E24F4224B52}"/>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1BE33F8D-26DF-4C8D-99AD-DDC95B495989}"/>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383FA637-BD1D-4DD1-B355-4A4F9D5C810B}"/>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4B43F8EC-E367-4F42-8FFA-5C4948E9C160}"/>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10061158-3F81-4EA9-87F9-FF4814E17030}" type="slidenum">
              <a:rPr lang="en-US" altLang="en-US"/>
              <a:pPr/>
              <a:t>‹#›</a:t>
            </a:fld>
            <a:endParaRPr lang="en-US" altLang="en-US"/>
          </a:p>
        </p:txBody>
      </p:sp>
      <p:sp>
        <p:nvSpPr>
          <p:cNvPr id="20489" name="Freeform 9">
            <a:extLst>
              <a:ext uri="{FF2B5EF4-FFF2-40B4-BE49-F238E27FC236}">
                <a16:creationId xmlns:a16="http://schemas.microsoft.com/office/drawing/2014/main" id="{ECD11657-47CB-4ECC-BCF0-A3F9E46791B1}"/>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63D2E043-842A-4079-B4D9-C67520E276F3}"/>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BDEBFBD4-F09D-4C6A-A3CD-C41582150A34}"/>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18A95CF3-8A1A-463F-B2E2-CF543A91966D}"/>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55B14FB8-1F0F-4DF9-8A3A-1786DC09EEBC}"/>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55301" name="Picture 3" descr="MHE-red-RGB-email-logo.png">
            <a:extLst>
              <a:ext uri="{FF2B5EF4-FFF2-40B4-BE49-F238E27FC236}">
                <a16:creationId xmlns:a16="http://schemas.microsoft.com/office/drawing/2014/main" id="{E975026F-569D-45B7-84C7-D918574759D6}"/>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E2F8181-9DAF-4584-BAB1-8BA32E3F8A40}"/>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5DF8AD53-65A0-49C8-9701-F337361C623F}"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B78AC091-D837-43B5-958C-B6762899D3A0}"/>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FEB1A221-889F-44DF-AA32-434BCB631962}"/>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98FDDE82-EFEA-4FE9-8861-91055E22DD29}"/>
              </a:ext>
            </a:extLst>
          </p:cNvPr>
          <p:cNvSpPr txBox="1">
            <a:spLocks noChangeArrowheads="1"/>
          </p:cNvSpPr>
          <p:nvPr/>
        </p:nvSpPr>
        <p:spPr bwMode="auto">
          <a:xfrm>
            <a:off x="152400" y="6527800"/>
            <a:ext cx="89916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3" name="Title 2">
            <a:extLst>
              <a:ext uri="{FF2B5EF4-FFF2-40B4-BE49-F238E27FC236}">
                <a16:creationId xmlns:a16="http://schemas.microsoft.com/office/drawing/2014/main" id="{F15B4D21-A8C1-4F08-9B41-5ADDB0CD978A}"/>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98F8C171-74AF-495F-ABC6-D63AEA4C8B90}"/>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Plant Nutrition and Soil</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823344EF-02A6-4B3D-96FC-FAB000F63153}"/>
              </a:ext>
            </a:extLst>
          </p:cNvPr>
          <p:cNvSpPr>
            <a:spLocks noGrp="1" noChangeArrowheads="1"/>
          </p:cNvSpPr>
          <p:nvPr>
            <p:ph type="title"/>
          </p:nvPr>
        </p:nvSpPr>
        <p:spPr/>
        <p:txBody>
          <a:bodyPr/>
          <a:lstStyle/>
          <a:p>
            <a:pPr eaLnBrk="1" hangingPunct="1"/>
            <a:r>
              <a:rPr lang="en-US" altLang="en-US"/>
              <a:t>Question 8</a:t>
            </a:r>
          </a:p>
        </p:txBody>
      </p:sp>
      <p:sp>
        <p:nvSpPr>
          <p:cNvPr id="12291" name="Rectangle 6">
            <a:extLst>
              <a:ext uri="{FF2B5EF4-FFF2-40B4-BE49-F238E27FC236}">
                <a16:creationId xmlns:a16="http://schemas.microsoft.com/office/drawing/2014/main" id="{184870E7-31B7-4304-8580-776A7B5423C5}"/>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statements concerning bacterial nitrogen fixation is false?</a:t>
            </a:r>
          </a:p>
          <a:p>
            <a:pPr marL="1347788" lvl="2" indent="-457200">
              <a:buFont typeface="Arial" panose="020B0604020202020204" pitchFamily="34" charset="0"/>
              <a:buAutoNum type="alphaLcPeriod"/>
            </a:pPr>
            <a:r>
              <a:rPr lang="en-US" altLang="en-US"/>
              <a:t>The process does not require ATP</a:t>
            </a:r>
          </a:p>
          <a:p>
            <a:pPr marL="1347788" lvl="2" indent="-457200">
              <a:buFont typeface="Arial" panose="020B0604020202020204" pitchFamily="34" charset="0"/>
              <a:buAutoNum type="alphaLcPeriod"/>
            </a:pPr>
            <a:r>
              <a:rPr lang="en-US" altLang="en-US"/>
              <a:t>The nitrogenase enzyme is N</a:t>
            </a:r>
            <a:r>
              <a:rPr lang="en-US" altLang="en-US" baseline="-25000"/>
              <a:t>2</a:t>
            </a:r>
            <a:endParaRPr lang="en-US" altLang="en-US"/>
          </a:p>
          <a:p>
            <a:pPr marL="1347788" lvl="2" indent="-457200">
              <a:buFont typeface="Arial" panose="020B0604020202020204" pitchFamily="34" charset="0"/>
              <a:buAutoNum type="alphaLcPeriod"/>
            </a:pPr>
            <a:r>
              <a:rPr lang="en-US" altLang="en-US"/>
              <a:t>Nitrogenase reduces N</a:t>
            </a:r>
            <a:r>
              <a:rPr lang="en-US" altLang="en-US" baseline="-25000"/>
              <a:t>2</a:t>
            </a:r>
            <a:r>
              <a:rPr lang="en-US" altLang="en-US"/>
              <a:t> into NH</a:t>
            </a:r>
            <a:r>
              <a:rPr lang="en-US" altLang="en-US" baseline="-25000"/>
              <a:t>3</a:t>
            </a:r>
            <a:endParaRPr lang="en-US" altLang="en-US"/>
          </a:p>
          <a:p>
            <a:pPr marL="1347788" lvl="2" indent="-457200">
              <a:buFont typeface="Arial" panose="020B0604020202020204" pitchFamily="34" charset="0"/>
              <a:buAutoNum type="alphaLcPeriod"/>
            </a:pPr>
            <a:r>
              <a:rPr lang="en-US" altLang="en-US"/>
              <a:t>O</a:t>
            </a:r>
            <a:r>
              <a:rPr lang="en-US" altLang="en-US" baseline="-25000"/>
              <a:t>2</a:t>
            </a:r>
            <a:r>
              <a:rPr lang="en-US" altLang="en-US"/>
              <a:t> inhibits nitrogenase</a:t>
            </a:r>
          </a:p>
          <a:p>
            <a:pPr marL="1347788" lvl="2" indent="-457200">
              <a:buFont typeface="Arial" panose="020B0604020202020204" pitchFamily="34" charset="0"/>
              <a:buAutoNum type="alphaLcPeriod"/>
            </a:pPr>
            <a:r>
              <a:rPr lang="en-US" altLang="en-US"/>
              <a:t>All of the above are correct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6DA823A7-E088-433E-AA19-C047663EDE31}"/>
              </a:ext>
            </a:extLst>
          </p:cNvPr>
          <p:cNvSpPr>
            <a:spLocks noGrp="1" noChangeArrowheads="1"/>
          </p:cNvSpPr>
          <p:nvPr>
            <p:ph type="title"/>
          </p:nvPr>
        </p:nvSpPr>
        <p:spPr/>
        <p:txBody>
          <a:bodyPr/>
          <a:lstStyle/>
          <a:p>
            <a:pPr eaLnBrk="1" hangingPunct="1"/>
            <a:r>
              <a:rPr lang="en-US" altLang="en-US"/>
              <a:t>Question 9</a:t>
            </a:r>
          </a:p>
        </p:txBody>
      </p:sp>
      <p:sp>
        <p:nvSpPr>
          <p:cNvPr id="13315" name="Rectangle 6">
            <a:extLst>
              <a:ext uri="{FF2B5EF4-FFF2-40B4-BE49-F238E27FC236}">
                <a16:creationId xmlns:a16="http://schemas.microsoft.com/office/drawing/2014/main" id="{A5028241-8276-4F2C-8C94-A78FA1D33786}"/>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Metal hyperaccumulators are plants that store excessive levels of particular metals in their tissues. These are often used to remove heavy metal contaminants from soils. The process of using plants to clean up environmental pollutants is called</a:t>
            </a:r>
          </a:p>
          <a:p>
            <a:pPr marL="1368425" lvl="2" indent="-514350">
              <a:buFont typeface="Arial" panose="020B0604020202020204" pitchFamily="34" charset="0"/>
              <a:buAutoNum type="alphaLcPeriod"/>
            </a:pPr>
            <a:r>
              <a:rPr lang="en-US" altLang="en-US"/>
              <a:t>Plant accumulation</a:t>
            </a:r>
          </a:p>
          <a:p>
            <a:pPr marL="1368425" lvl="2" indent="-514350">
              <a:buFont typeface="Arial" panose="020B0604020202020204" pitchFamily="34" charset="0"/>
              <a:buAutoNum type="alphaLcPeriod"/>
            </a:pPr>
            <a:r>
              <a:rPr lang="en-US" altLang="en-US"/>
              <a:t>Biological magnification</a:t>
            </a:r>
          </a:p>
          <a:p>
            <a:pPr marL="1368425" lvl="2" indent="-514350">
              <a:buFont typeface="Arial" panose="020B0604020202020204" pitchFamily="34" charset="0"/>
              <a:buAutoNum type="alphaLcPeriod"/>
            </a:pPr>
            <a:r>
              <a:rPr lang="en-US" altLang="en-US"/>
              <a:t>Phytoremediation</a:t>
            </a:r>
          </a:p>
          <a:p>
            <a:pPr marL="1368425" lvl="2" indent="-514350">
              <a:buFont typeface="Arial" panose="020B0604020202020204" pitchFamily="34" charset="0"/>
              <a:buAutoNum type="alphaLcPeriod"/>
            </a:pPr>
            <a:r>
              <a:rPr lang="en-US" altLang="en-US"/>
              <a:t>Amplification</a:t>
            </a:r>
          </a:p>
          <a:p>
            <a:pPr marL="1368425" lvl="2" indent="-514350">
              <a:buFont typeface="Arial" panose="020B0604020202020204" pitchFamily="34" charset="0"/>
              <a:buAutoNum type="alphaLcPeriod"/>
            </a:pPr>
            <a:r>
              <a:rPr lang="en-US" altLang="en-US"/>
              <a:t>Deracination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8818EADB-2C57-4F1C-957A-45C03FE3B7EC}"/>
              </a:ext>
            </a:extLst>
          </p:cNvPr>
          <p:cNvSpPr>
            <a:spLocks noGrp="1" noChangeArrowheads="1"/>
          </p:cNvSpPr>
          <p:nvPr>
            <p:ph type="title"/>
          </p:nvPr>
        </p:nvSpPr>
        <p:spPr/>
        <p:txBody>
          <a:bodyPr/>
          <a:lstStyle/>
          <a:p>
            <a:pPr eaLnBrk="1" hangingPunct="1"/>
            <a:r>
              <a:rPr lang="en-US" altLang="en-US"/>
              <a:t>Question 10</a:t>
            </a:r>
          </a:p>
        </p:txBody>
      </p:sp>
      <p:sp>
        <p:nvSpPr>
          <p:cNvPr id="14339" name="Rectangle 6">
            <a:extLst>
              <a:ext uri="{FF2B5EF4-FFF2-40B4-BE49-F238E27FC236}">
                <a16:creationId xmlns:a16="http://schemas.microsoft.com/office/drawing/2014/main" id="{C3A03A29-F246-41DC-8D37-AFCC76806722}"/>
              </a:ext>
            </a:extLst>
          </p:cNvPr>
          <p:cNvSpPr>
            <a:spLocks noGrp="1" noChangeArrowheads="1"/>
          </p:cNvSpPr>
          <p:nvPr>
            <p:ph type="body" idx="1"/>
          </p:nvPr>
        </p:nvSpPr>
        <p:spPr>
          <a:xfrm>
            <a:off x="914400" y="1524000"/>
            <a:ext cx="7661275" cy="4114800"/>
          </a:xfrm>
        </p:spPr>
        <p:txBody>
          <a:bodyPr/>
          <a:lstStyle/>
          <a:p>
            <a:pPr>
              <a:buFont typeface="Wingdings" panose="05000000000000000000" pitchFamily="2" charset="2"/>
              <a:buNone/>
            </a:pPr>
            <a:r>
              <a:rPr lang="en-US" altLang="en-US" sz="2300"/>
              <a:t>	Non-photosynthetic plants often use mycoheterotrophy to obtain organic compounds from a nearby photosynthetic host plant. How does this process work?</a:t>
            </a:r>
          </a:p>
          <a:p>
            <a:pPr marL="1368425" lvl="2" indent="-514350">
              <a:buFont typeface="Arial" panose="020B0604020202020204" pitchFamily="34" charset="0"/>
              <a:buAutoNum type="alphaLcPeriod"/>
            </a:pPr>
            <a:r>
              <a:rPr lang="en-US" altLang="en-US" sz="2300"/>
              <a:t>Plants take chloroplasts from other plants</a:t>
            </a:r>
          </a:p>
          <a:p>
            <a:pPr marL="1368425" lvl="2" indent="-514350">
              <a:buFont typeface="Arial" panose="020B0604020202020204" pitchFamily="34" charset="0"/>
              <a:buAutoNum type="alphaLcPeriod"/>
            </a:pPr>
            <a:r>
              <a:rPr lang="en-US" altLang="en-US" sz="2300"/>
              <a:t>Symbiotic fungi absorb nutrients from other plants</a:t>
            </a:r>
          </a:p>
          <a:p>
            <a:pPr marL="1368425" lvl="2" indent="-514350">
              <a:buFont typeface="Arial" panose="020B0604020202020204" pitchFamily="34" charset="0"/>
              <a:buAutoNum type="alphaLcPeriod"/>
            </a:pPr>
            <a:r>
              <a:rPr lang="en-US" altLang="en-US" sz="2300"/>
              <a:t>The root systems invade the tissue of the host plant</a:t>
            </a:r>
          </a:p>
          <a:p>
            <a:pPr marL="1368425" lvl="2" indent="-514350">
              <a:buFont typeface="Arial" panose="020B0604020202020204" pitchFamily="34" charset="0"/>
              <a:buAutoNum type="alphaLcPeriod"/>
            </a:pPr>
            <a:r>
              <a:rPr lang="en-US" altLang="en-US" sz="2300"/>
              <a:t>The non-photosynthetic plant gets its nutrition by consuming detritus</a:t>
            </a:r>
          </a:p>
          <a:p>
            <a:pPr marL="1368425" lvl="2" indent="-514350">
              <a:buFont typeface="Arial" panose="020B0604020202020204" pitchFamily="34" charset="0"/>
              <a:buAutoNum type="alphaLcPeriod"/>
            </a:pPr>
            <a:r>
              <a:rPr lang="en-US" altLang="en-US" sz="2300"/>
              <a:t>The non-photosynthetic is an enlarged gametophyte attached to a photosynthetic sporophyte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19C49E4C-5E61-4CF1-A18F-F199AC303914}"/>
              </a:ext>
            </a:extLst>
          </p:cNvPr>
          <p:cNvSpPr>
            <a:spLocks noGrp="1" noChangeArrowheads="1"/>
          </p:cNvSpPr>
          <p:nvPr>
            <p:ph type="title"/>
          </p:nvPr>
        </p:nvSpPr>
        <p:spPr/>
        <p:txBody>
          <a:bodyPr/>
          <a:lstStyle/>
          <a:p>
            <a:pPr eaLnBrk="1" hangingPunct="1"/>
            <a:r>
              <a:rPr lang="en-US" altLang="en-US"/>
              <a:t>Question 11</a:t>
            </a:r>
          </a:p>
        </p:txBody>
      </p:sp>
      <p:sp>
        <p:nvSpPr>
          <p:cNvPr id="15363" name="Rectangle 6">
            <a:extLst>
              <a:ext uri="{FF2B5EF4-FFF2-40B4-BE49-F238E27FC236}">
                <a16:creationId xmlns:a16="http://schemas.microsoft.com/office/drawing/2014/main" id="{746D612D-D7F0-4883-9FDA-ADE7FFEA7F43}"/>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Out of the resources listed, which is the most crucial for virtually all plant life?</a:t>
            </a:r>
          </a:p>
          <a:p>
            <a:pPr marL="1368425" lvl="2" indent="-514350">
              <a:buFont typeface="Arial" panose="020B0604020202020204" pitchFamily="34" charset="0"/>
              <a:buAutoNum type="alphaLcPeriod"/>
            </a:pPr>
            <a:r>
              <a:rPr lang="en-US" altLang="en-US"/>
              <a:t>Oxygen</a:t>
            </a:r>
          </a:p>
          <a:p>
            <a:pPr marL="1368425" lvl="2" indent="-514350">
              <a:buFont typeface="Arial" panose="020B0604020202020204" pitchFamily="34" charset="0"/>
              <a:buAutoNum type="alphaLcPeriod"/>
            </a:pPr>
            <a:r>
              <a:rPr lang="en-US" altLang="en-US"/>
              <a:t>Nitrogen</a:t>
            </a:r>
          </a:p>
          <a:p>
            <a:pPr marL="1368425" lvl="2" indent="-514350">
              <a:buFont typeface="Arial" panose="020B0604020202020204" pitchFamily="34" charset="0"/>
              <a:buAutoNum type="alphaLcPeriod"/>
            </a:pPr>
            <a:r>
              <a:rPr lang="en-US" altLang="en-US"/>
              <a:t>Light</a:t>
            </a:r>
          </a:p>
          <a:p>
            <a:pPr marL="1368425" lvl="2" indent="-514350">
              <a:buFont typeface="Arial" panose="020B0604020202020204" pitchFamily="34" charset="0"/>
              <a:buAutoNum type="alphaLcPeriod"/>
            </a:pPr>
            <a:r>
              <a:rPr lang="en-US" altLang="en-US"/>
              <a:t>Iron</a:t>
            </a:r>
          </a:p>
          <a:p>
            <a:pPr marL="1368425" lvl="2" indent="-514350">
              <a:buFont typeface="Arial" panose="020B0604020202020204" pitchFamily="34" charset="0"/>
              <a:buAutoNum type="alphaLcPeriod"/>
            </a:pPr>
            <a:r>
              <a:rPr lang="en-US" altLang="en-US"/>
              <a:t>Phosphorous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874F5428-36D7-41D7-B288-4429E7FB2E30}"/>
              </a:ext>
            </a:extLst>
          </p:cNvPr>
          <p:cNvSpPr>
            <a:spLocks noGrp="1" noChangeArrowheads="1"/>
          </p:cNvSpPr>
          <p:nvPr>
            <p:ph type="title"/>
          </p:nvPr>
        </p:nvSpPr>
        <p:spPr/>
        <p:txBody>
          <a:bodyPr/>
          <a:lstStyle/>
          <a:p>
            <a:pPr eaLnBrk="1" hangingPunct="1"/>
            <a:r>
              <a:rPr lang="en-US" altLang="en-US"/>
              <a:t>Question 12</a:t>
            </a:r>
          </a:p>
        </p:txBody>
      </p:sp>
      <p:sp>
        <p:nvSpPr>
          <p:cNvPr id="16387" name="Rectangle 6">
            <a:extLst>
              <a:ext uri="{FF2B5EF4-FFF2-40B4-BE49-F238E27FC236}">
                <a16:creationId xmlns:a16="http://schemas.microsoft.com/office/drawing/2014/main" id="{E659C153-CC0C-4EEF-80F9-5D786FF9D7EC}"/>
              </a:ext>
            </a:extLst>
          </p:cNvPr>
          <p:cNvSpPr>
            <a:spLocks noGrp="1" noChangeArrowheads="1"/>
          </p:cNvSpPr>
          <p:nvPr>
            <p:ph type="body" idx="1"/>
          </p:nvPr>
        </p:nvSpPr>
        <p:spPr>
          <a:xfrm>
            <a:off x="228600" y="1752600"/>
            <a:ext cx="8610600" cy="4114800"/>
          </a:xfrm>
        </p:spPr>
        <p:txBody>
          <a:bodyPr/>
          <a:lstStyle/>
          <a:p>
            <a:pPr>
              <a:buFont typeface="Wingdings" panose="05000000000000000000" pitchFamily="2" charset="2"/>
              <a:buNone/>
            </a:pPr>
            <a:r>
              <a:rPr lang="en-US" altLang="en-US" sz="2400"/>
              <a:t>	House plants must be able to survive the relatively low light levels found in most houses. Which of the following habitats would house plants be most likely to come from?</a:t>
            </a:r>
          </a:p>
          <a:p>
            <a:pPr marL="1752600" lvl="3" indent="-457200">
              <a:buFont typeface="Arial" panose="020B0604020202020204" pitchFamily="34" charset="0"/>
              <a:buAutoNum type="alphaLcPeriod"/>
            </a:pPr>
            <a:r>
              <a:rPr lang="en-US" altLang="en-US" sz="2400"/>
              <a:t>Upper slopes of mountains</a:t>
            </a:r>
          </a:p>
          <a:p>
            <a:pPr marL="1752600" lvl="3" indent="-457200">
              <a:buFont typeface="Arial" panose="020B0604020202020204" pitchFamily="34" charset="0"/>
              <a:buAutoNum type="alphaLcPeriod"/>
            </a:pPr>
            <a:r>
              <a:rPr lang="en-US" altLang="en-US" sz="2400"/>
              <a:t>Deserts</a:t>
            </a:r>
          </a:p>
          <a:p>
            <a:pPr marL="1752600" lvl="3" indent="-457200">
              <a:buFont typeface="Arial" panose="020B0604020202020204" pitchFamily="34" charset="0"/>
              <a:buAutoNum type="alphaLcPeriod"/>
            </a:pPr>
            <a:r>
              <a:rPr lang="en-US" altLang="en-US" sz="2400"/>
              <a:t>Open grasslands</a:t>
            </a:r>
          </a:p>
          <a:p>
            <a:pPr marL="1752600" lvl="3" indent="-457200">
              <a:buFont typeface="Arial" panose="020B0604020202020204" pitchFamily="34" charset="0"/>
              <a:buAutoNum type="alphaLcPeriod"/>
            </a:pPr>
            <a:r>
              <a:rPr lang="en-US" altLang="en-US" sz="2400"/>
              <a:t>Forest understory</a:t>
            </a:r>
          </a:p>
          <a:p>
            <a:pPr marL="1752600" lvl="3" indent="-457200">
              <a:buFont typeface="Arial" panose="020B0604020202020204" pitchFamily="34" charset="0"/>
              <a:buAutoNum type="alphaLcPeriod"/>
            </a:pPr>
            <a:r>
              <a:rPr lang="en-US" altLang="en-US" sz="2400"/>
              <a:t>Arctic tundra</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4FD15BD8-06EC-4A35-B7D8-C5A36F3F23D8}"/>
              </a:ext>
            </a:extLst>
          </p:cNvPr>
          <p:cNvSpPr>
            <a:spLocks noGrp="1" noChangeArrowheads="1"/>
          </p:cNvSpPr>
          <p:nvPr>
            <p:ph type="title"/>
          </p:nvPr>
        </p:nvSpPr>
        <p:spPr/>
        <p:txBody>
          <a:bodyPr/>
          <a:lstStyle/>
          <a:p>
            <a:pPr eaLnBrk="1" hangingPunct="1"/>
            <a:r>
              <a:rPr lang="en-US" altLang="en-US"/>
              <a:t>Question 13</a:t>
            </a:r>
          </a:p>
        </p:txBody>
      </p:sp>
      <p:sp>
        <p:nvSpPr>
          <p:cNvPr id="17411" name="Rectangle 6">
            <a:extLst>
              <a:ext uri="{FF2B5EF4-FFF2-40B4-BE49-F238E27FC236}">
                <a16:creationId xmlns:a16="http://schemas.microsoft.com/office/drawing/2014/main" id="{A3D421FE-BE5C-4885-99D4-F79FA6C6F843}"/>
              </a:ext>
            </a:extLst>
          </p:cNvPr>
          <p:cNvSpPr>
            <a:spLocks noGrp="1" noChangeArrowheads="1"/>
          </p:cNvSpPr>
          <p:nvPr>
            <p:ph type="body" idx="1"/>
          </p:nvPr>
        </p:nvSpPr>
        <p:spPr>
          <a:xfrm>
            <a:off x="381000" y="1828800"/>
            <a:ext cx="8194675" cy="4114800"/>
          </a:xfrm>
        </p:spPr>
        <p:txBody>
          <a:bodyPr/>
          <a:lstStyle/>
          <a:p>
            <a:pPr>
              <a:buFont typeface="Wingdings" panose="05000000000000000000" pitchFamily="2" charset="2"/>
              <a:buNone/>
            </a:pPr>
            <a:r>
              <a:rPr lang="en-US" altLang="en-US" sz="2400"/>
              <a:t>	What would happen to a plant that was growing in an oxygen rich soil that had a non-functional nitrite reductase enzyme?</a:t>
            </a:r>
          </a:p>
          <a:p>
            <a:pPr marL="1368425" lvl="2" indent="-514350">
              <a:buFont typeface="Arial" panose="020B0604020202020204" pitchFamily="34" charset="0"/>
              <a:buAutoNum type="alphaLcPeriod"/>
            </a:pPr>
            <a:r>
              <a:rPr lang="en-US" altLang="en-US"/>
              <a:t>The cell would be deficient in NH</a:t>
            </a:r>
            <a:r>
              <a:rPr lang="en-US" altLang="en-US" baseline="-25000"/>
              <a:t>4</a:t>
            </a:r>
            <a:endParaRPr lang="en-US" altLang="en-US"/>
          </a:p>
          <a:p>
            <a:pPr marL="1368425" lvl="2" indent="-514350">
              <a:buFont typeface="Arial" panose="020B0604020202020204" pitchFamily="34" charset="0"/>
              <a:buAutoNum type="alphaLcPeriod"/>
            </a:pPr>
            <a:r>
              <a:rPr lang="en-US" altLang="en-US"/>
              <a:t>The cell would have a hard time converting NO</a:t>
            </a:r>
            <a:r>
              <a:rPr lang="en-US" altLang="en-US" baseline="-25000"/>
              <a:t>2</a:t>
            </a:r>
            <a:r>
              <a:rPr lang="en-US" altLang="en-US"/>
              <a:t> into NH</a:t>
            </a:r>
            <a:r>
              <a:rPr lang="en-US" altLang="en-US" baseline="-25000"/>
              <a:t>4</a:t>
            </a:r>
            <a:endParaRPr lang="en-US" altLang="en-US"/>
          </a:p>
          <a:p>
            <a:pPr marL="1368425" lvl="2" indent="-514350">
              <a:buFont typeface="Arial" panose="020B0604020202020204" pitchFamily="34" charset="0"/>
              <a:buAutoNum type="alphaLcPeriod"/>
            </a:pPr>
            <a:r>
              <a:rPr lang="en-US" altLang="en-US"/>
              <a:t>Glutamine synthesis would be affected</a:t>
            </a:r>
          </a:p>
          <a:p>
            <a:pPr marL="1368425" lvl="2" indent="-514350">
              <a:buFont typeface="Arial" panose="020B0604020202020204" pitchFamily="34" charset="0"/>
              <a:buAutoNum type="alphaLcPeriod"/>
            </a:pPr>
            <a:r>
              <a:rPr lang="en-US" altLang="en-US"/>
              <a:t>They would suffer from nitrogen deficiency despite the plentiful nitrogen</a:t>
            </a:r>
          </a:p>
          <a:p>
            <a:pPr marL="1368425" lvl="2" indent="-514350">
              <a:buFont typeface="Arial" panose="020B0604020202020204" pitchFamily="34" charset="0"/>
              <a:buAutoNum type="alphaLcPeriod"/>
            </a:pPr>
            <a:r>
              <a:rPr lang="en-US" altLang="en-US"/>
              <a:t>All of the above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408C4CC4-31F1-4936-A62A-A9724629CA77}"/>
              </a:ext>
            </a:extLst>
          </p:cNvPr>
          <p:cNvSpPr>
            <a:spLocks noGrp="1" noChangeArrowheads="1"/>
          </p:cNvSpPr>
          <p:nvPr>
            <p:ph type="title"/>
          </p:nvPr>
        </p:nvSpPr>
        <p:spPr/>
        <p:txBody>
          <a:bodyPr/>
          <a:lstStyle/>
          <a:p>
            <a:pPr eaLnBrk="1" hangingPunct="1"/>
            <a:r>
              <a:rPr lang="en-US" altLang="en-US"/>
              <a:t>Question 14</a:t>
            </a:r>
          </a:p>
        </p:txBody>
      </p:sp>
      <p:sp>
        <p:nvSpPr>
          <p:cNvPr id="18435" name="Rectangle 6">
            <a:extLst>
              <a:ext uri="{FF2B5EF4-FFF2-40B4-BE49-F238E27FC236}">
                <a16:creationId xmlns:a16="http://schemas.microsoft.com/office/drawing/2014/main" id="{639B6AFF-620C-4D11-A4B6-49FD868D2B38}"/>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pPr>
            <a:r>
              <a:rPr lang="en-US" altLang="en-US" sz="2400"/>
              <a:t>	Loamy soils are ideal for crops because</a:t>
            </a:r>
          </a:p>
          <a:p>
            <a:pPr marL="1347788" lvl="2" indent="-457200">
              <a:buFont typeface="Arial" panose="020B0604020202020204" pitchFamily="34" charset="0"/>
              <a:buAutoNum type="alphaLcPeriod"/>
            </a:pPr>
            <a:r>
              <a:rPr lang="en-US" altLang="en-US"/>
              <a:t>The sand particles allow for good aeration of the root zone</a:t>
            </a:r>
          </a:p>
          <a:p>
            <a:pPr marL="1347788" lvl="2" indent="-457200">
              <a:buFont typeface="Arial" panose="020B0604020202020204" pitchFamily="34" charset="0"/>
              <a:buAutoNum type="alphaLcPeriod"/>
            </a:pPr>
            <a:r>
              <a:rPr lang="en-US" altLang="en-US"/>
              <a:t>The clay particles slow water loss</a:t>
            </a:r>
          </a:p>
          <a:p>
            <a:pPr marL="1347788" lvl="2" indent="-457200">
              <a:buFont typeface="Arial" panose="020B0604020202020204" pitchFamily="34" charset="0"/>
              <a:buAutoNum type="alphaLcPeriod"/>
            </a:pPr>
            <a:r>
              <a:rPr lang="en-US" altLang="en-US"/>
              <a:t>The silts and clay particles retain ionic nutrients</a:t>
            </a:r>
          </a:p>
          <a:p>
            <a:pPr marL="1347788" lvl="2" indent="-457200">
              <a:buFont typeface="Arial" panose="020B0604020202020204" pitchFamily="34" charset="0"/>
              <a:buAutoNum type="alphaLcPeriod"/>
            </a:pPr>
            <a:r>
              <a:rPr lang="en-US" altLang="en-US"/>
              <a:t>Plant roots have an easier time penetrating soils with larger soil particles</a:t>
            </a:r>
          </a:p>
          <a:p>
            <a:pPr marL="1347788" lvl="2" indent="-457200">
              <a:buFont typeface="Arial" panose="020B0604020202020204" pitchFamily="34" charset="0"/>
              <a:buAutoNum type="alphaLcPeriod"/>
            </a:pPr>
            <a:r>
              <a:rPr lang="en-US" altLang="en-US"/>
              <a:t>All of the above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709650AE-D868-46CC-8926-D7A9210A4312}"/>
              </a:ext>
            </a:extLst>
          </p:cNvPr>
          <p:cNvSpPr>
            <a:spLocks noGrp="1" noChangeArrowheads="1"/>
          </p:cNvSpPr>
          <p:nvPr>
            <p:ph type="title"/>
          </p:nvPr>
        </p:nvSpPr>
        <p:spPr/>
        <p:txBody>
          <a:bodyPr/>
          <a:lstStyle/>
          <a:p>
            <a:pPr eaLnBrk="1" hangingPunct="1"/>
            <a:r>
              <a:rPr lang="en-US" altLang="en-US"/>
              <a:t>Question 15</a:t>
            </a:r>
          </a:p>
        </p:txBody>
      </p:sp>
      <p:sp>
        <p:nvSpPr>
          <p:cNvPr id="19459" name="Rectangle 6">
            <a:extLst>
              <a:ext uri="{FF2B5EF4-FFF2-40B4-BE49-F238E27FC236}">
                <a16:creationId xmlns:a16="http://schemas.microsoft.com/office/drawing/2014/main" id="{E0329EBA-27AA-41FE-AC8F-D4692D086F0D}"/>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One of the most common compound agricultural fertilizers is NPK 8-8-8. It contains 8% _______, 8% _______, and 8% _______.</a:t>
            </a:r>
          </a:p>
          <a:p>
            <a:pPr marL="1347788" lvl="2" indent="-457200">
              <a:buFont typeface="Arial" panose="020B0604020202020204" pitchFamily="34" charset="0"/>
              <a:buAutoNum type="alphaLcPeriod"/>
            </a:pPr>
            <a:r>
              <a:rPr lang="en-US" altLang="en-US"/>
              <a:t>Nitrogen, Phosphorous, Calcium</a:t>
            </a:r>
          </a:p>
          <a:p>
            <a:pPr marL="1347788" lvl="2" indent="-457200">
              <a:buFont typeface="Arial" panose="020B0604020202020204" pitchFamily="34" charset="0"/>
              <a:buAutoNum type="alphaLcPeriod"/>
            </a:pPr>
            <a:r>
              <a:rPr lang="en-US" altLang="en-US"/>
              <a:t>Potassium, Nitrogen, Phosphate</a:t>
            </a:r>
          </a:p>
          <a:p>
            <a:pPr marL="1347788" lvl="2" indent="-457200">
              <a:buFont typeface="Arial" panose="020B0604020202020204" pitchFamily="34" charset="0"/>
              <a:buAutoNum type="alphaLcPeriod"/>
            </a:pPr>
            <a:r>
              <a:rPr lang="en-US" altLang="en-US"/>
              <a:t>Phosphate, Calcium, Nitrate</a:t>
            </a:r>
          </a:p>
          <a:p>
            <a:pPr marL="1347788" lvl="2" indent="-457200">
              <a:buFont typeface="Arial" panose="020B0604020202020204" pitchFamily="34" charset="0"/>
              <a:buAutoNum type="alphaLcPeriod"/>
            </a:pPr>
            <a:r>
              <a:rPr lang="en-US" altLang="en-US"/>
              <a:t>Carbon, Nitrogen, Potassium</a:t>
            </a:r>
          </a:p>
          <a:p>
            <a:pPr marL="1347788" lvl="2" indent="-457200">
              <a:buFont typeface="Arial" panose="020B0604020202020204" pitchFamily="34" charset="0"/>
              <a:buAutoNum type="alphaLcPeriod"/>
            </a:pPr>
            <a:r>
              <a:rPr lang="en-US" altLang="en-US"/>
              <a:t>Nitrite, Pyrite, Kaolinite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2A4F3BA-0584-49B9-A12A-726364175310}"/>
              </a:ext>
            </a:extLst>
          </p:cNvPr>
          <p:cNvSpPr>
            <a:spLocks noGrp="1" noChangeArrowheads="1"/>
          </p:cNvSpPr>
          <p:nvPr>
            <p:ph type="title"/>
          </p:nvPr>
        </p:nvSpPr>
        <p:spPr/>
        <p:txBody>
          <a:bodyPr/>
          <a:lstStyle/>
          <a:p>
            <a:pPr eaLnBrk="1" hangingPunct="1"/>
            <a:r>
              <a:rPr lang="en-US" altLang="en-US"/>
              <a:t>Question 16</a:t>
            </a:r>
          </a:p>
        </p:txBody>
      </p:sp>
      <p:sp>
        <p:nvSpPr>
          <p:cNvPr id="20483" name="Rectangle 6">
            <a:extLst>
              <a:ext uri="{FF2B5EF4-FFF2-40B4-BE49-F238E27FC236}">
                <a16:creationId xmlns:a16="http://schemas.microsoft.com/office/drawing/2014/main" id="{4CD0133D-1560-4ED4-A9D7-602BD6DB17E9}"/>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A Venus flytrap is a photosynthetic autotroph. Why does it need to eat flies?</a:t>
            </a:r>
          </a:p>
          <a:p>
            <a:pPr marL="1347788" lvl="2" indent="-457200">
              <a:buFont typeface="Arial" panose="020B0604020202020204" pitchFamily="34" charset="0"/>
              <a:buAutoNum type="alphaLcPeriod"/>
            </a:pPr>
            <a:r>
              <a:rPr lang="en-US" altLang="en-US"/>
              <a:t>The organic molecules from the flies are used to produce ATP</a:t>
            </a:r>
          </a:p>
          <a:p>
            <a:pPr marL="1347788" lvl="2" indent="-457200">
              <a:buFont typeface="Arial" panose="020B0604020202020204" pitchFamily="34" charset="0"/>
              <a:buAutoNum type="alphaLcPeriod"/>
            </a:pPr>
            <a:r>
              <a:rPr lang="en-US" altLang="en-US"/>
              <a:t>These plants are grown in nitrogen-poor soils and use flies as a source of nitrogen</a:t>
            </a:r>
          </a:p>
          <a:p>
            <a:pPr marL="1347788" lvl="2" indent="-457200">
              <a:buFont typeface="Arial" panose="020B0604020202020204" pitchFamily="34" charset="0"/>
              <a:buAutoNum type="alphaLcPeriod"/>
            </a:pPr>
            <a:r>
              <a:rPr lang="en-US" altLang="en-US"/>
              <a:t>The flies are only eaten at night when photosynthesis is not possible</a:t>
            </a:r>
          </a:p>
          <a:p>
            <a:pPr marL="1347788" lvl="2" indent="-457200">
              <a:buFont typeface="Arial" panose="020B0604020202020204" pitchFamily="34" charset="0"/>
              <a:buAutoNum type="alphaLcPeriod"/>
            </a:pPr>
            <a:r>
              <a:rPr lang="en-US" altLang="en-US"/>
              <a:t>The fly provides the plant with secondary metabolites to deter herbivory</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1EA9CBEB-679F-4ADB-A074-5C6384A5C121}"/>
              </a:ext>
            </a:extLst>
          </p:cNvPr>
          <p:cNvSpPr>
            <a:spLocks noGrp="1" noChangeArrowheads="1"/>
          </p:cNvSpPr>
          <p:nvPr>
            <p:ph type="title"/>
          </p:nvPr>
        </p:nvSpPr>
        <p:spPr/>
        <p:txBody>
          <a:bodyPr/>
          <a:lstStyle/>
          <a:p>
            <a:pPr eaLnBrk="1" hangingPunct="1"/>
            <a:r>
              <a:rPr lang="en-US" altLang="en-US" dirty="0"/>
              <a:t>Question 17</a:t>
            </a:r>
          </a:p>
        </p:txBody>
      </p:sp>
      <p:sp>
        <p:nvSpPr>
          <p:cNvPr id="7171" name="Rectangle 6">
            <a:extLst>
              <a:ext uri="{FF2B5EF4-FFF2-40B4-BE49-F238E27FC236}">
                <a16:creationId xmlns:a16="http://schemas.microsoft.com/office/drawing/2014/main" id="{D093F9C5-3E70-4B53-B995-BA99BB37E91A}"/>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is the most common </a:t>
            </a:r>
          </a:p>
          <a:p>
            <a:pPr>
              <a:buFont typeface="Wingdings" panose="05000000000000000000" pitchFamily="2" charset="2"/>
              <a:buNone/>
            </a:pPr>
            <a:r>
              <a:rPr lang="en-US" altLang="en-US" sz="2400"/>
              <a:t>	element in plants? </a:t>
            </a:r>
          </a:p>
          <a:p>
            <a:pPr marL="1347788" lvl="2" indent="-457200">
              <a:buFont typeface="Arial" panose="020B0604020202020204" pitchFamily="34" charset="0"/>
              <a:buAutoNum type="alphaLcPeriod"/>
            </a:pPr>
            <a:r>
              <a:rPr lang="en-US" altLang="en-US"/>
              <a:t>Sulfur</a:t>
            </a:r>
          </a:p>
          <a:p>
            <a:pPr marL="1347788" lvl="2" indent="-457200">
              <a:buFont typeface="Arial" panose="020B0604020202020204" pitchFamily="34" charset="0"/>
              <a:buAutoNum type="alphaLcPeriod"/>
            </a:pPr>
            <a:r>
              <a:rPr lang="en-US" altLang="en-US"/>
              <a:t>Carbon</a:t>
            </a:r>
          </a:p>
          <a:p>
            <a:pPr marL="1347788" lvl="2" indent="-457200">
              <a:buFont typeface="Arial" panose="020B0604020202020204" pitchFamily="34" charset="0"/>
              <a:buAutoNum type="alphaLcPeriod"/>
            </a:pPr>
            <a:r>
              <a:rPr lang="en-US" altLang="en-US"/>
              <a:t>Phosphate</a:t>
            </a:r>
          </a:p>
          <a:p>
            <a:pPr marL="1347788" lvl="2" indent="-457200">
              <a:buFont typeface="Arial" panose="020B0604020202020204" pitchFamily="34" charset="0"/>
              <a:buAutoNum type="alphaLcPeriod"/>
            </a:pPr>
            <a:r>
              <a:rPr lang="en-US" altLang="en-US"/>
              <a:t>Iron</a:t>
            </a:r>
          </a:p>
          <a:p>
            <a:pPr marL="1347788" lvl="2" indent="-457200">
              <a:buFont typeface="Arial" panose="020B0604020202020204" pitchFamily="34" charset="0"/>
              <a:buAutoNum type="alphaLcPeriod"/>
            </a:pPr>
            <a:r>
              <a:rPr lang="en-US" altLang="en-US"/>
              <a:t>Zinc</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9110BAA3-7969-4962-8777-FB4F766B6EC0}"/>
              </a:ext>
            </a:extLst>
          </p:cNvPr>
          <p:cNvSpPr>
            <a:spLocks noGrp="1"/>
          </p:cNvSpPr>
          <p:nvPr>
            <p:ph type="title"/>
          </p:nvPr>
        </p:nvSpPr>
        <p:spPr/>
        <p:txBody>
          <a:bodyPr/>
          <a:lstStyle/>
          <a:p>
            <a:r>
              <a:rPr lang="en-US" altLang="en-US"/>
              <a:t>Assessment</a:t>
            </a:r>
          </a:p>
        </p:txBody>
      </p:sp>
      <p:sp>
        <p:nvSpPr>
          <p:cNvPr id="4099" name="Content Placeholder 2">
            <a:extLst>
              <a:ext uri="{FF2B5EF4-FFF2-40B4-BE49-F238E27FC236}">
                <a16:creationId xmlns:a16="http://schemas.microsoft.com/office/drawing/2014/main" id="{ED90F29C-6BB7-47FF-B6E0-A13776493790}"/>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C5BC35E-D778-45EA-A9BD-724EBAFD41FA}"/>
              </a:ext>
            </a:extLst>
          </p:cNvPr>
          <p:cNvSpPr>
            <a:spLocks noGrp="1" noChangeArrowheads="1"/>
          </p:cNvSpPr>
          <p:nvPr>
            <p:ph type="title"/>
          </p:nvPr>
        </p:nvSpPr>
        <p:spPr/>
        <p:txBody>
          <a:bodyPr/>
          <a:lstStyle/>
          <a:p>
            <a:pPr eaLnBrk="1" hangingPunct="1"/>
            <a:r>
              <a:rPr lang="en-US" altLang="en-US" dirty="0"/>
              <a:t>Question 18</a:t>
            </a:r>
          </a:p>
        </p:txBody>
      </p:sp>
      <p:sp>
        <p:nvSpPr>
          <p:cNvPr id="9219" name="Rectangle 6">
            <a:extLst>
              <a:ext uri="{FF2B5EF4-FFF2-40B4-BE49-F238E27FC236}">
                <a16:creationId xmlns:a16="http://schemas.microsoft.com/office/drawing/2014/main" id="{E39BCAD2-27D5-44D1-90BE-432B17399F8A}"/>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process of plants taking in contaminants and releasing them into the atmosphere is called  </a:t>
            </a:r>
          </a:p>
          <a:p>
            <a:pPr marL="1347788" lvl="2" indent="-457200">
              <a:buFont typeface="Arial" panose="020B0604020202020204" pitchFamily="34" charset="0"/>
              <a:buAutoNum type="alphaLcPeriod"/>
            </a:pPr>
            <a:r>
              <a:rPr lang="en-US" altLang="en-US"/>
              <a:t>Phytodegradation</a:t>
            </a:r>
          </a:p>
          <a:p>
            <a:pPr marL="1347788" lvl="2" indent="-457200">
              <a:buFont typeface="Arial" panose="020B0604020202020204" pitchFamily="34" charset="0"/>
              <a:buAutoNum type="alphaLcPeriod"/>
            </a:pPr>
            <a:r>
              <a:rPr lang="en-US" altLang="en-US"/>
              <a:t>Phytoaccumulation</a:t>
            </a:r>
          </a:p>
          <a:p>
            <a:pPr marL="1347788" lvl="2" indent="-457200">
              <a:buFont typeface="Arial" panose="020B0604020202020204" pitchFamily="34" charset="0"/>
              <a:buAutoNum type="alphaLcPeriod"/>
            </a:pPr>
            <a:r>
              <a:rPr lang="en-US" altLang="en-US"/>
              <a:t>Phytovolatilization</a:t>
            </a:r>
          </a:p>
          <a:p>
            <a:pPr marL="1347788" lvl="2" indent="-457200">
              <a:buFont typeface="Arial" panose="020B0604020202020204" pitchFamily="34" charset="0"/>
              <a:buAutoNum type="alphaLcPeriod"/>
            </a:pPr>
            <a:r>
              <a:rPr lang="en-US" altLang="en-US"/>
              <a:t>Phytocondensation</a:t>
            </a:r>
          </a:p>
          <a:p>
            <a:pPr marL="1347788" lvl="2" indent="-457200">
              <a:buFont typeface="Arial" panose="020B0604020202020204" pitchFamily="34" charset="0"/>
              <a:buAutoNum type="alphaLcPeriod"/>
            </a:pPr>
            <a:r>
              <a:rPr lang="en-US" altLang="en-US"/>
              <a:t>Phytoguttation</a:t>
            </a:r>
          </a:p>
          <a:p>
            <a:pPr>
              <a:buFont typeface="Wingdings" panose="05000000000000000000" pitchFamily="2" charset="2"/>
              <a:buNone/>
            </a:pPr>
            <a:r>
              <a:rPr lang="en-US" altLang="en-US" sz="2400"/>
              <a:t> </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BE04F9AA-BCD9-45F5-A2AF-E53E5C1D3061}"/>
              </a:ext>
            </a:extLst>
          </p:cNvPr>
          <p:cNvSpPr>
            <a:spLocks noGrp="1" noChangeArrowheads="1"/>
          </p:cNvSpPr>
          <p:nvPr>
            <p:ph type="title"/>
          </p:nvPr>
        </p:nvSpPr>
        <p:spPr/>
        <p:txBody>
          <a:bodyPr/>
          <a:lstStyle/>
          <a:p>
            <a:pPr eaLnBrk="1" hangingPunct="1"/>
            <a:r>
              <a:rPr lang="en-US" altLang="en-US" dirty="0"/>
              <a:t>Question 19</a:t>
            </a:r>
          </a:p>
        </p:txBody>
      </p:sp>
      <p:sp>
        <p:nvSpPr>
          <p:cNvPr id="11267" name="Rectangle 6">
            <a:extLst>
              <a:ext uri="{FF2B5EF4-FFF2-40B4-BE49-F238E27FC236}">
                <a16:creationId xmlns:a16="http://schemas.microsoft.com/office/drawing/2014/main" id="{26B384DB-2910-4939-A292-4F49F6A32999}"/>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Aluminum toxicity occurs when the low pH in acidic soils releases mineralized aluminum ions.</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448FB42C-2BE5-48F2-8959-F5E817C75234}"/>
              </a:ext>
            </a:extLst>
          </p:cNvPr>
          <p:cNvSpPr>
            <a:spLocks noGrp="1" noChangeArrowheads="1"/>
          </p:cNvSpPr>
          <p:nvPr>
            <p:ph type="title"/>
          </p:nvPr>
        </p:nvSpPr>
        <p:spPr/>
        <p:txBody>
          <a:bodyPr/>
          <a:lstStyle/>
          <a:p>
            <a:pPr eaLnBrk="1" hangingPunct="1"/>
            <a:r>
              <a:rPr lang="en-US" altLang="en-US" dirty="0"/>
              <a:t>Question 20</a:t>
            </a:r>
          </a:p>
        </p:txBody>
      </p:sp>
      <p:sp>
        <p:nvSpPr>
          <p:cNvPr id="12291" name="Rectangle 6">
            <a:extLst>
              <a:ext uri="{FF2B5EF4-FFF2-40B4-BE49-F238E27FC236}">
                <a16:creationId xmlns:a16="http://schemas.microsoft.com/office/drawing/2014/main" id="{6A3F8328-04D3-4B42-95CA-8CFF146BB0BD}"/>
              </a:ext>
            </a:extLst>
          </p:cNvPr>
          <p:cNvSpPr>
            <a:spLocks noGrp="1" noChangeArrowheads="1"/>
          </p:cNvSpPr>
          <p:nvPr>
            <p:ph type="body" idx="1"/>
          </p:nvPr>
        </p:nvSpPr>
        <p:spPr>
          <a:xfrm>
            <a:off x="914400" y="2209800"/>
            <a:ext cx="7661275" cy="4114800"/>
          </a:xfrm>
        </p:spPr>
        <p:txBody>
          <a:bodyPr/>
          <a:lstStyle/>
          <a:p>
            <a:pPr>
              <a:buFont typeface="Wingdings" panose="05000000000000000000" pitchFamily="2" charset="2"/>
              <a:buNone/>
            </a:pPr>
            <a:r>
              <a:rPr lang="en-US" altLang="en-US" sz="2400"/>
              <a:t> 	Legumes and a few other plant species form root nodules. What is their function?</a:t>
            </a:r>
          </a:p>
          <a:p>
            <a:pPr marL="1347788" lvl="2" indent="-457200">
              <a:buFont typeface="Arial" panose="020B0604020202020204" pitchFamily="34" charset="0"/>
              <a:buAutoNum type="alphaLcPeriod"/>
            </a:pPr>
            <a:r>
              <a:rPr lang="en-US" altLang="en-US"/>
              <a:t>Providing living space for nitrogen-fixing bacteria</a:t>
            </a:r>
          </a:p>
          <a:p>
            <a:pPr marL="1347788" lvl="2" indent="-457200">
              <a:buFont typeface="Arial" panose="020B0604020202020204" pitchFamily="34" charset="0"/>
              <a:buAutoNum type="alphaLcPeriod"/>
            </a:pPr>
            <a:r>
              <a:rPr lang="en-US" altLang="en-US"/>
              <a:t>Detoxifying heavy metal contaminants</a:t>
            </a:r>
          </a:p>
          <a:p>
            <a:pPr marL="1347788" lvl="2" indent="-457200">
              <a:buFont typeface="Arial" panose="020B0604020202020204" pitchFamily="34" charset="0"/>
              <a:buAutoNum type="alphaLcPeriod"/>
            </a:pPr>
            <a:r>
              <a:rPr lang="en-US" altLang="en-US"/>
              <a:t>Increased water absorption</a:t>
            </a:r>
          </a:p>
          <a:p>
            <a:pPr marL="1347788" lvl="2" indent="-457200">
              <a:buFont typeface="Arial" panose="020B0604020202020204" pitchFamily="34" charset="0"/>
              <a:buAutoNum type="alphaLcPeriod"/>
            </a:pPr>
            <a:r>
              <a:rPr lang="en-US" altLang="en-US"/>
              <a:t>Translocation of phosphate into the soil</a:t>
            </a:r>
          </a:p>
          <a:p>
            <a:pPr marL="1347788" lvl="2" indent="-457200">
              <a:buFont typeface="Arial" panose="020B0604020202020204" pitchFamily="34" charset="0"/>
              <a:buAutoNum type="alphaLcPeriod"/>
            </a:pPr>
            <a:r>
              <a:rPr lang="en-US" altLang="en-US"/>
              <a:t>Absorption of oxygen for the soil</a:t>
            </a:r>
          </a:p>
          <a:p>
            <a:pPr>
              <a:buFont typeface="Wingdings" panose="05000000000000000000" pitchFamily="2" charset="2"/>
              <a:buNone/>
            </a:pPr>
            <a:r>
              <a:rPr lang="en-US" altLang="en-US" sz="2400"/>
              <a:t> </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C26BB44D-BBDC-4087-83A9-EE50377C0D70}"/>
              </a:ext>
            </a:extLst>
          </p:cNvPr>
          <p:cNvSpPr>
            <a:spLocks noGrp="1" noChangeArrowheads="1"/>
          </p:cNvSpPr>
          <p:nvPr>
            <p:ph type="title"/>
          </p:nvPr>
        </p:nvSpPr>
        <p:spPr/>
        <p:txBody>
          <a:bodyPr/>
          <a:lstStyle/>
          <a:p>
            <a:pPr eaLnBrk="1" hangingPunct="1"/>
            <a:r>
              <a:rPr lang="en-US" altLang="en-US" dirty="0"/>
              <a:t>Question 21</a:t>
            </a:r>
          </a:p>
        </p:txBody>
      </p:sp>
      <p:sp>
        <p:nvSpPr>
          <p:cNvPr id="13315" name="Rectangle 6">
            <a:extLst>
              <a:ext uri="{FF2B5EF4-FFF2-40B4-BE49-F238E27FC236}">
                <a16:creationId xmlns:a16="http://schemas.microsoft.com/office/drawing/2014/main" id="{64A818C6-04CE-4BD7-9B79-FD23E4894F0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highest concentrations of partially decomposed organic matter and leaf litter are typically found in the  </a:t>
            </a:r>
          </a:p>
          <a:p>
            <a:pPr marL="1347788" lvl="2" indent="-457200">
              <a:buFont typeface="Arial" panose="020B0604020202020204" pitchFamily="34" charset="0"/>
              <a:buAutoNum type="alphaLcPeriod"/>
            </a:pPr>
            <a:r>
              <a:rPr lang="en-US" altLang="en-US"/>
              <a:t>Topsoil</a:t>
            </a:r>
          </a:p>
          <a:p>
            <a:pPr marL="1347788" lvl="2" indent="-457200">
              <a:buFont typeface="Arial" panose="020B0604020202020204" pitchFamily="34" charset="0"/>
              <a:buAutoNum type="alphaLcPeriod"/>
            </a:pPr>
            <a:r>
              <a:rPr lang="en-US" altLang="en-US"/>
              <a:t>Subsoil</a:t>
            </a:r>
          </a:p>
          <a:p>
            <a:pPr marL="1347788" lvl="2" indent="-457200">
              <a:buFont typeface="Arial" panose="020B0604020202020204" pitchFamily="34" charset="0"/>
              <a:buAutoNum type="alphaLcPeriod"/>
            </a:pPr>
            <a:r>
              <a:rPr lang="en-US" altLang="en-US"/>
              <a:t>Bedrock</a:t>
            </a:r>
          </a:p>
          <a:p>
            <a:pPr marL="1347788" lvl="2" indent="-457200">
              <a:buFont typeface="Arial" panose="020B0604020202020204" pitchFamily="34" charset="0"/>
              <a:buAutoNum type="alphaLcPeriod"/>
            </a:pPr>
            <a:r>
              <a:rPr lang="en-US" altLang="en-US"/>
              <a:t>None of the above</a:t>
            </a:r>
          </a:p>
          <a:p>
            <a:pPr>
              <a:buFont typeface="Wingdings" panose="05000000000000000000" pitchFamily="2" charset="2"/>
              <a:buNone/>
            </a:pPr>
            <a:r>
              <a:rPr lang="en-US" altLang="en-US" sz="2400"/>
              <a:t> </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FE518798-F0E0-4D8B-9190-76B624EB6137}"/>
              </a:ext>
            </a:extLst>
          </p:cNvPr>
          <p:cNvSpPr>
            <a:spLocks noGrp="1" noChangeArrowheads="1"/>
          </p:cNvSpPr>
          <p:nvPr>
            <p:ph type="title"/>
          </p:nvPr>
        </p:nvSpPr>
        <p:spPr/>
        <p:txBody>
          <a:bodyPr/>
          <a:lstStyle/>
          <a:p>
            <a:pPr eaLnBrk="1" hangingPunct="1"/>
            <a:r>
              <a:rPr lang="en-US" altLang="en-US" dirty="0"/>
              <a:t>Question 22</a:t>
            </a:r>
          </a:p>
        </p:txBody>
      </p:sp>
      <p:sp>
        <p:nvSpPr>
          <p:cNvPr id="16387" name="Rectangle 6">
            <a:extLst>
              <a:ext uri="{FF2B5EF4-FFF2-40B4-BE49-F238E27FC236}">
                <a16:creationId xmlns:a16="http://schemas.microsoft.com/office/drawing/2014/main" id="{231F0C8F-8A6C-4AEE-B313-5BD0070D6817}"/>
              </a:ext>
            </a:extLst>
          </p:cNvPr>
          <p:cNvSpPr>
            <a:spLocks noGrp="1" noChangeArrowheads="1"/>
          </p:cNvSpPr>
          <p:nvPr>
            <p:ph type="body" idx="1"/>
          </p:nvPr>
        </p:nvSpPr>
        <p:spPr>
          <a:xfrm>
            <a:off x="990600" y="1600200"/>
            <a:ext cx="7661275" cy="4343400"/>
          </a:xfrm>
        </p:spPr>
        <p:txBody>
          <a:bodyPr/>
          <a:lstStyle/>
          <a:p>
            <a:pPr>
              <a:buFont typeface="Wingdings" panose="05000000000000000000" pitchFamily="2" charset="2"/>
              <a:buNone/>
            </a:pPr>
            <a:r>
              <a:rPr lang="en-US" altLang="en-US" sz="2400"/>
              <a:t>	Long-term excessive irrigation of farm lands may lead to increases of Na</a:t>
            </a:r>
            <a:r>
              <a:rPr lang="en-US" altLang="en-US" sz="2400" baseline="30000"/>
              <a:t>+</a:t>
            </a:r>
            <a:r>
              <a:rPr lang="en-US" altLang="en-US" sz="2400"/>
              <a:t> and Cl</a:t>
            </a:r>
            <a:r>
              <a:rPr lang="en-US" altLang="en-US" sz="2400" baseline="30000"/>
              <a:t>-</a:t>
            </a:r>
            <a:r>
              <a:rPr lang="en-US" altLang="en-US" sz="2400"/>
              <a:t> ions in the soil. How does this affect plants?</a:t>
            </a:r>
          </a:p>
          <a:p>
            <a:pPr marL="1347788" lvl="2" indent="-457200">
              <a:buFont typeface="Arial" panose="020B0604020202020204" pitchFamily="34" charset="0"/>
              <a:buAutoNum type="alphaLcPeriod"/>
            </a:pPr>
            <a:r>
              <a:rPr lang="en-US" altLang="en-US"/>
              <a:t>Only carnivorous plants are able to survive in this type of soil</a:t>
            </a:r>
          </a:p>
          <a:p>
            <a:pPr marL="1347788" lvl="2" indent="-457200">
              <a:buFont typeface="Arial" panose="020B0604020202020204" pitchFamily="34" charset="0"/>
              <a:buAutoNum type="alphaLcPeriod"/>
            </a:pPr>
            <a:r>
              <a:rPr lang="en-US" altLang="en-US"/>
              <a:t>Plants form aerenchyma to cope with the ion concentrations</a:t>
            </a:r>
          </a:p>
          <a:p>
            <a:pPr marL="1347788" lvl="2" indent="-457200">
              <a:buFont typeface="Arial" panose="020B0604020202020204" pitchFamily="34" charset="0"/>
              <a:buAutoNum type="alphaLcPeriod"/>
            </a:pPr>
            <a:r>
              <a:rPr lang="en-US" altLang="en-US"/>
              <a:t>High ion concentration increases rate of photosynthesis </a:t>
            </a:r>
          </a:p>
          <a:p>
            <a:pPr marL="1347788" lvl="2" indent="-457200">
              <a:buFont typeface="Arial" panose="020B0604020202020204" pitchFamily="34" charset="0"/>
              <a:buAutoNum type="alphaLcPeriod"/>
            </a:pPr>
            <a:r>
              <a:rPr lang="en-US" altLang="en-US"/>
              <a:t>Increased salinity in soils reduces turgor pressure in plant tissues</a:t>
            </a:r>
          </a:p>
          <a:p>
            <a:pPr marL="1347788" lvl="2" indent="-457200">
              <a:buFont typeface="Arial" panose="020B0604020202020204" pitchFamily="34" charset="0"/>
              <a:buAutoNum type="alphaLcPeriod"/>
            </a:pPr>
            <a:r>
              <a:rPr lang="en-US" altLang="en-US"/>
              <a:t>None of the above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BBCD3D5-DBC0-4DEC-B4C4-FCFF0A73E5AC}"/>
              </a:ext>
            </a:extLst>
          </p:cNvPr>
          <p:cNvSpPr>
            <a:spLocks noGrp="1" noChangeArrowheads="1"/>
          </p:cNvSpPr>
          <p:nvPr>
            <p:ph type="title"/>
          </p:nvPr>
        </p:nvSpPr>
        <p:spPr/>
        <p:txBody>
          <a:bodyPr/>
          <a:lstStyle/>
          <a:p>
            <a:pPr eaLnBrk="1" hangingPunct="1"/>
            <a:r>
              <a:rPr lang="en-US" altLang="en-US" dirty="0"/>
              <a:t>Question 23</a:t>
            </a:r>
          </a:p>
        </p:txBody>
      </p:sp>
      <p:sp>
        <p:nvSpPr>
          <p:cNvPr id="17411" name="Rectangle 6">
            <a:extLst>
              <a:ext uri="{FF2B5EF4-FFF2-40B4-BE49-F238E27FC236}">
                <a16:creationId xmlns:a16="http://schemas.microsoft.com/office/drawing/2014/main" id="{5DDA0D9E-74FF-4760-8C50-947EACF13782}"/>
              </a:ext>
            </a:extLst>
          </p:cNvPr>
          <p:cNvSpPr>
            <a:spLocks noGrp="1" noChangeArrowheads="1"/>
          </p:cNvSpPr>
          <p:nvPr>
            <p:ph type="body" idx="1"/>
          </p:nvPr>
        </p:nvSpPr>
        <p:spPr>
          <a:xfrm>
            <a:off x="609600" y="1371600"/>
            <a:ext cx="8042275" cy="4114800"/>
          </a:xfrm>
        </p:spPr>
        <p:txBody>
          <a:bodyPr/>
          <a:lstStyle/>
          <a:p>
            <a:pPr>
              <a:buFont typeface="Wingdings" panose="05000000000000000000" pitchFamily="2" charset="2"/>
              <a:buNone/>
            </a:pPr>
            <a:r>
              <a:rPr lang="en-US" altLang="en-US" sz="2400"/>
              <a:t>	</a:t>
            </a:r>
          </a:p>
          <a:p>
            <a:pPr>
              <a:buFont typeface="Wingdings" panose="05000000000000000000" pitchFamily="2" charset="2"/>
              <a:buNone/>
            </a:pPr>
            <a:r>
              <a:rPr lang="en-US" altLang="en-US" sz="2400"/>
              <a:t>	Indian pipe is a plant with completely white leaves and stems due to the lack of chlorophyll. How does it obtain energy?</a:t>
            </a:r>
          </a:p>
          <a:p>
            <a:pPr marL="1347788" lvl="2" indent="-457200">
              <a:buFont typeface="Arial" panose="020B0604020202020204" pitchFamily="34" charset="0"/>
              <a:buAutoNum type="alphaLcPeriod"/>
            </a:pPr>
            <a:r>
              <a:rPr lang="en-US" altLang="en-US"/>
              <a:t>Normal oxygen-producing photosynthesis</a:t>
            </a:r>
          </a:p>
          <a:p>
            <a:pPr marL="1347788" lvl="2" indent="-457200">
              <a:buFont typeface="Arial" panose="020B0604020202020204" pitchFamily="34" charset="0"/>
              <a:buAutoNum type="alphaLcPeriod"/>
            </a:pPr>
            <a:r>
              <a:rPr lang="en-US" altLang="en-US"/>
              <a:t>Modified photosynthesis that occurs at night</a:t>
            </a:r>
          </a:p>
          <a:p>
            <a:pPr marL="1347788" lvl="2" indent="-457200">
              <a:buFont typeface="Arial" panose="020B0604020202020204" pitchFamily="34" charset="0"/>
              <a:buAutoNum type="alphaLcPeriod"/>
            </a:pPr>
            <a:r>
              <a:rPr lang="en-US" altLang="en-US"/>
              <a:t>It is a parasite of other plants</a:t>
            </a:r>
          </a:p>
          <a:p>
            <a:pPr marL="1347788" lvl="2" indent="-457200">
              <a:buFont typeface="Arial" panose="020B0604020202020204" pitchFamily="34" charset="0"/>
              <a:buAutoNum type="alphaLcPeriod"/>
            </a:pPr>
            <a:r>
              <a:rPr lang="en-US" altLang="en-US"/>
              <a:t>It captures flies and other small insects via sticky secretions</a:t>
            </a:r>
          </a:p>
          <a:p>
            <a:pPr marL="1347788" lvl="2" indent="-457200">
              <a:buFont typeface="Arial" panose="020B0604020202020204" pitchFamily="34" charset="0"/>
              <a:buAutoNum type="alphaLcPeriod"/>
            </a:pPr>
            <a:r>
              <a:rPr lang="en-US" altLang="en-US"/>
              <a:t>None of the above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4241D64-9B10-4156-BA10-8A53C9EB0702}"/>
              </a:ext>
            </a:extLst>
          </p:cNvPr>
          <p:cNvSpPr>
            <a:spLocks noGrp="1" noChangeArrowheads="1"/>
          </p:cNvSpPr>
          <p:nvPr>
            <p:ph type="title"/>
          </p:nvPr>
        </p:nvSpPr>
        <p:spPr>
          <a:xfrm>
            <a:off x="914400" y="0"/>
            <a:ext cx="7158038" cy="1412875"/>
          </a:xfrm>
        </p:spPr>
        <p:txBody>
          <a:bodyPr/>
          <a:lstStyle/>
          <a:p>
            <a:pPr eaLnBrk="1" hangingPunct="1"/>
            <a:r>
              <a:rPr lang="en-US" altLang="en-US" dirty="0"/>
              <a:t>Question 24</a:t>
            </a:r>
          </a:p>
        </p:txBody>
      </p:sp>
      <p:sp>
        <p:nvSpPr>
          <p:cNvPr id="18435" name="Rectangle 6">
            <a:extLst>
              <a:ext uri="{FF2B5EF4-FFF2-40B4-BE49-F238E27FC236}">
                <a16:creationId xmlns:a16="http://schemas.microsoft.com/office/drawing/2014/main" id="{E3C97D8B-5E99-4D0F-B0E9-E88490563D1E}"/>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Plants grown in sterile soils often have much lower productivity that plants grown in normal soils. Why is this the case?</a:t>
            </a:r>
          </a:p>
          <a:p>
            <a:pPr marL="1347788" lvl="2" indent="-457200">
              <a:buFont typeface="Arial" panose="020B0604020202020204" pitchFamily="34" charset="0"/>
              <a:buAutoNum type="alphaLcPeriod"/>
            </a:pPr>
            <a:r>
              <a:rPr lang="en-US" altLang="en-US"/>
              <a:t>The plants are often attacked by parasitic plants such as dodder</a:t>
            </a:r>
          </a:p>
          <a:p>
            <a:pPr marL="1347788" lvl="2" indent="-457200">
              <a:buFont typeface="Arial" panose="020B0604020202020204" pitchFamily="34" charset="0"/>
              <a:buAutoNum type="alphaLcPeriod"/>
            </a:pPr>
            <a:r>
              <a:rPr lang="en-US" altLang="en-US"/>
              <a:t>Mold spores germinate and overtake the plants</a:t>
            </a:r>
          </a:p>
          <a:p>
            <a:pPr marL="1347788" lvl="2" indent="-457200">
              <a:buFont typeface="Arial" panose="020B0604020202020204" pitchFamily="34" charset="0"/>
              <a:buAutoNum type="alphaLcPeriod"/>
            </a:pPr>
            <a:r>
              <a:rPr lang="en-US" altLang="en-US"/>
              <a:t>Plants in the sterile soils don’t have the mycorrhizal fungi to aid in nutrient absorption</a:t>
            </a:r>
          </a:p>
          <a:p>
            <a:pPr marL="1347788" lvl="2" indent="-457200">
              <a:buFont typeface="Arial" panose="020B0604020202020204" pitchFamily="34" charset="0"/>
              <a:buAutoNum type="alphaLcPeriod"/>
            </a:pPr>
            <a:r>
              <a:rPr lang="en-US" altLang="en-US"/>
              <a:t>Plants cannot complete photosynthesis with help from fungi</a:t>
            </a:r>
          </a:p>
          <a:p>
            <a:pPr marL="1347788" lvl="2" indent="-457200">
              <a:buFont typeface="Arial" panose="020B0604020202020204" pitchFamily="34" charset="0"/>
              <a:buAutoNum type="alphaLcPeriod"/>
            </a:pPr>
            <a:r>
              <a:rPr lang="en-US" altLang="en-US"/>
              <a:t>None of the above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EFB34766-AE98-4D63-A2F9-F0AEC702EDF7}"/>
              </a:ext>
            </a:extLst>
          </p:cNvPr>
          <p:cNvSpPr>
            <a:spLocks noGrp="1" noChangeArrowheads="1"/>
          </p:cNvSpPr>
          <p:nvPr>
            <p:ph type="title"/>
          </p:nvPr>
        </p:nvSpPr>
        <p:spPr/>
        <p:txBody>
          <a:bodyPr/>
          <a:lstStyle/>
          <a:p>
            <a:pPr eaLnBrk="1" hangingPunct="1"/>
            <a:r>
              <a:rPr lang="en-US" altLang="en-US" dirty="0"/>
              <a:t>Answer Key</a:t>
            </a:r>
          </a:p>
        </p:txBody>
      </p:sp>
      <p:sp>
        <p:nvSpPr>
          <p:cNvPr id="21507" name="Rectangle 3">
            <a:extLst>
              <a:ext uri="{FF2B5EF4-FFF2-40B4-BE49-F238E27FC236}">
                <a16:creationId xmlns:a16="http://schemas.microsoft.com/office/drawing/2014/main" id="{07E00A1D-62B8-4EC8-B3F4-8825EB7F0978}"/>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21508" name="Rectangle 6">
            <a:extLst>
              <a:ext uri="{FF2B5EF4-FFF2-40B4-BE49-F238E27FC236}">
                <a16:creationId xmlns:a16="http://schemas.microsoft.com/office/drawing/2014/main" id="{B398552C-AC91-406D-8A7D-0953B29D114D}"/>
              </a:ext>
            </a:extLst>
          </p:cNvPr>
          <p:cNvSpPr>
            <a:spLocks noChangeArrowheads="1"/>
          </p:cNvSpPr>
          <p:nvPr/>
        </p:nvSpPr>
        <p:spPr bwMode="auto">
          <a:xfrm>
            <a:off x="3962400" y="1981200"/>
            <a:ext cx="3657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 (True)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600F82B4-2379-4AB6-82C5-74B8699BE28D}"/>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64A0B212-5720-4323-8400-676FEC2AF6C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is a micronutrient?</a:t>
            </a:r>
          </a:p>
          <a:p>
            <a:pPr marL="1368425" lvl="2" indent="-514350">
              <a:buFont typeface="Arial" panose="020B0604020202020204" pitchFamily="34" charset="0"/>
              <a:buAutoNum type="alphaLcPeriod"/>
            </a:pPr>
            <a:r>
              <a:rPr lang="en-US" altLang="en-US"/>
              <a:t>Carbon</a:t>
            </a:r>
          </a:p>
          <a:p>
            <a:pPr marL="1368425" lvl="2" indent="-514350">
              <a:buFont typeface="Arial" panose="020B0604020202020204" pitchFamily="34" charset="0"/>
              <a:buAutoNum type="alphaLcPeriod"/>
            </a:pPr>
            <a:r>
              <a:rPr lang="en-US" altLang="en-US"/>
              <a:t>Oxygen</a:t>
            </a:r>
          </a:p>
          <a:p>
            <a:pPr marL="1368425" lvl="2" indent="-514350">
              <a:buFont typeface="Arial" panose="020B0604020202020204" pitchFamily="34" charset="0"/>
              <a:buAutoNum type="alphaLcPeriod"/>
            </a:pPr>
            <a:r>
              <a:rPr lang="en-US" altLang="en-US"/>
              <a:t>Nitrogen</a:t>
            </a:r>
          </a:p>
          <a:p>
            <a:pPr marL="1368425" lvl="2" indent="-514350">
              <a:buFont typeface="Arial" panose="020B0604020202020204" pitchFamily="34" charset="0"/>
              <a:buAutoNum type="alphaLcPeriod"/>
            </a:pPr>
            <a:r>
              <a:rPr lang="en-US" altLang="en-US"/>
              <a:t>Potassium</a:t>
            </a:r>
          </a:p>
          <a:p>
            <a:pPr marL="1368425" lvl="2" indent="-514350">
              <a:buFont typeface="Arial" panose="020B0604020202020204" pitchFamily="34" charset="0"/>
              <a:buAutoNum type="alphaLcPeriod"/>
            </a:pPr>
            <a:r>
              <a:rPr lang="en-US" altLang="en-US"/>
              <a:t>Manganese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380C8263-2572-4477-9E38-22439F907F3D}"/>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D83D7B91-02E0-45B8-94F4-DAECBDF464E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In photosynthetic plants the ultimate source of carbon is</a:t>
            </a:r>
          </a:p>
          <a:p>
            <a:pPr marL="1368425" lvl="2" indent="-514350">
              <a:buFont typeface="Arial" panose="020B0604020202020204" pitchFamily="34" charset="0"/>
              <a:buAutoNum type="alphaLcPeriod"/>
            </a:pPr>
            <a:r>
              <a:rPr lang="en-US" altLang="en-US"/>
              <a:t>Oxygen</a:t>
            </a:r>
          </a:p>
          <a:p>
            <a:pPr marL="1368425" lvl="2" indent="-514350">
              <a:buFont typeface="Arial" panose="020B0604020202020204" pitchFamily="34" charset="0"/>
              <a:buAutoNum type="alphaLcPeriod"/>
            </a:pPr>
            <a:r>
              <a:rPr lang="en-US" altLang="en-US"/>
              <a:t>Carbon dioxide</a:t>
            </a:r>
          </a:p>
          <a:p>
            <a:pPr marL="1368425" lvl="2" indent="-514350">
              <a:buFont typeface="Arial" panose="020B0604020202020204" pitchFamily="34" charset="0"/>
              <a:buAutoNum type="alphaLcPeriod"/>
            </a:pPr>
            <a:r>
              <a:rPr lang="en-US" altLang="en-US"/>
              <a:t>Light</a:t>
            </a:r>
          </a:p>
          <a:p>
            <a:pPr marL="1368425" lvl="2" indent="-514350">
              <a:buFont typeface="Arial" panose="020B0604020202020204" pitchFamily="34" charset="0"/>
              <a:buAutoNum type="alphaLcPeriod"/>
            </a:pPr>
            <a:r>
              <a:rPr lang="en-US" altLang="en-US"/>
              <a:t>Soil nutrients</a:t>
            </a:r>
          </a:p>
          <a:p>
            <a:pPr marL="1368425" lvl="2" indent="-514350">
              <a:buFont typeface="Arial" panose="020B0604020202020204" pitchFamily="34" charset="0"/>
              <a:buAutoNum type="alphaLcPeriod"/>
            </a:pPr>
            <a:r>
              <a:rPr lang="en-US" altLang="en-US"/>
              <a:t>Nitrates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65885F5C-7664-48DF-8E99-802882BC5C1B}"/>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1490ACB2-7993-48F4-93ED-90A396358A3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90% of the mass of a typical living herbaceous plant is</a:t>
            </a:r>
          </a:p>
          <a:p>
            <a:pPr marL="1368425" lvl="2" indent="-514350">
              <a:buFont typeface="Arial" panose="020B0604020202020204" pitchFamily="34" charset="0"/>
              <a:buAutoNum type="alphaLcPeriod"/>
            </a:pPr>
            <a:r>
              <a:rPr lang="en-US" altLang="en-US"/>
              <a:t>Nitrates</a:t>
            </a:r>
          </a:p>
          <a:p>
            <a:pPr marL="1368425" lvl="2" indent="-514350">
              <a:buFont typeface="Arial" panose="020B0604020202020204" pitchFamily="34" charset="0"/>
              <a:buAutoNum type="alphaLcPeriod"/>
            </a:pPr>
            <a:r>
              <a:rPr lang="en-US" altLang="en-US"/>
              <a:t>Carbon</a:t>
            </a:r>
          </a:p>
          <a:p>
            <a:pPr marL="1368425" lvl="2" indent="-514350">
              <a:buFont typeface="Arial" panose="020B0604020202020204" pitchFamily="34" charset="0"/>
              <a:buAutoNum type="alphaLcPeriod"/>
            </a:pPr>
            <a:r>
              <a:rPr lang="en-US" altLang="en-US"/>
              <a:t>Phosphates</a:t>
            </a:r>
          </a:p>
          <a:p>
            <a:pPr marL="1368425" lvl="2" indent="-514350">
              <a:buFont typeface="Arial" panose="020B0604020202020204" pitchFamily="34" charset="0"/>
              <a:buAutoNum type="alphaLcPeriod"/>
            </a:pPr>
            <a:r>
              <a:rPr lang="en-US" altLang="en-US"/>
              <a:t>Organic</a:t>
            </a:r>
          </a:p>
          <a:p>
            <a:pPr marL="1368425" lvl="2" indent="-514350">
              <a:buFont typeface="Arial" panose="020B0604020202020204" pitchFamily="34" charset="0"/>
              <a:buAutoNum type="alphaLcPeriod"/>
            </a:pPr>
            <a:r>
              <a:rPr lang="en-US" altLang="en-US"/>
              <a:t>Water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FBA233C7-8E12-4F9E-B157-D46C30C3BD99}"/>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46C6915C-B59E-4A7B-93B5-5EADA7FFE14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Provided that plants receive all the necessary water and nutrients, plants can be grown in the absence of soil.</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CD46D1DA-45B1-4899-A8F1-5EC9ECA006F2}"/>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D49A0D1E-2139-406A-96B5-1F61C5739C59}"/>
              </a:ext>
            </a:extLst>
          </p:cNvPr>
          <p:cNvSpPr>
            <a:spLocks noGrp="1" noChangeArrowheads="1"/>
          </p:cNvSpPr>
          <p:nvPr>
            <p:ph type="body" idx="1"/>
          </p:nvPr>
        </p:nvSpPr>
        <p:spPr>
          <a:xfrm>
            <a:off x="990600" y="1752600"/>
            <a:ext cx="7661275" cy="4495800"/>
          </a:xfrm>
        </p:spPr>
        <p:txBody>
          <a:bodyPr/>
          <a:lstStyle/>
          <a:p>
            <a:pPr>
              <a:buFont typeface="Wingdings" panose="05000000000000000000" pitchFamily="2" charset="2"/>
              <a:buNone/>
            </a:pPr>
            <a:r>
              <a:rPr lang="en-US" altLang="en-US" sz="2400"/>
              <a:t>	Topsoil is contained in</a:t>
            </a:r>
          </a:p>
          <a:p>
            <a:pPr marL="1347788" lvl="2" indent="-457200">
              <a:buFont typeface="Arial" panose="020B0604020202020204" pitchFamily="34" charset="0"/>
              <a:buAutoNum type="alphaLcPeriod"/>
            </a:pPr>
            <a:r>
              <a:rPr lang="en-US" altLang="en-US"/>
              <a:t>Horizon A</a:t>
            </a:r>
          </a:p>
          <a:p>
            <a:pPr marL="1347788" lvl="2" indent="-457200">
              <a:buFont typeface="Arial" panose="020B0604020202020204" pitchFamily="34" charset="0"/>
              <a:buAutoNum type="alphaLcPeriod"/>
            </a:pPr>
            <a:r>
              <a:rPr lang="en-US" altLang="en-US"/>
              <a:t>Horizon B</a:t>
            </a:r>
          </a:p>
          <a:p>
            <a:pPr marL="1347788" lvl="2" indent="-457200">
              <a:buFont typeface="Arial" panose="020B0604020202020204" pitchFamily="34" charset="0"/>
              <a:buAutoNum type="alphaLcPeriod"/>
            </a:pPr>
            <a:r>
              <a:rPr lang="en-US" altLang="en-US"/>
              <a:t>Horizon C</a:t>
            </a:r>
          </a:p>
          <a:p>
            <a:pPr marL="1347788" lvl="2" indent="-457200">
              <a:buFont typeface="Arial" panose="020B0604020202020204" pitchFamily="34" charset="0"/>
              <a:buAutoNum type="alphaLcPeriod"/>
            </a:pPr>
            <a:r>
              <a:rPr lang="en-US" altLang="en-US"/>
              <a:t>Bedrock</a:t>
            </a:r>
          </a:p>
          <a:p>
            <a:pPr marL="1347788" lvl="2" indent="-457200">
              <a:buFont typeface="Arial" panose="020B0604020202020204" pitchFamily="34" charset="0"/>
              <a:buAutoNum type="alphaLcPeriod"/>
            </a:pPr>
            <a:r>
              <a:rPr lang="en-US" altLang="en-US"/>
              <a:t>A, B, and 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DD920783-376A-4A71-A1D7-2E959381BF40}"/>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B9EE46DE-3EB0-40B4-B3B4-DAF188F8677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soil where the majority of the particles are less than 1 micron in size would be described as</a:t>
            </a:r>
          </a:p>
          <a:p>
            <a:pPr marL="1347788" lvl="2" indent="-457200">
              <a:buFont typeface="Arial" panose="020B0604020202020204" pitchFamily="34" charset="0"/>
              <a:buAutoNum type="alphaLcPeriod"/>
            </a:pPr>
            <a:r>
              <a:rPr lang="en-US" altLang="en-US"/>
              <a:t>Sand</a:t>
            </a:r>
          </a:p>
          <a:p>
            <a:pPr marL="1347788" lvl="2" indent="-457200">
              <a:buFont typeface="Arial" panose="020B0604020202020204" pitchFamily="34" charset="0"/>
              <a:buAutoNum type="alphaLcPeriod"/>
            </a:pPr>
            <a:r>
              <a:rPr lang="en-US" altLang="en-US"/>
              <a:t>Silt</a:t>
            </a:r>
          </a:p>
          <a:p>
            <a:pPr marL="1347788" lvl="2" indent="-457200">
              <a:buFont typeface="Arial" panose="020B0604020202020204" pitchFamily="34" charset="0"/>
              <a:buAutoNum type="alphaLcPeriod"/>
            </a:pPr>
            <a:r>
              <a:rPr lang="en-US" altLang="en-US"/>
              <a:t>Loam</a:t>
            </a:r>
          </a:p>
          <a:p>
            <a:pPr marL="1347788" lvl="2" indent="-457200">
              <a:buFont typeface="Arial" panose="020B0604020202020204" pitchFamily="34" charset="0"/>
              <a:buAutoNum type="alphaLcPeriod"/>
            </a:pPr>
            <a:r>
              <a:rPr lang="en-US" altLang="en-US"/>
              <a:t>Clay</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EA049F4-1180-4663-960A-CFA99F2D30DB}"/>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1C01FDD3-5DBC-40D6-8BC8-877B7756BA04}"/>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Which of the following is not an example of fixed nitrogen?</a:t>
            </a:r>
          </a:p>
          <a:p>
            <a:pPr marL="1347788" lvl="2" indent="-457200">
              <a:buFont typeface="Arial" panose="020B0604020202020204" pitchFamily="34" charset="0"/>
              <a:buAutoNum type="alphaLcPeriod"/>
            </a:pPr>
            <a:r>
              <a:rPr lang="en-US" altLang="en-US"/>
              <a:t>N</a:t>
            </a:r>
            <a:r>
              <a:rPr lang="en-US" altLang="en-US" baseline="-25000"/>
              <a:t>2</a:t>
            </a:r>
            <a:endParaRPr lang="en-US" altLang="en-US"/>
          </a:p>
          <a:p>
            <a:pPr marL="1347788" lvl="2" indent="-457200">
              <a:buFont typeface="Arial" panose="020B0604020202020204" pitchFamily="34" charset="0"/>
              <a:buAutoNum type="alphaLcPeriod"/>
            </a:pPr>
            <a:r>
              <a:rPr lang="en-US" altLang="en-US"/>
              <a:t>NH</a:t>
            </a:r>
            <a:r>
              <a:rPr lang="en-US" altLang="en-US" baseline="-25000"/>
              <a:t>4</a:t>
            </a:r>
            <a:r>
              <a:rPr lang="en-US" altLang="en-US" baseline="30000"/>
              <a:t>+</a:t>
            </a:r>
            <a:endParaRPr lang="en-US" altLang="en-US"/>
          </a:p>
          <a:p>
            <a:pPr marL="1347788" lvl="2" indent="-457200">
              <a:buFont typeface="Arial" panose="020B0604020202020204" pitchFamily="34" charset="0"/>
              <a:buAutoNum type="alphaLcPeriod"/>
            </a:pPr>
            <a:r>
              <a:rPr lang="en-US" altLang="en-US"/>
              <a:t>NH</a:t>
            </a:r>
            <a:r>
              <a:rPr lang="en-US" altLang="en-US" baseline="-25000"/>
              <a:t>3</a:t>
            </a:r>
            <a:endParaRPr lang="en-US" altLang="en-US"/>
          </a:p>
          <a:p>
            <a:pPr marL="1347788" lvl="2" indent="-457200">
              <a:buFont typeface="Arial" panose="020B0604020202020204" pitchFamily="34" charset="0"/>
              <a:buAutoNum type="alphaLcPeriod"/>
            </a:pPr>
            <a:r>
              <a:rPr lang="en-US" altLang="en-US"/>
              <a:t>NO</a:t>
            </a:r>
            <a:r>
              <a:rPr lang="en-US" altLang="en-US" baseline="-25000"/>
              <a:t>3</a:t>
            </a:r>
            <a:r>
              <a:rPr lang="en-US" altLang="en-US" baseline="30000"/>
              <a:t>-</a:t>
            </a:r>
            <a:endParaRPr lang="en-US" altLang="en-US"/>
          </a:p>
          <a:p>
            <a:pPr marL="1347788" lvl="2" indent="-457200">
              <a:buFont typeface="Arial" panose="020B0604020202020204" pitchFamily="34" charset="0"/>
              <a:buAutoNum type="alphaLcPeriod"/>
            </a:pPr>
            <a:r>
              <a:rPr lang="en-US" altLang="en-US"/>
              <a:t>All of the above are fixed nitrogen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1"/>
  <p:tag name="MMPROD_UIDATA" val="&lt;database version=&quot;7.0&quot;&gt;&lt;object type=&quot;1&quot; unique_id=&quot;10001&quot;&gt;&lt;object type=&quot;2&quot; unique_id=&quot;11026&quot;&gt;&lt;object type=&quot;3&quot; unique_id=&quot;11027&quot;&gt;&lt;property id=&quot;20148&quot; value=&quot;5&quot;/&gt;&lt;property id=&quot;20300&quot; value=&quot;Slide 1&quot;/&gt;&lt;property id=&quot;20307&quot; value=&quot;317&quot;/&gt;&lt;/object&gt;&lt;object type=&quot;3&quot; unique_id=&quot;11028&quot;&gt;&lt;property id=&quot;20148&quot; value=&quot;5&quot;/&gt;&lt;property id=&quot;20300&quot; value=&quot;Slide 2 - &amp;quot;Assessment&amp;quot;&quot;/&gt;&lt;property id=&quot;20307&quot; value=&quot;329&quot;/&gt;&lt;/object&gt;&lt;object type=&quot;3&quot; unique_id=&quot;11029&quot;&gt;&lt;property id=&quot;20148&quot; value=&quot;5&quot;/&gt;&lt;property id=&quot;20300&quot; value=&quot;Slide 3 - &amp;quot;Question 1&amp;quot;&quot;/&gt;&lt;property id=&quot;20307&quot; value=&quot;297&quot;/&gt;&lt;/object&gt;&lt;object type=&quot;3&quot; unique_id=&quot;11030&quot;&gt;&lt;property id=&quot;20148&quot; value=&quot;5&quot;/&gt;&lt;property id=&quot;20300&quot; value=&quot;Slide 4 - &amp;quot;Question 2&amp;quot;&quot;/&gt;&lt;property id=&quot;20307&quot; value=&quot;298&quot;/&gt;&lt;/object&gt;&lt;object type=&quot;3&quot; unique_id=&quot;11031&quot;&gt;&lt;property id=&quot;20148&quot; value=&quot;5&quot;/&gt;&lt;property id=&quot;20300&quot; value=&quot;Slide 5 - &amp;quot;Question 3&amp;quot;&quot;/&gt;&lt;property id=&quot;20307&quot; value=&quot;299&quot;/&gt;&lt;/object&gt;&lt;object type=&quot;3&quot; unique_id=&quot;11032&quot;&gt;&lt;property id=&quot;20148&quot; value=&quot;5&quot;/&gt;&lt;property id=&quot;20300&quot; value=&quot;Slide 6 - &amp;quot;Question 4&amp;quot;&quot;/&gt;&lt;property id=&quot;20307&quot; value=&quot;300&quot;/&gt;&lt;/object&gt;&lt;object type=&quot;3&quot; unique_id=&quot;11033&quot;&gt;&lt;property id=&quot;20148&quot; value=&quot;5&quot;/&gt;&lt;property id=&quot;20300&quot; value=&quot;Slide 7 - &amp;quot;Question 5&amp;quot;&quot;/&gt;&lt;property id=&quot;20307&quot; value=&quot;301&quot;/&gt;&lt;/object&gt;&lt;object type=&quot;3&quot; unique_id=&quot;11034&quot;&gt;&lt;property id=&quot;20148&quot; value=&quot;5&quot;/&gt;&lt;property id=&quot;20300&quot; value=&quot;Slide 8 - &amp;quot;Question 6&amp;quot;&quot;/&gt;&lt;property id=&quot;20307&quot; value=&quot;323&quot;/&gt;&lt;/object&gt;&lt;object type=&quot;3&quot; unique_id=&quot;11035&quot;&gt;&lt;property id=&quot;20148&quot; value=&quot;5&quot;/&gt;&lt;property id=&quot;20300&quot; value=&quot;Slide 9 - &amp;quot;Question 7&amp;quot;&quot;/&gt;&lt;property id=&quot;20307&quot; value=&quot;304&quot;/&gt;&lt;/object&gt;&lt;object type=&quot;3&quot; unique_id=&quot;11036&quot;&gt;&lt;property id=&quot;20148&quot; value=&quot;5&quot;/&gt;&lt;property id=&quot;20300&quot; value=&quot;Slide 10 - &amp;quot;Question 8&amp;quot;&quot;/&gt;&lt;property id=&quot;20307&quot; value=&quot;324&quot;/&gt;&lt;/object&gt;&lt;object type=&quot;3&quot; unique_id=&quot;11037&quot;&gt;&lt;property id=&quot;20148&quot; value=&quot;5&quot;/&gt;&lt;property id=&quot;20300&quot; value=&quot;Slide 11 - &amp;quot;Question 9&amp;quot;&quot;/&gt;&lt;property id=&quot;20307&quot; value=&quot;326&quot;/&gt;&lt;/object&gt;&lt;object type=&quot;3&quot; unique_id=&quot;11038&quot;&gt;&lt;property id=&quot;20148&quot; value=&quot;5&quot;/&gt;&lt;property id=&quot;20300&quot; value=&quot;Slide 12 - &amp;quot;Question 10&amp;quot;&quot;/&gt;&lt;property id=&quot;20307&quot; value=&quot;325&quot;/&gt;&lt;/object&gt;&lt;object type=&quot;3&quot; unique_id=&quot;11039&quot;&gt;&lt;property id=&quot;20148&quot; value=&quot;5&quot;/&gt;&lt;property id=&quot;20300&quot; value=&quot;Slide 13 - &amp;quot;Question 11&amp;quot;&quot;/&gt;&lt;property id=&quot;20307&quot; value=&quot;307&quot;/&gt;&lt;/object&gt;&lt;object type=&quot;3&quot; unique_id=&quot;11040&quot;&gt;&lt;property id=&quot;20148&quot; value=&quot;5&quot;/&gt;&lt;property id=&quot;20300&quot; value=&quot;Slide 14 - &amp;quot;Question 12&amp;quot;&quot;/&gt;&lt;property id=&quot;20307&quot; value=&quot;308&quot;/&gt;&lt;/object&gt;&lt;object type=&quot;3&quot; unique_id=&quot;11041&quot;&gt;&lt;property id=&quot;20148&quot; value=&quot;5&quot;/&gt;&lt;property id=&quot;20300&quot; value=&quot;Slide 15 - &amp;quot;Question 13&amp;quot;&quot;/&gt;&lt;property id=&quot;20307&quot; value=&quot;309&quot;/&gt;&lt;/object&gt;&lt;object type=&quot;3&quot; unique_id=&quot;11042&quot;&gt;&lt;property id=&quot;20148&quot; value=&quot;5&quot;/&gt;&lt;property id=&quot;20300&quot; value=&quot;Slide 16 - &amp;quot;Question 14&amp;quot;&quot;/&gt;&lt;property id=&quot;20307&quot; value=&quot;310&quot;/&gt;&lt;/object&gt;&lt;object type=&quot;3&quot; unique_id=&quot;11043&quot;&gt;&lt;property id=&quot;20148&quot; value=&quot;5&quot;/&gt;&lt;property id=&quot;20300&quot; value=&quot;Slide 17 - &amp;quot;Question 15&amp;quot;&quot;/&gt;&lt;property id=&quot;20307&quot; value=&quot;311&quot;/&gt;&lt;/object&gt;&lt;object type=&quot;3&quot; unique_id=&quot;11044&quot;&gt;&lt;property id=&quot;20148&quot; value=&quot;5&quot;/&gt;&lt;property id=&quot;20300&quot; value=&quot;Slide 18 - &amp;quot;Question 16&amp;quot;&quot;/&gt;&lt;property id=&quot;20307&quot; value=&quot;330&quot;/&gt;&lt;/object&gt;&lt;object type=&quot;3&quot; unique_id=&quot;11045&quot;&gt;&lt;property id=&quot;20148&quot; value=&quot;5&quot;/&gt;&lt;property id=&quot;20300&quot; value=&quot;Slide 19 - &amp;quot;Answer Key – Chapter 37&amp;quot;&quot;/&gt;&lt;property id=&quot;20307&quot; value=&quot;273&quot;/&gt;&lt;/object&gt;&lt;/object&gt;&lt;object type=&quot;8&quot; unique_id=&quot;1106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3003</TotalTime>
  <Words>267</Words>
  <Application>Microsoft Office PowerPoint</Application>
  <PresentationFormat>On-screen Show (4:3)</PresentationFormat>
  <Paragraphs>275</Paragraphs>
  <Slides>27</Slides>
  <Notes>26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27</vt:i4>
      </vt:variant>
    </vt:vector>
  </HeadingPairs>
  <TitlesOfParts>
    <vt:vector size="35" baseType="lpstr">
      <vt:lpstr>Arial</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273</cp:revision>
  <dcterms:created xsi:type="dcterms:W3CDTF">2005-04-19T02:46:41Z</dcterms:created>
  <dcterms:modified xsi:type="dcterms:W3CDTF">2019-04-22T20:17:50Z</dcterms:modified>
</cp:coreProperties>
</file>