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914" r:id="rId2"/>
  </p:sldMasterIdLst>
  <p:notesMasterIdLst>
    <p:notesMasterId r:id="rId23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27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87324" autoAdjust="0"/>
  </p:normalViewPr>
  <p:slideViewPr>
    <p:cSldViewPr>
      <p:cViewPr varScale="1">
        <p:scale>
          <a:sx n="88" d="100"/>
          <a:sy n="88" d="100"/>
        </p:scale>
        <p:origin x="42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8A24A9E6-FF03-4BC6-AA18-F918A32970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298FCCC1-57AA-42F0-B2A1-AE84A3F7AB6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8857DC8-2702-4DBB-9E5B-9FA3C0B450A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DB1EDB3E-F121-4520-90E6-4949AE61D6D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5108E7D4-758B-479B-8BF4-72EF5087240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4DF428B-0F2A-4382-A3E7-5DF2B2576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73D7875-C588-4138-8B7A-2C8398B2E8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C48692F5-E004-4FF2-AD55-A1A70A925D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1EAA99-FA57-4E3E-A796-A4C38ACE424E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32FD953C-343A-461B-821C-0329097001B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2299B124-8F43-417B-A966-560B2FA424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51147E95-351E-4AAF-8098-0F3EB73DB8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0A979134-9410-4C82-BA6F-4A77D6673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20EE00E4-CE8F-4D3B-938D-8412A8D32F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C76F7DB-4510-4A56-A4B6-2E3B0A751991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856D45E6-7230-4081-AC1E-51EC623B8D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03538E62-0FCE-4780-9664-9B14673F3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A535C625-37F7-4C2C-B1EC-7221B341CD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DA242A-705F-4754-B393-9354A38D8A3A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135B7EC1-7563-4C72-95A7-2D5BE2C6C1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CAD19A6-D3BE-4DBE-8FBA-4742FCEDE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59EC58FE-4FE4-449C-BD48-7F15F4D8C5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6A0DD5-6155-4CA5-ADFF-0F01388A7C67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4534B981-38A6-4CC5-9CA9-809A39CAE0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D22BCAE3-6F60-4930-A71D-085DF5981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9EBB2767-88F6-43B8-A26A-10C10FB7C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F26535-0270-4E4B-9A8D-8A3AF1C99880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6FAB82FA-B138-4730-9D6B-8DDB1A0B3A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F86DA9B1-9B60-4A53-AE23-E59DFA49C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0364CA3-5F06-4047-8580-663967C5A5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C213692-FEBC-4FF5-B71D-D41089F9C3BA}" type="slidenum">
              <a:rPr lang="en-US" altLang="en-US" sz="1200" smtClean="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B3664840-E492-4189-ABD2-A26230FEFE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5128C21C-6BE7-4C04-A178-60A74DAC0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BE8062B-ED76-4D4C-9883-3C54DC6F08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76EEE5-6DD7-4C75-BEC8-624E7549122E}" type="slidenum">
              <a:rPr lang="en-US" altLang="en-US" sz="1200" smtClean="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EE47E2BD-7819-4B33-850A-238CEACD75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51E63AF7-5B21-43B4-8FCD-8FDF9DA277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14D5CC0B-DDC4-4EF4-9389-23FE5B2F7E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03BDE10-A8EE-4876-A1AB-7280EACC283E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689AC36E-065F-4499-9468-48F4B8BF0B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D0EF0D74-769E-49B9-889A-D22020F9C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A6577806-63FE-4EE8-8318-FCB4DD14BE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5089A4-2979-4687-A2E8-93E775A602BB}" type="slidenum">
              <a:rPr lang="en-US" altLang="en-US" sz="1200" smtClean="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FC3D819E-5F7B-4B9C-BF0D-E4E91C4923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141C7E4B-641F-4EBE-AE75-3EB90055EB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E31403C9-22BE-433B-B890-4C7896433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E5DFDF-D26F-480B-A956-1C6EA483B25F}" type="slidenum">
              <a:rPr lang="en-US" altLang="en-US" sz="1200" smtClean="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07148B1C-6397-4CFE-BCDE-C2E1D5739E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90816FE-A71D-40B3-85B3-28B51A7AE9FA}" type="slidenum">
              <a:rPr lang="en-US" altLang="en-US" sz="1200" smtClean="0"/>
              <a:pPr/>
              <a:t>20</a:t>
            </a:fld>
            <a:endParaRPr lang="en-US" altLang="en-US" sz="1200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55B31E87-951F-43DA-BC3F-D7F461D0747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2569983A-B867-4CE8-A323-0EAEF0597B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4E1B2610-8D54-4F95-B85B-AB01BB857F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8E9510DC-8C68-4BCD-99FA-0499F77D4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640E4A9A-22AF-419A-A5A6-D5DBBE4A48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C9D7FA-5C97-4F21-9E25-A7B9581AD8C2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FE2945CD-B5F0-4C84-B76E-1FB630D79C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EDB15CAF-EA91-441A-80C1-65745CA8DF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2C001EF3-E40B-43D2-85CA-54E49A391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EE536D-BDBD-4599-9197-C5CD8C86CAD6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D9F33F8B-33F6-42DA-9462-624D4FB063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85328CEE-E6E6-4A99-8B63-79F4ED5C9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DEB9EAA9-DD02-45A0-B7C9-15328D5C92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7621F4A-FA5A-4D29-A762-A0A59A0101B7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2C5A372-2B02-4588-B4EB-7C5A2C935F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4C70EA30-F4EB-4A4C-9F2F-3F5D89697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1B132186-91D0-4A59-89EA-9C394DF3DD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859468-BE12-4AFA-8DB5-C939CEB41CE4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5D5CBCE3-A74A-4561-9286-C7BB8226A5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0EF9DBBE-2EB7-4748-A150-720B2CCBA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C3E5AB9C-5BB1-45E9-9389-1ABFECD70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AF5EEBA-2742-48D4-B06B-49098DA93546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D6F7B362-95CD-4849-BA6A-6E9C272B65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3C8A763-6141-4206-BA84-367CE9B2F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C5EA1B79-60E0-41C8-972E-95D9E36F7B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770DA84-8E93-4CD7-B924-EE7A6CC9A635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492712F7-B62E-49DA-A6EC-FDC1C00355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0149CABF-B3C3-4980-AE1D-3720F13B4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30A8506C-23BB-4422-A7FF-65752D7402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345037-D5A1-42B2-BF60-8781034F85F0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AC79D610-4873-497F-B907-448EFCDED1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0C5C0226-C5EB-4B93-B68B-33F2FCB8D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49605919-4CB0-4413-B5D6-0B4F0B8C44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9A7464-240D-4734-A79F-B0C86D153BBF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C2A6D89-1000-4D94-94AB-362D5343D7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88CBD8C-2080-4FE3-A733-AA1F011A4E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9EA60C0-F025-4090-9729-4F528F426A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A34F2-B905-44C3-B9E8-2C1723FEDE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8508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2338FC0-602D-4348-A963-92B22AE9F1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5CB3DD6-82C6-494C-9042-7A6F5043C8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FD21140-6877-4984-B763-937CD8EE13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E5366-32D9-4E87-BF04-1B952ECF6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08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97A87-B9C0-4B52-92D7-7E8A1F05E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D906E-1457-4AB6-89FF-59FF8646D6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7980944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6E2A9-DC21-4729-A041-AC5C3F990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DF186-A4F9-4849-9816-6F9073D23A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584967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BBA39-755A-4093-8900-138015CD9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D69E0E-F711-49B1-93B1-2D1E1F1CC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701998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C31CE-05C3-4E72-B585-330E6BB36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3CE70-944B-49F9-BC4C-298AAF89A8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C75DE8-90BC-428C-A37D-50639EEB48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22999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3C4C4-1B46-4DE5-9F12-0CDB7E0FF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DA8F60-C984-4E2B-91CA-C49B613CE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80602-C3EE-425A-BB4E-792B4F9305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7A3134-A6FA-411C-9407-B18A259A44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B8E50A-4FEE-4B2A-9C98-DD30259726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764176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B9B0E-B386-40B4-9BE1-CDAD688FD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50773569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42098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EA576-4260-4FDA-932D-236D48285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DE6CC-3CD3-4088-AD37-B4F021B240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E99CA3-75C9-4EDC-8C20-62AFC021F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7709871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3BC95-0659-4808-A52B-2C9043733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10A1FD-2A1D-4EBE-AB3B-BAFDDF6241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41FB8-5972-4D22-A3A6-64424E0923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77910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8533DB4-40E0-4CA4-AE44-A7F1775894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76FA8AC-4BDB-4A57-9456-3664A6993F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A17B6CD-014D-4D5F-AF26-78F484CC54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A0B27-46C7-43F6-8A85-A90BC7F224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90314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5649D-E686-4CF3-85FD-22675E22D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769796-4C6F-4C85-91FF-9F8D2F901D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058105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A745CE-D8D4-4073-979D-3C2FCCCCA4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312081-5BBC-4B45-95E3-6AEDDA6C1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464556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7FDB8E4-B144-42BD-96D5-67EDEA4F21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CD5D1D7-18F5-446F-940F-066FA75DE0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E942BD6-1EFB-4790-8D4C-F7351D567E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86939-F45B-4311-AD34-9CE71C879B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782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E7297C-C0D8-4AD9-B31E-4BAE03E78B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A502F9-3EBA-40C9-82B2-AC0E41EB75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076A85-9A47-4DC3-9B96-78749C7EF1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3B17B-FA74-43E4-B576-2ECB9190B0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089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8130362-E4BE-478B-9AEC-B09F0CF56B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B6B03AE4-782A-4AAA-8610-ADB11AD05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50934F3-0494-4415-8C12-9F6C4D7C60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5A6A3-5983-4C4A-87F7-D272529124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4942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848CCE6-0547-4609-BF52-124B1961D2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6C7EF200-FFB6-447E-A03B-4F39CC150A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8D715419-7D48-4D0B-88D0-676EA8A6B7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CAC84-37F0-47B9-872E-6325238F2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921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E4EE980-0615-423A-B4F2-D48EFCF49E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130A282-9996-49CF-B44D-22956011BD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3D30446-9F58-4A3C-9568-BB1B86F515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23D02-C750-4CD3-A323-E85F70E41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027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364EEE5-137D-4A58-BD94-6436BD067E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4103B670-A7EC-4AEB-B143-B67AB2E597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8FC1BC6-A06B-48A8-96F3-A77BB128B3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A2BD2-AC90-49A1-BAF9-0EC71D0AA1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939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206C13A-FBFD-410B-AC15-BD9E01CF09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5C106AF-C7EE-4C77-9C70-C0F4F3C295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B38438E-C9A6-45BA-845D-8498EC785B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5481A-0526-430C-8D7F-FBD90D0811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6952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1DF65C0-244F-4682-A596-BE4D4810A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0A427D2-58A3-459A-A086-DA852B2C3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2FA38FB-52BE-4AEE-AAF0-6E6CE729BE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92BCB44-D93D-4E8D-82A2-9F0819E21B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4429A99C-DE2F-45A4-913B-9BB087ADE9E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AA859CE8-8AF9-4CCE-A65C-9BAD22B19D9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8F5B6335-0E22-4A2B-BEE9-A84F84B7652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9AD4BD70-EA1B-4781-B05F-CA66EDEEB1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3" name="Freeform 9">
            <a:extLst>
              <a:ext uri="{FF2B5EF4-FFF2-40B4-BE49-F238E27FC236}">
                <a16:creationId xmlns:a16="http://schemas.microsoft.com/office/drawing/2014/main" id="{8406DDC8-16A9-43ED-B144-9A7BD6AA9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52400 w 1000"/>
              <a:gd name="T1" fmla="*/ 1066800 h 1000"/>
              <a:gd name="T2" fmla="*/ 0 w 1000"/>
              <a:gd name="T3" fmla="*/ 1066800 h 1000"/>
              <a:gd name="T4" fmla="*/ 0 w 1000"/>
              <a:gd name="T5" fmla="*/ 0 h 1000"/>
              <a:gd name="T6" fmla="*/ 15240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" name="Freeform 10">
            <a:extLst>
              <a:ext uri="{FF2B5EF4-FFF2-40B4-BE49-F238E27FC236}">
                <a16:creationId xmlns:a16="http://schemas.microsoft.com/office/drawing/2014/main" id="{734D4E23-1D06-412C-8534-BD73B7E47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52400 w 1000"/>
              <a:gd name="T3" fmla="*/ 0 h 1000"/>
              <a:gd name="T4" fmla="*/ 152400 w 1000"/>
              <a:gd name="T5" fmla="*/ 1073150 h 1000"/>
              <a:gd name="T6" fmla="*/ 0 w 1000"/>
              <a:gd name="T7" fmla="*/ 107315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52A38DF4-0B39-4755-9F0C-CCBEEF923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C434AEB-35B9-4E1B-A5FF-04EC42735F5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E4B296-C8B8-43D4-9474-B974C72B599F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3" name="Picture 3" descr="MHE-red-RGB-email-logo.png">
            <a:extLst>
              <a:ext uri="{FF2B5EF4-FFF2-40B4-BE49-F238E27FC236}">
                <a16:creationId xmlns:a16="http://schemas.microsoft.com/office/drawing/2014/main" id="{6126644C-16A7-4A6A-BEDE-B1AC2F48332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D8A911E2-EF95-4464-A958-28D555FACF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D9673F0E-103E-4C8E-9034-A645FDD4777D}" type="slidenum">
              <a:rPr lang="en-US" altLang="en-US" sz="900" smtClean="0">
                <a:solidFill>
                  <a:srgbClr val="000000"/>
                </a:solidFill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FD678260-5E44-4182-8915-585796E16F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8197D95-A169-4A84-8956-2C4662FB16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F911EBCA-A593-4E8D-82A5-8219AB62B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4099" name="Title 2">
            <a:extLst>
              <a:ext uri="{FF2B5EF4-FFF2-40B4-BE49-F238E27FC236}">
                <a16:creationId xmlns:a16="http://schemas.microsoft.com/office/drawing/2014/main" id="{299C90D6-CA50-417A-A3C6-3F8F8B93A1B5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5400" b="1"/>
              <a:t>Biology</a:t>
            </a:r>
            <a:endParaRPr lang="en-US" altLang="en-US" sz="3600" b="1"/>
          </a:p>
        </p:txBody>
      </p:sp>
      <p:sp>
        <p:nvSpPr>
          <p:cNvPr id="4100" name="Text Box 9">
            <a:extLst>
              <a:ext uri="{FF2B5EF4-FFF2-40B4-BE49-F238E27FC236}">
                <a16:creationId xmlns:a16="http://schemas.microsoft.com/office/drawing/2014/main" id="{D0E4E5D8-6DEF-4CF8-A21C-E8926BE0C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Origin of Species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0FF474CB-C240-4694-B54E-C5B4CAFF7A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DA38F550-A6B9-474E-B97B-BB8FC079E5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Polyploidy occurs when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Individuals have more than 2 sets of chromosomes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replication error causes a species to have double the normal number of chromosomes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hybrid has both sets of chromosomes from its parents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species is quadroploid, hexaploid, octoploid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DD2E601-C2C6-4D44-AA19-EB57EC6699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23555" name="Rectangle 6">
            <a:extLst>
              <a:ext uri="{FF2B5EF4-FFF2-40B4-BE49-F238E27FC236}">
                <a16:creationId xmlns:a16="http://schemas.microsoft.com/office/drawing/2014/main" id="{66D2BFB4-5584-42A0-832D-78EDAAB2DA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There are about 1.4–1.8 million described species; this is a relatively complete list and the total number of species on earth is estimated to be at most 3 million.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471ADEEF-7D68-4D5C-AD7F-96D1E5726F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25603" name="Rectangle 6">
            <a:extLst>
              <a:ext uri="{FF2B5EF4-FFF2-40B4-BE49-F238E27FC236}">
                <a16:creationId xmlns:a16="http://schemas.microsoft.com/office/drawing/2014/main" id="{64D839BE-E4F3-4200-94CC-453364ADB4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Heterochronic mutations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Alter the expression of a pseudogene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Have little observable effects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Change the spatial pattern of gene expression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Change the timing of a developmental stage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Are always beneficial to the organism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82FCCCD7-23D8-4085-93E4-83A6BE68F4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27651" name="Rectangle 6">
            <a:extLst>
              <a:ext uri="{FF2B5EF4-FFF2-40B4-BE49-F238E27FC236}">
                <a16:creationId xmlns:a16="http://schemas.microsoft.com/office/drawing/2014/main" id="{DF8C543C-75FB-4692-A185-02077C50DD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paedomorphosis?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retention of juvenile characteristics in the adult organism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change in the number of copies of the genome in a cell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form of hybrid sterility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results of many generations of consistent inbreeding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65EA6B86-D13F-4E42-BC29-C89614FCFC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BE7C49BF-81E6-4755-879D-5A88488D41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vast numbers of finch species on the Galapagos Islands are very closely related and differ primarily by feeding specializations. What process best explains this distribution of species?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Mass extinction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Allopatric speciation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Hardy-Weinberg equilibrium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Adaptive radiation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Polyploidy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FB73B71-43AB-458D-B038-363160C823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31747" name="Rectangle 6">
            <a:extLst>
              <a:ext uri="{FF2B5EF4-FFF2-40B4-BE49-F238E27FC236}">
                <a16:creationId xmlns:a16="http://schemas.microsoft.com/office/drawing/2014/main" id="{A1722077-0F4C-4DD7-91AC-04FD1C04C9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hybrid sterility of a hinny (cross between a female horse and a male donkey) is an example of a prezygotic isolation mechanism.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D0C23A98-4641-4514-81BF-3BCE0B1E30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33795" name="Rectangle 6">
            <a:extLst>
              <a:ext uri="{FF2B5EF4-FFF2-40B4-BE49-F238E27FC236}">
                <a16:creationId xmlns:a16="http://schemas.microsoft.com/office/drawing/2014/main" id="{EEAF9407-3412-435F-8262-2D5419C237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Domestic wheat (</a:t>
            </a:r>
            <a:r>
              <a:rPr lang="en-US" altLang="en-US" sz="2400" i="1"/>
              <a:t>Triticum aestivum</a:t>
            </a:r>
            <a:r>
              <a:rPr lang="en-US" altLang="en-US" sz="2400"/>
              <a:t>) evolved as a result of two successive polyploidy events. These events resulted in the combination of the genes of 3 separate diploid species. What type of polyploidy is wheat?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Triploid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Quadroploid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Hexaploid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Octoploid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Dodecaploid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5C5EC154-B8F6-471B-B45A-1870F160D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35843" name="Rectangle 6">
            <a:extLst>
              <a:ext uri="{FF2B5EF4-FFF2-40B4-BE49-F238E27FC236}">
                <a16:creationId xmlns:a16="http://schemas.microsoft.com/office/drawing/2014/main" id="{41DB9081-9EFC-4BBD-BCAA-1EE798AB2B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examples would lead to allopatric speciation?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colonization of an island by a small subset of a mainland population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new river channel dividing a population of beetles into separate populations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extinction of a large proportion of a population leaving only distant sub-populations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lava flow flowing across the landscape that isolates one population from conspecifics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7233277A-6565-4F6F-B7C2-9C3FA63C9F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49AEB69E-5DA0-46F8-B0BF-636F646644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As certain lineages of animals evolved more and more complex body plans, what has happened to the </a:t>
            </a:r>
            <a:r>
              <a:rPr lang="en-US" altLang="en-US" sz="2400" i="1"/>
              <a:t>Hox</a:t>
            </a:r>
            <a:r>
              <a:rPr lang="en-US" altLang="en-US" sz="2400"/>
              <a:t> genes of these animals?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number of </a:t>
            </a:r>
            <a:r>
              <a:rPr lang="en-US" altLang="en-US" i="1"/>
              <a:t>Hox</a:t>
            </a:r>
            <a:r>
              <a:rPr lang="en-US" altLang="en-US"/>
              <a:t> genes has been reduced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more complex the body plan the greater the number of </a:t>
            </a:r>
            <a:r>
              <a:rPr lang="en-US" altLang="en-US" i="1"/>
              <a:t>Hox</a:t>
            </a:r>
            <a:r>
              <a:rPr lang="en-US" altLang="en-US"/>
              <a:t> 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Complex body plans have more inactive </a:t>
            </a:r>
            <a:r>
              <a:rPr lang="en-US" altLang="en-US" i="1"/>
              <a:t>Hox</a:t>
            </a:r>
            <a:r>
              <a:rPr lang="en-US" altLang="en-US"/>
              <a:t> genes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Radially symmetrical animals have more </a:t>
            </a:r>
            <a:r>
              <a:rPr lang="en-US" altLang="en-US" i="1"/>
              <a:t>Hox</a:t>
            </a:r>
            <a:r>
              <a:rPr lang="en-US" altLang="en-US"/>
              <a:t> genes than bilaterally symmetrical animals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There is no correlation between </a:t>
            </a:r>
            <a:r>
              <a:rPr lang="en-US" altLang="en-US" i="1"/>
              <a:t>Hox</a:t>
            </a:r>
            <a:r>
              <a:rPr lang="en-US" altLang="en-US"/>
              <a:t> genes and body plan complexity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EBDF1E1-6B6E-4B6F-BA71-1EBC0AF59C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39939" name="Rectangle 6">
            <a:extLst>
              <a:ext uri="{FF2B5EF4-FFF2-40B4-BE49-F238E27FC236}">
                <a16:creationId xmlns:a16="http://schemas.microsoft.com/office/drawing/2014/main" id="{3677E7BE-CAF4-4ED3-A2B3-B7111F9483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Experimentally introducing the mouse </a:t>
            </a:r>
            <a:r>
              <a:rPr lang="en-US" altLang="en-US" sz="2400" i="1"/>
              <a:t>Pax6</a:t>
            </a:r>
            <a:r>
              <a:rPr lang="en-US" altLang="en-US" sz="2400"/>
              <a:t> gene into fruit fly eyes produces eyes on the leg. The eyes that are induced by the mouse gene are compounds eyes. This demonstrates that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Mice and flies have the same type of eyes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genes for the development of eyes in mice and flies are the same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genetic switch that activates eye development genes is the same in mice and flies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 mouse gene must mutate before it works in a fly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There is no relationship between eye development in flies and mice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BC4F5D00-BFDA-49B2-B3C4-3C7B079482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8D9CCDCB-6C4D-4F27-AA99-203F725EBE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1264A6B3-38B0-4DC3-A8FF-AB5D181D9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Answer Key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E17C84E9-FC4B-42D5-B561-54B5A3962C1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41988" name="Rectangle 6">
            <a:extLst>
              <a:ext uri="{FF2B5EF4-FFF2-40B4-BE49-F238E27FC236}">
                <a16:creationId xmlns:a16="http://schemas.microsoft.com/office/drawing/2014/main" id="{6FC54222-F11E-486C-ABE2-2FD441B8C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EE61DDB-FD66-4B80-B7FC-38689B0C1B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7171" name="Rectangle 8">
            <a:extLst>
              <a:ext uri="{FF2B5EF4-FFF2-40B4-BE49-F238E27FC236}">
                <a16:creationId xmlns:a16="http://schemas.microsoft.com/office/drawing/2014/main" id="{6813216F-9D99-4F8D-BC24-9F4D54E349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it called when two species maintain reproductive isolation by using different components of a habitat? (For example, toads breeding in ponds vs. toads breeding in streams)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Habitat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Temporal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Behavioral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Mechanical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Thermal isolation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4BB3AA8-55C4-44BA-AA36-DFE4B3FADE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461A8B7C-CECA-4801-9966-48500909CD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_________ species concept that a species is a group of reproductively isolated individuals that are capable of interbreeding and producing viable offspring.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Ecological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Evolutionary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Phylogenetic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Biological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Cladogenic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7EB093E-E649-4E47-B6ED-97048D7A99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5B93527F-2E89-483B-AF60-2EE322EE39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lock and key fit of a dragonfly sex organ is an example of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Habitat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Temporal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Behavioral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Mechanical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Thermal isolation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642CEE98-45F3-45B6-A46C-C71A9A7ECC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3456DFDC-93EC-4464-8A8A-780B6E08C2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idea that reproductively isolated populations slowly accumulate differences until speciation occurs is called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Reverse selection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Punctuated equilibrium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Adaptive radiation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Gradualism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Mass extinction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4B89347-EF5C-4A51-96CB-4A4BBFA79B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68C65EC2-FEEB-4E11-80ED-9804295B6A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idea that speciation occurs in rapid bursts followed by long periods without change in species is called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Reverse selection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Punctuated equilibrium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Adaptive radiation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Gradualism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Mass extinction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888A06B-8E9B-4AE0-B0DF-D6CAAE99A5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04DBBF0B-B417-48F0-BC65-779F7DC436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Geographic isolation is a key component of ___________ speciation.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Sympatric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Parapatric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Monophyletic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Allopatric 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Homeopathic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FC68361-4578-4D57-9E79-295B93D51F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9699CE0E-3697-4564-B80E-B218DACE5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Closely related species that have different mating rituals are an example of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Ecological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Temporal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Behavioral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Mechanical isolation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Thermal isolation</a:t>
            </a:r>
          </a:p>
          <a:p>
            <a:pPr marL="955675" lvl="1" indent="-514350">
              <a:buFont typeface="Arial" panose="020B0604020202020204" pitchFamily="34" charset="0"/>
              <a:buAutoNum type="alphaLcPeriod"/>
            </a:pPr>
            <a:endParaRPr lang="en-US" altLang="en-US" sz="240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43"/>
  <p:tag name="MMPROD_UIDATA" val="&lt;database version=&quot;7.0&quot;&gt;&lt;object type=&quot;1&quot; unique_id=&quot;10001&quot;&gt;&lt;object type=&quot;2&quot; unique_id=&quot;11538&quot;&gt;&lt;object type=&quot;3&quot; unique_id=&quot;11539&quot;&gt;&lt;property id=&quot;20148&quot; value=&quot;5&quot;/&gt;&lt;property id=&quot;20300&quot; value=&quot;Slide 1&quot;/&gt;&lt;property id=&quot;20307&quot; value=&quot;317&quot;/&gt;&lt;/object&gt;&lt;object type=&quot;3&quot; unique_id=&quot;11540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1541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1542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1543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1544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1545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1546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1547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1548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1549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1550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1551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1552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1553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1554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1555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1556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1557&quot;&gt;&lt;property id=&quot;20148&quot; value=&quot;5&quot;/&gt;&lt;property id=&quot;20300&quot; value=&quot;Slide 19 - &amp;quot;Question 17&amp;quot;&quot;/&gt;&lt;property id=&quot;20307&quot; value=&quot;331&quot;/&gt;&lt;/object&gt;&lt;object type=&quot;3&quot; unique_id=&quot;11558&quot;&gt;&lt;property id=&quot;20148&quot; value=&quot;5&quot;/&gt;&lt;property id=&quot;20300&quot; value=&quot;Slide 20 - &amp;quot;Answer Key – Chapter 25&amp;quot;&quot;/&gt;&lt;property id=&quot;20307&quot; value=&quot;273&quot;/&gt;&lt;/object&gt;&lt;/object&gt;&lt;object type=&quot;8&quot; unique_id=&quot;1158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2418</TotalTime>
  <Words>199</Words>
  <Application>Microsoft Office PowerPoint</Application>
  <PresentationFormat>On-screen Show (4:3)</PresentationFormat>
  <Paragraphs>184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237</cp:revision>
  <dcterms:created xsi:type="dcterms:W3CDTF">2005-04-19T02:46:41Z</dcterms:created>
  <dcterms:modified xsi:type="dcterms:W3CDTF">2019-04-22T20:15:12Z</dcterms:modified>
</cp:coreProperties>
</file>