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34" r:id="rId2"/>
  </p:sldMasterIdLst>
  <p:notesMasterIdLst>
    <p:notesMasterId r:id="rId38"/>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45" r:id="rId15"/>
    <p:sldId id="346" r:id="rId16"/>
    <p:sldId id="347" r:id="rId17"/>
    <p:sldId id="334" r:id="rId18"/>
    <p:sldId id="335" r:id="rId19"/>
    <p:sldId id="307" r:id="rId20"/>
    <p:sldId id="339" r:id="rId21"/>
    <p:sldId id="340" r:id="rId22"/>
    <p:sldId id="341" r:id="rId23"/>
    <p:sldId id="342" r:id="rId24"/>
    <p:sldId id="308" r:id="rId25"/>
    <p:sldId id="348" r:id="rId26"/>
    <p:sldId id="349" r:id="rId27"/>
    <p:sldId id="350" r:id="rId28"/>
    <p:sldId id="351" r:id="rId29"/>
    <p:sldId id="352" r:id="rId30"/>
    <p:sldId id="353" r:id="rId31"/>
    <p:sldId id="354" r:id="rId32"/>
    <p:sldId id="355" r:id="rId33"/>
    <p:sldId id="356" r:id="rId34"/>
    <p:sldId id="357" r:id="rId35"/>
    <p:sldId id="358" r:id="rId36"/>
    <p:sldId id="273" r:id="rId37"/>
  </p:sldIdLst>
  <p:sldSz cx="9144000" cy="6858000" type="screen4x3"/>
  <p:notesSz cx="6858000" cy="9144000"/>
  <p:custDataLst>
    <p:tags r:id="rId3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799" autoAdjust="0"/>
    <p:restoredTop sz="87324" autoAdjust="0"/>
  </p:normalViewPr>
  <p:slideViewPr>
    <p:cSldViewPr>
      <p:cViewPr varScale="1">
        <p:scale>
          <a:sx n="81" d="100"/>
          <a:sy n="81" d="100"/>
        </p:scale>
        <p:origin x="84" y="2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40EC420-3BF1-4EB3-9A1B-E5B0EB513BF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6E6030E0-82B8-4B4B-B762-550962EE824D}"/>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8676" name="Rectangle 4">
            <a:extLst>
              <a:ext uri="{FF2B5EF4-FFF2-40B4-BE49-F238E27FC236}">
                <a16:creationId xmlns:a16="http://schemas.microsoft.com/office/drawing/2014/main" id="{FA2300CB-89BA-4A58-A9C4-D1D2DA61C69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8A48490B-3B39-4606-8659-29BC3334C6F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BF9A61B2-0CB2-4E7E-8C73-7F856D05BD7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5874537E-B9BA-4C2D-AC7E-E567D4C4D3F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6B0D6D94-4D1F-4162-8199-F066DC827CA6}"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DFC7AC07-4A5F-4400-A965-6FA69C2EDF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61E8E9F-E78E-489B-B4A1-57E55216DB82}" type="slidenum">
              <a:rPr lang="en-US" altLang="en-US" sz="1200"/>
              <a:pPr/>
              <a:t>1</a:t>
            </a:fld>
            <a:endParaRPr lang="en-US" altLang="en-US" sz="1200"/>
          </a:p>
        </p:txBody>
      </p:sp>
      <p:sp>
        <p:nvSpPr>
          <p:cNvPr id="29699" name="Rectangle 2">
            <a:extLst>
              <a:ext uri="{FF2B5EF4-FFF2-40B4-BE49-F238E27FC236}">
                <a16:creationId xmlns:a16="http://schemas.microsoft.com/office/drawing/2014/main" id="{CDC63385-F8B4-4A67-ADFB-5AE11013EA31}"/>
              </a:ext>
            </a:extLst>
          </p:cNvPr>
          <p:cNvSpPr>
            <a:spLocks noGrp="1" noRot="1" noChangeAspect="1" noChangeArrowheads="1" noTextEdit="1"/>
          </p:cNvSpPr>
          <p:nvPr>
            <p:ph type="sldImg"/>
          </p:nvPr>
        </p:nvSpPr>
        <p:spPr>
          <a:ln/>
        </p:spPr>
      </p:sp>
      <p:sp>
        <p:nvSpPr>
          <p:cNvPr id="29700" name="Rectangle 3">
            <a:extLst>
              <a:ext uri="{FF2B5EF4-FFF2-40B4-BE49-F238E27FC236}">
                <a16:creationId xmlns:a16="http://schemas.microsoft.com/office/drawing/2014/main" id="{5DBEA847-D307-4003-8182-294C6FC8323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DEA736C-A993-44F3-BF2D-EBCEDB4D3ABE}"/>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67A662ED-1AFC-49A6-A8E9-BF9BAEAB53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9A744DBB-8803-479B-989D-27B8ABACC6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4E8C737-55E1-4075-94C5-99F595C72BAB}"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EC735CDD-FC35-4C1A-B887-2423857D59CF}"/>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0F1BD6D3-0B7C-46B6-A674-78A0624A9D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CC3399B4-BB4C-4D6C-BB62-80861D46F1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51ED31A-AA29-4F0B-B251-16200A840C65}"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647CA66E-6A24-45DA-89F3-E77071FA8C93}"/>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0AEE79DC-81AF-42D1-BF76-BB5B7E6E3C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0964" name="Slide Number Placeholder 3">
            <a:extLst>
              <a:ext uri="{FF2B5EF4-FFF2-40B4-BE49-F238E27FC236}">
                <a16:creationId xmlns:a16="http://schemas.microsoft.com/office/drawing/2014/main" id="{272BAAC3-D4C0-465E-9A3F-0BB8A72F72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91EC296-564E-4F14-A28E-C5CE73A00C9A}"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44982938-2F0B-4E98-BFEB-F6B834B2CF9C}"/>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44F817D0-A2E0-4BBC-9A9F-033ACA3F85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1988" name="Slide Number Placeholder 3">
            <a:extLst>
              <a:ext uri="{FF2B5EF4-FFF2-40B4-BE49-F238E27FC236}">
                <a16:creationId xmlns:a16="http://schemas.microsoft.com/office/drawing/2014/main" id="{E9943E63-4BFF-4285-BAD0-E01A3B8432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35B34F9-1616-45C9-90BD-195522623F8E}"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4195F70F-5534-46E7-B45E-50AFA63D93BC}"/>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B43FFEDE-A590-4DA7-87DC-2ACD7A3CB3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3012" name="Slide Number Placeholder 3">
            <a:extLst>
              <a:ext uri="{FF2B5EF4-FFF2-40B4-BE49-F238E27FC236}">
                <a16:creationId xmlns:a16="http://schemas.microsoft.com/office/drawing/2014/main" id="{C14E0447-381E-46D9-B6D0-04670BC537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105F87E-3139-4611-9376-078EDB2E9BE5}"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6FB2C3B7-7E6C-4E30-AFB6-E830F63719F4}"/>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A0BB70EC-50A0-42B3-96BE-FC36044F82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4036" name="Slide Number Placeholder 3">
            <a:extLst>
              <a:ext uri="{FF2B5EF4-FFF2-40B4-BE49-F238E27FC236}">
                <a16:creationId xmlns:a16="http://schemas.microsoft.com/office/drawing/2014/main" id="{91E3F08A-B07C-4860-8324-A2CD5BD10F4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CF7DCC8-0F12-4343-B681-CEC697A8BF50}"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4E0BC48-183C-49B7-958A-22DDA36CA090}"/>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8C4A50D3-8844-45F4-B41A-886A6AE841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Application</a:t>
            </a:r>
          </a:p>
        </p:txBody>
      </p:sp>
      <p:sp>
        <p:nvSpPr>
          <p:cNvPr id="45060" name="Slide Number Placeholder 3">
            <a:extLst>
              <a:ext uri="{FF2B5EF4-FFF2-40B4-BE49-F238E27FC236}">
                <a16:creationId xmlns:a16="http://schemas.microsoft.com/office/drawing/2014/main" id="{9F1F7139-E589-488B-A33F-0A5E3301F6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337AAF5-3B42-4641-90BD-5CA5A5D15DC6}"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48668C8-3C9B-4A6A-8AB0-0FD07726984E}"/>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B9DDE79-2AC9-4C53-9E2A-58CFB2CA72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6ADDF754-99D5-4BC7-9E2B-787A0AF2D0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8571189-FA34-495F-A226-2278B265B181}"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36F7F990-B92D-48AD-9C52-5FA2182D56B9}"/>
              </a:ext>
            </a:extLst>
          </p:cNvPr>
          <p:cNvSpPr>
            <a:spLocks noGrp="1" noRot="1" noChangeAspect="1" noTextEdit="1"/>
          </p:cNvSpPr>
          <p:nvPr>
            <p:ph type="sldImg"/>
          </p:nvPr>
        </p:nvSpPr>
        <p:spPr>
          <a:ln/>
        </p:spPr>
      </p:sp>
      <p:sp>
        <p:nvSpPr>
          <p:cNvPr id="47107" name="Notes Placeholder 2">
            <a:extLst>
              <a:ext uri="{FF2B5EF4-FFF2-40B4-BE49-F238E27FC236}">
                <a16:creationId xmlns:a16="http://schemas.microsoft.com/office/drawing/2014/main" id="{5FCA355E-2037-461C-A2C5-630A042370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7108" name="Slide Number Placeholder 3">
            <a:extLst>
              <a:ext uri="{FF2B5EF4-FFF2-40B4-BE49-F238E27FC236}">
                <a16:creationId xmlns:a16="http://schemas.microsoft.com/office/drawing/2014/main" id="{5B9468C9-A2A4-460B-9551-06F3669964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AF33255-453C-471B-B582-2A6BD6CB3910}"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15BEACBC-0111-4C6A-8633-75E19B58CF44}"/>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7CFD2035-03E6-40EA-AA4C-A6414AA5FC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8132" name="Slide Number Placeholder 3">
            <a:extLst>
              <a:ext uri="{FF2B5EF4-FFF2-40B4-BE49-F238E27FC236}">
                <a16:creationId xmlns:a16="http://schemas.microsoft.com/office/drawing/2014/main" id="{D0B9426C-0F8B-40D8-838F-5727CB4EC0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49896C4-4807-4A9C-990F-91CA79AAE115}"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A03E1ADE-31BD-493B-911B-A31F98ADF8F7}"/>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C8FAC0BF-9A5A-4C1D-8B50-DE914160DA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EAF6A40C-DDED-4D7A-B289-58A64921DC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6C2C2A7-3C97-42EF-8B57-C23DDE954BAE}"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E6D3018D-0E24-4354-8DA9-F6A696F4C961}"/>
              </a:ext>
            </a:extLst>
          </p:cNvPr>
          <p:cNvSpPr>
            <a:spLocks noGrp="1" noRot="1" noChangeAspect="1" noTextEdit="1"/>
          </p:cNvSpPr>
          <p:nvPr>
            <p:ph type="sldImg"/>
          </p:nvPr>
        </p:nvSpPr>
        <p:spPr>
          <a:ln/>
        </p:spPr>
      </p:sp>
      <p:sp>
        <p:nvSpPr>
          <p:cNvPr id="49155" name="Notes Placeholder 2">
            <a:extLst>
              <a:ext uri="{FF2B5EF4-FFF2-40B4-BE49-F238E27FC236}">
                <a16:creationId xmlns:a16="http://schemas.microsoft.com/office/drawing/2014/main" id="{413CDCD1-0925-4A28-AB70-CF950BD685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9156" name="Slide Number Placeholder 3">
            <a:extLst>
              <a:ext uri="{FF2B5EF4-FFF2-40B4-BE49-F238E27FC236}">
                <a16:creationId xmlns:a16="http://schemas.microsoft.com/office/drawing/2014/main" id="{3E9E748F-D7DD-43C7-AFF3-770247CFD3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E39558A-A98E-4F46-9E73-A75C609E9EB0}"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D8EAE4D-5782-43CC-811D-A9467CE445D7}"/>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4104ED1B-0CC6-47CA-992B-F61B25E48A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0180" name="Slide Number Placeholder 3">
            <a:extLst>
              <a:ext uri="{FF2B5EF4-FFF2-40B4-BE49-F238E27FC236}">
                <a16:creationId xmlns:a16="http://schemas.microsoft.com/office/drawing/2014/main" id="{45443AAF-ACBB-45B2-89BA-8D73BB1659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00F9EA2-8783-4F53-B024-8BEF9B80D096}"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34DDF310-F77D-41E3-A097-0B8B8589F2A4}"/>
              </a:ext>
            </a:extLst>
          </p:cNvPr>
          <p:cNvSpPr>
            <a:spLocks noGrp="1" noRot="1" noChangeAspect="1" noTextEdit="1"/>
          </p:cNvSpPr>
          <p:nvPr>
            <p:ph type="sldImg"/>
          </p:nvPr>
        </p:nvSpPr>
        <p:spPr>
          <a:ln/>
        </p:spPr>
      </p:sp>
      <p:sp>
        <p:nvSpPr>
          <p:cNvPr id="51203" name="Notes Placeholder 2">
            <a:extLst>
              <a:ext uri="{FF2B5EF4-FFF2-40B4-BE49-F238E27FC236}">
                <a16:creationId xmlns:a16="http://schemas.microsoft.com/office/drawing/2014/main" id="{495C2605-3C4B-494F-9129-EC42787FBB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51204" name="Slide Number Placeholder 3">
            <a:extLst>
              <a:ext uri="{FF2B5EF4-FFF2-40B4-BE49-F238E27FC236}">
                <a16:creationId xmlns:a16="http://schemas.microsoft.com/office/drawing/2014/main" id="{84B71137-92DD-4DF8-A100-40E560F0C49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2EF7953-221F-42F8-9ED1-A44A54EB48DF}"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7B81A389-5343-4810-ABA7-0849781B02B6}"/>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A2046F67-9C78-4502-8064-4666696B693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2228" name="Slide Number Placeholder 3">
            <a:extLst>
              <a:ext uri="{FF2B5EF4-FFF2-40B4-BE49-F238E27FC236}">
                <a16:creationId xmlns:a16="http://schemas.microsoft.com/office/drawing/2014/main" id="{E1991529-3080-491F-8BE4-64F99ECFFF6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E6876B2-3B76-4FE9-93B7-9E5220BD9AE9}"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4BC571AC-3F76-4446-9C91-779FA91626E1}"/>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D3076EE6-346A-4CF0-AF42-1F068D8258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746C31F4-E303-4E38-ADD7-2666D19AFD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03948AA-4E1B-4736-9B3B-FF3CFF4BC792}"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1F0DA1CE-7CEF-46F0-9848-4E474C659FA9}"/>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2E7B74B3-3159-4944-97E8-1A089E9008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2DC25F7F-435B-4F75-8301-F881525C2B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8A67AE5-4D0C-4D18-ACE8-408FE9C4684C}" type="slidenum">
              <a:rPr lang="en-US" altLang="en-US" sz="120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43827D43-C3B1-4DAD-B6F8-82AF00EDDE2E}"/>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D9B077C9-CF74-41DA-8770-BBB5A98B94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11D69697-38E4-4AF1-848D-706F8CB2D6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CC495DA-9676-48F4-A42B-1EACD40B8927}" type="slidenum">
              <a:rPr lang="en-US" altLang="en-US" sz="120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B071CFF-217E-4079-9939-7EC9AF76F95F}"/>
              </a:ext>
            </a:extLst>
          </p:cNvPr>
          <p:cNvSpPr>
            <a:spLocks noGrp="1" noRot="1" noChangeAspect="1" noTextEdit="1"/>
          </p:cNvSpPr>
          <p:nvPr>
            <p:ph type="sldImg"/>
          </p:nvPr>
        </p:nvSpPr>
        <p:spPr>
          <a:ln/>
        </p:spPr>
      </p:sp>
      <p:sp>
        <p:nvSpPr>
          <p:cNvPr id="38915" name="Notes Placeholder 2">
            <a:extLst>
              <a:ext uri="{FF2B5EF4-FFF2-40B4-BE49-F238E27FC236}">
                <a16:creationId xmlns:a16="http://schemas.microsoft.com/office/drawing/2014/main" id="{D7B10F35-03C3-49FF-9B69-3BC6BB53A0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8916" name="Slide Number Placeholder 3">
            <a:extLst>
              <a:ext uri="{FF2B5EF4-FFF2-40B4-BE49-F238E27FC236}">
                <a16:creationId xmlns:a16="http://schemas.microsoft.com/office/drawing/2014/main" id="{F3B7F08A-5215-4DFB-956D-C878B5551A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4CC2B6C-199A-47B0-BE3C-2D2013CD6CB1}" type="slidenum">
              <a:rPr lang="en-US" altLang="en-US" sz="120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AF130F25-B85E-4B8B-A6B6-AFB04918CF1D}"/>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25B82091-25D7-4B38-A9B6-DAA5BBD3E8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D6AB2299-0DBD-41CD-B35F-4705256E99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A00AF6E-4AF9-4527-9D80-76A4E7E18342}" type="slidenum">
              <a:rPr lang="en-US" altLang="en-US" sz="120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7699027A-9F0B-44D4-9B5A-8BD7D325810B}"/>
              </a:ext>
            </a:extLst>
          </p:cNvPr>
          <p:cNvSpPr>
            <a:spLocks noGrp="1" noRot="1" noChangeAspect="1" noTextEdit="1"/>
          </p:cNvSpPr>
          <p:nvPr>
            <p:ph type="sldImg"/>
          </p:nvPr>
        </p:nvSpPr>
        <p:spPr>
          <a:ln/>
        </p:spPr>
      </p:sp>
      <p:sp>
        <p:nvSpPr>
          <p:cNvPr id="40963" name="Notes Placeholder 2">
            <a:extLst>
              <a:ext uri="{FF2B5EF4-FFF2-40B4-BE49-F238E27FC236}">
                <a16:creationId xmlns:a16="http://schemas.microsoft.com/office/drawing/2014/main" id="{5F67EC24-2C89-46D1-8338-175F427B90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0964" name="Slide Number Placeholder 3">
            <a:extLst>
              <a:ext uri="{FF2B5EF4-FFF2-40B4-BE49-F238E27FC236}">
                <a16:creationId xmlns:a16="http://schemas.microsoft.com/office/drawing/2014/main" id="{754DC1BF-2358-4E5E-AE91-6BF2479A9D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58C4284-8B2C-4600-A16D-B69F734768CB}" type="slidenum">
              <a:rPr lang="en-US" altLang="en-US" sz="120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0FC264A8-298F-4CF2-8866-2CD345D1A033}"/>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C0111890-6599-4D8D-92CA-AFA441E814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CE7DD679-F660-42E5-9301-619F43FD2F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B52902D-9C5F-4926-AB9F-A304E4860BAC}" type="slidenum">
              <a:rPr lang="en-US" altLang="en-US" sz="120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E5456B2C-FFCE-41CC-9B86-364FEADD5271}"/>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BC52F8FE-4E90-4764-9E45-448A277BD1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3012" name="Slide Number Placeholder 3">
            <a:extLst>
              <a:ext uri="{FF2B5EF4-FFF2-40B4-BE49-F238E27FC236}">
                <a16:creationId xmlns:a16="http://schemas.microsoft.com/office/drawing/2014/main" id="{9552C690-F580-4507-B624-8846EADF79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9346382-806B-48CB-868C-F9EFCAF3858E}" type="slidenum">
              <a:rPr lang="en-US" altLang="en-US" sz="120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254A02C-AABA-4E3D-B970-F4CAF18D8D94}"/>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006221C8-3A55-4E6D-93DD-4CDE91D3A3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4036" name="Slide Number Placeholder 3">
            <a:extLst>
              <a:ext uri="{FF2B5EF4-FFF2-40B4-BE49-F238E27FC236}">
                <a16:creationId xmlns:a16="http://schemas.microsoft.com/office/drawing/2014/main" id="{13DAA7BE-61C4-462E-8E8B-CFF387208D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10C2454-C543-4351-B0FA-DB729F4D0E45}" type="slidenum">
              <a:rPr lang="en-US" altLang="en-US" sz="120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9C3F648D-EDB8-4986-8569-53EF1C7706E8}"/>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9D139A9E-4D0D-4A71-B453-CD84F5CA94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46084" name="Slide Number Placeholder 3">
            <a:extLst>
              <a:ext uri="{FF2B5EF4-FFF2-40B4-BE49-F238E27FC236}">
                <a16:creationId xmlns:a16="http://schemas.microsoft.com/office/drawing/2014/main" id="{A352257C-C363-4284-BE8F-10E50C1DC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78E257D-4D76-446D-BFD1-A056711577D0}" type="slidenum">
              <a:rPr lang="en-US" altLang="en-US" sz="1200"/>
              <a:pPr/>
              <a:t>33</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976B2FF4-41EB-44B6-BBD3-F40373E07B17}"/>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7B180837-B062-4FFB-8833-31B302C44F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2228" name="Slide Number Placeholder 3">
            <a:extLst>
              <a:ext uri="{FF2B5EF4-FFF2-40B4-BE49-F238E27FC236}">
                <a16:creationId xmlns:a16="http://schemas.microsoft.com/office/drawing/2014/main" id="{8F8B980F-B37F-4E3D-A982-D3A350E0CB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B9D7843-888C-4D97-B5FF-145FD8D8755D}" type="slidenum">
              <a:rPr lang="en-US" altLang="en-US" sz="1200"/>
              <a:pPr/>
              <a:t>34</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5609AD0F-0272-460B-BADF-DD84531103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35BA505-2E5C-44CE-A153-8112A3A7C825}" type="slidenum">
              <a:rPr lang="en-US" altLang="en-US" sz="1200"/>
              <a:pPr/>
              <a:t>35</a:t>
            </a:fld>
            <a:endParaRPr lang="en-US" altLang="en-US" sz="1200"/>
          </a:p>
        </p:txBody>
      </p:sp>
      <p:sp>
        <p:nvSpPr>
          <p:cNvPr id="53251" name="Rectangle 2">
            <a:extLst>
              <a:ext uri="{FF2B5EF4-FFF2-40B4-BE49-F238E27FC236}">
                <a16:creationId xmlns:a16="http://schemas.microsoft.com/office/drawing/2014/main" id="{05FECD4D-ED68-45C8-B38A-64B2C34B631E}"/>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67258B60-3544-4A4D-AF35-D14F72591D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99928B3-3235-480B-AF17-E0811E53F323}"/>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93140B2D-1872-4808-B0DF-D2E9A595E8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2772" name="Slide Number Placeholder 3">
            <a:extLst>
              <a:ext uri="{FF2B5EF4-FFF2-40B4-BE49-F238E27FC236}">
                <a16:creationId xmlns:a16="http://schemas.microsoft.com/office/drawing/2014/main" id="{D181E082-5963-49DB-82F8-366A588620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7EB71BA-20DA-47A5-A7CC-DCC73A8C5015}"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0012307-50CD-46B0-96CD-3573522D6E5F}"/>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33BE23C6-EB6F-4726-9A00-8D64373980F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CCF995D6-FDD1-4A59-A7D3-9F0F7B80C5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0B1B698-8389-4D20-843D-9F158E9EF4FE}"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5179EA55-6150-4E47-913D-9E4B4E91A7EC}"/>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A96DE044-CB7F-49E5-AED4-D80757A52B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4820" name="Slide Number Placeholder 3">
            <a:extLst>
              <a:ext uri="{FF2B5EF4-FFF2-40B4-BE49-F238E27FC236}">
                <a16:creationId xmlns:a16="http://schemas.microsoft.com/office/drawing/2014/main" id="{81F4ABAA-B473-4D3C-879F-8117D66804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C373107-9D2F-4926-9935-CE7879F53291}"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7DC5607C-CA06-4998-8FAA-8EC8704D8A49}"/>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EF17E418-337F-4D29-983F-94C3715614A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5844" name="Slide Number Placeholder 3">
            <a:extLst>
              <a:ext uri="{FF2B5EF4-FFF2-40B4-BE49-F238E27FC236}">
                <a16:creationId xmlns:a16="http://schemas.microsoft.com/office/drawing/2014/main" id="{8A6C537E-6559-4E97-8E50-8A2E0F747B7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74EA4B0-55BB-45EE-828A-AF865DB8EB5D}"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83BA609D-94AB-48F6-B9B3-DA288127B9D5}"/>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E64082F2-3FCC-46A2-B252-54F8DC906C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6868" name="Slide Number Placeholder 3">
            <a:extLst>
              <a:ext uri="{FF2B5EF4-FFF2-40B4-BE49-F238E27FC236}">
                <a16:creationId xmlns:a16="http://schemas.microsoft.com/office/drawing/2014/main" id="{F4825CB8-5E7E-4720-9C1C-C78D79E78E9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7B8CD91-4DA7-4906-9A7E-A0C8E4ACBD78}"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2A767EB1-D445-45DE-9F76-D46261F39501}"/>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A48746F7-A0D2-497E-915C-CF9D1D4569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7892" name="Slide Number Placeholder 3">
            <a:extLst>
              <a:ext uri="{FF2B5EF4-FFF2-40B4-BE49-F238E27FC236}">
                <a16:creationId xmlns:a16="http://schemas.microsoft.com/office/drawing/2014/main" id="{A4D557AC-399A-4A0F-A311-175A5B8BF3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4405FB8-4BA7-40F9-8E86-8F0889419E31}"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9DAB3EC-238A-4FDF-BEEB-4DDF0646EE6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EBF9872-833A-4EE6-A504-C4A2B900A6E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2FBF5E4-D764-4020-8327-4A004BA96A73}"/>
              </a:ext>
            </a:extLst>
          </p:cNvPr>
          <p:cNvSpPr>
            <a:spLocks noGrp="1" noChangeArrowheads="1"/>
          </p:cNvSpPr>
          <p:nvPr>
            <p:ph type="sldNum" sz="quarter" idx="12"/>
          </p:nvPr>
        </p:nvSpPr>
        <p:spPr>
          <a:ln/>
        </p:spPr>
        <p:txBody>
          <a:bodyPr/>
          <a:lstStyle>
            <a:lvl1pPr>
              <a:defRPr/>
            </a:lvl1pPr>
          </a:lstStyle>
          <a:p>
            <a:fld id="{D97C12AD-2CFA-4C09-92B9-632A5D3C4AC2}" type="slidenum">
              <a:rPr lang="en-US" altLang="en-US"/>
              <a:pPr/>
              <a:t>‹#›</a:t>
            </a:fld>
            <a:endParaRPr lang="en-US" altLang="en-US"/>
          </a:p>
        </p:txBody>
      </p:sp>
    </p:spTree>
    <p:extLst>
      <p:ext uri="{BB962C8B-B14F-4D97-AF65-F5344CB8AC3E}">
        <p14:creationId xmlns:p14="http://schemas.microsoft.com/office/powerpoint/2010/main" val="2880449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495C40B-EE4B-411C-95BE-B7A670731B0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F5177CD-7CF4-451B-A4F4-808A4A833C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AB30339-1BDB-49BB-B390-92B6B3ADC020}"/>
              </a:ext>
            </a:extLst>
          </p:cNvPr>
          <p:cNvSpPr>
            <a:spLocks noGrp="1" noChangeArrowheads="1"/>
          </p:cNvSpPr>
          <p:nvPr>
            <p:ph type="sldNum" sz="quarter" idx="12"/>
          </p:nvPr>
        </p:nvSpPr>
        <p:spPr>
          <a:ln/>
        </p:spPr>
        <p:txBody>
          <a:bodyPr/>
          <a:lstStyle>
            <a:lvl1pPr>
              <a:defRPr/>
            </a:lvl1pPr>
          </a:lstStyle>
          <a:p>
            <a:fld id="{860659F0-286B-4CFD-9ADF-4DC49EFD959B}" type="slidenum">
              <a:rPr lang="en-US" altLang="en-US"/>
              <a:pPr/>
              <a:t>‹#›</a:t>
            </a:fld>
            <a:endParaRPr lang="en-US" altLang="en-US"/>
          </a:p>
        </p:txBody>
      </p:sp>
    </p:spTree>
    <p:extLst>
      <p:ext uri="{BB962C8B-B14F-4D97-AF65-F5344CB8AC3E}">
        <p14:creationId xmlns:p14="http://schemas.microsoft.com/office/powerpoint/2010/main" val="3754528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BE0B3-149C-4555-94A5-2F7CDE4ECEC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96AE95-5F13-4835-A290-0F46087C0FD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207858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52D01-6513-4E60-B13C-FF2473725A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166699-3AB7-4DE7-BEB1-FA5DDC30018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294980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F66AF-123D-4E6A-9702-8F3E37F76C9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C88A87-58FC-45E5-9693-151A79428B0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43762551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3C2BD-41C7-4410-B5C5-CCDAAA8E1E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30AA89-E4D8-4F54-9028-82498E7700F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CBA39E-9D7F-424B-AE0B-7B2B694FF05F}"/>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768415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4483B-50D6-4446-94CA-132627774FF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C79CBA8-D5CF-4530-BBBB-922BF0C0307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53E9B3E-4789-4978-BDAD-4DFB2F5B0ED7}"/>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0F4E95-20E1-4769-AC31-2D7F6AA77F0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1D3018B-DAAF-43BE-A8AA-37960BC2E923}"/>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662258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EC95A-5C7D-4032-9A08-F342AA31F2E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978264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894883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9809E-498C-4348-A734-661A119353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82451C9-6DE8-45D2-BCE3-C59FF1B321F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076F31-7D45-4159-B939-16F96589D03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8834612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B5FEE-23D3-4C90-91DF-47AA5784368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4E4BCB-4BBD-4E36-84A7-40050865BFB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F82269-F9E2-4B30-9C54-D4077E98AE6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8088972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347D91C2-1339-4F9F-B504-BD80B59EA2F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8263161-5F62-4EDF-B811-25C84ED580E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52DBE1A-9839-43BC-8D11-821EE16BABED}"/>
              </a:ext>
            </a:extLst>
          </p:cNvPr>
          <p:cNvSpPr>
            <a:spLocks noGrp="1" noChangeArrowheads="1"/>
          </p:cNvSpPr>
          <p:nvPr>
            <p:ph type="sldNum" sz="quarter" idx="12"/>
          </p:nvPr>
        </p:nvSpPr>
        <p:spPr>
          <a:ln/>
        </p:spPr>
        <p:txBody>
          <a:bodyPr/>
          <a:lstStyle>
            <a:lvl1pPr>
              <a:defRPr/>
            </a:lvl1pPr>
          </a:lstStyle>
          <a:p>
            <a:fld id="{64FBCA48-3933-409C-8385-CEF980070072}" type="slidenum">
              <a:rPr lang="en-US" altLang="en-US"/>
              <a:pPr/>
              <a:t>‹#›</a:t>
            </a:fld>
            <a:endParaRPr lang="en-US" altLang="en-US"/>
          </a:p>
        </p:txBody>
      </p:sp>
    </p:spTree>
    <p:extLst>
      <p:ext uri="{BB962C8B-B14F-4D97-AF65-F5344CB8AC3E}">
        <p14:creationId xmlns:p14="http://schemas.microsoft.com/office/powerpoint/2010/main" val="7450067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82B5E-A474-4EC4-9989-509A7FDBEEB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3F7CEA-5768-4678-B54F-226C602DFBA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569371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4ADF4F-80EC-4BB3-87F3-33E5A03D041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36DE02-60E6-452B-B2DD-C0E979ACF42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822405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417FC61-B306-4AB1-BF1D-159F91A1A38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E2875FA-7108-46AD-BDDC-1200818FE2B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7A76BD3F-037F-4B81-86CE-0A17B34923D3}"/>
              </a:ext>
            </a:extLst>
          </p:cNvPr>
          <p:cNvSpPr>
            <a:spLocks noGrp="1" noChangeArrowheads="1"/>
          </p:cNvSpPr>
          <p:nvPr>
            <p:ph type="sldNum" sz="quarter" idx="12"/>
          </p:nvPr>
        </p:nvSpPr>
        <p:spPr>
          <a:ln/>
        </p:spPr>
        <p:txBody>
          <a:bodyPr/>
          <a:lstStyle>
            <a:lvl1pPr>
              <a:defRPr/>
            </a:lvl1pPr>
          </a:lstStyle>
          <a:p>
            <a:fld id="{44CE38BD-31ED-430D-ABD8-C27A9D13D921}" type="slidenum">
              <a:rPr lang="en-US" altLang="en-US"/>
              <a:pPr/>
              <a:t>‹#›</a:t>
            </a:fld>
            <a:endParaRPr lang="en-US" altLang="en-US"/>
          </a:p>
        </p:txBody>
      </p:sp>
    </p:spTree>
    <p:extLst>
      <p:ext uri="{BB962C8B-B14F-4D97-AF65-F5344CB8AC3E}">
        <p14:creationId xmlns:p14="http://schemas.microsoft.com/office/powerpoint/2010/main" val="2818328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55CBFC6-4E0D-4B60-B0ED-E6BB081ED8E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3A46A249-90B2-405F-B7E9-B4E51ABC141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4E28A365-B8E4-43FB-A9C7-BC33DB3027D5}"/>
              </a:ext>
            </a:extLst>
          </p:cNvPr>
          <p:cNvSpPr>
            <a:spLocks noGrp="1" noChangeArrowheads="1"/>
          </p:cNvSpPr>
          <p:nvPr>
            <p:ph type="sldNum" sz="quarter" idx="12"/>
          </p:nvPr>
        </p:nvSpPr>
        <p:spPr>
          <a:ln/>
        </p:spPr>
        <p:txBody>
          <a:bodyPr/>
          <a:lstStyle>
            <a:lvl1pPr>
              <a:defRPr/>
            </a:lvl1pPr>
          </a:lstStyle>
          <a:p>
            <a:fld id="{F430E793-6969-485F-A198-829B3783E976}" type="slidenum">
              <a:rPr lang="en-US" altLang="en-US"/>
              <a:pPr/>
              <a:t>‹#›</a:t>
            </a:fld>
            <a:endParaRPr lang="en-US" altLang="en-US"/>
          </a:p>
        </p:txBody>
      </p:sp>
    </p:spTree>
    <p:extLst>
      <p:ext uri="{BB962C8B-B14F-4D97-AF65-F5344CB8AC3E}">
        <p14:creationId xmlns:p14="http://schemas.microsoft.com/office/powerpoint/2010/main" val="1095264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89B7C96-0FD9-4142-827A-7ED295D54A0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87C89ECD-0D29-4DEE-BB6D-1E9AE45D3F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B5C8F82-0237-47E5-8D61-28895C8E9003}"/>
              </a:ext>
            </a:extLst>
          </p:cNvPr>
          <p:cNvSpPr>
            <a:spLocks noGrp="1" noChangeArrowheads="1"/>
          </p:cNvSpPr>
          <p:nvPr>
            <p:ph type="sldNum" sz="quarter" idx="12"/>
          </p:nvPr>
        </p:nvSpPr>
        <p:spPr>
          <a:ln/>
        </p:spPr>
        <p:txBody>
          <a:bodyPr/>
          <a:lstStyle>
            <a:lvl1pPr>
              <a:defRPr/>
            </a:lvl1pPr>
          </a:lstStyle>
          <a:p>
            <a:fld id="{8430E6E5-59B1-4569-B84F-0DE4B55CF060}" type="slidenum">
              <a:rPr lang="en-US" altLang="en-US"/>
              <a:pPr/>
              <a:t>‹#›</a:t>
            </a:fld>
            <a:endParaRPr lang="en-US" altLang="en-US"/>
          </a:p>
        </p:txBody>
      </p:sp>
    </p:spTree>
    <p:extLst>
      <p:ext uri="{BB962C8B-B14F-4D97-AF65-F5344CB8AC3E}">
        <p14:creationId xmlns:p14="http://schemas.microsoft.com/office/powerpoint/2010/main" val="1581292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1A26F94-F453-4494-9A77-3094903E0F8B}"/>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3993747-DB37-4D15-9BE1-F605C9EE81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B987BEC6-3D79-4A24-B03D-91EB05C40642}"/>
              </a:ext>
            </a:extLst>
          </p:cNvPr>
          <p:cNvSpPr>
            <a:spLocks noGrp="1" noChangeArrowheads="1"/>
          </p:cNvSpPr>
          <p:nvPr>
            <p:ph type="sldNum" sz="quarter" idx="12"/>
          </p:nvPr>
        </p:nvSpPr>
        <p:spPr>
          <a:ln/>
        </p:spPr>
        <p:txBody>
          <a:bodyPr/>
          <a:lstStyle>
            <a:lvl1pPr>
              <a:defRPr/>
            </a:lvl1pPr>
          </a:lstStyle>
          <a:p>
            <a:fld id="{EEA685F9-8F74-45F4-BF3E-5C2A2C421894}" type="slidenum">
              <a:rPr lang="en-US" altLang="en-US"/>
              <a:pPr/>
              <a:t>‹#›</a:t>
            </a:fld>
            <a:endParaRPr lang="en-US" altLang="en-US"/>
          </a:p>
        </p:txBody>
      </p:sp>
    </p:spTree>
    <p:extLst>
      <p:ext uri="{BB962C8B-B14F-4D97-AF65-F5344CB8AC3E}">
        <p14:creationId xmlns:p14="http://schemas.microsoft.com/office/powerpoint/2010/main" val="2943060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5D7B282-EBEF-4169-B85E-A80AE111F24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D61F48E-201A-4339-AF8F-82C381B781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5D4AF9A-C3B4-4ACD-9C07-A4FB46DCC776}"/>
              </a:ext>
            </a:extLst>
          </p:cNvPr>
          <p:cNvSpPr>
            <a:spLocks noGrp="1" noChangeArrowheads="1"/>
          </p:cNvSpPr>
          <p:nvPr>
            <p:ph type="sldNum" sz="quarter" idx="12"/>
          </p:nvPr>
        </p:nvSpPr>
        <p:spPr>
          <a:ln/>
        </p:spPr>
        <p:txBody>
          <a:bodyPr/>
          <a:lstStyle>
            <a:lvl1pPr>
              <a:defRPr/>
            </a:lvl1pPr>
          </a:lstStyle>
          <a:p>
            <a:fld id="{B2FADB1E-1955-4561-82F3-572E250BE346}" type="slidenum">
              <a:rPr lang="en-US" altLang="en-US"/>
              <a:pPr/>
              <a:t>‹#›</a:t>
            </a:fld>
            <a:endParaRPr lang="en-US" altLang="en-US"/>
          </a:p>
        </p:txBody>
      </p:sp>
    </p:spTree>
    <p:extLst>
      <p:ext uri="{BB962C8B-B14F-4D97-AF65-F5344CB8AC3E}">
        <p14:creationId xmlns:p14="http://schemas.microsoft.com/office/powerpoint/2010/main" val="553980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09A456D-0E72-4FBB-AA88-1DB9FCD0AE9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FD16F00-8202-419E-ADB2-C01232083B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08309B2-0E70-45B1-AD33-595A069501E1}"/>
              </a:ext>
            </a:extLst>
          </p:cNvPr>
          <p:cNvSpPr>
            <a:spLocks noGrp="1" noChangeArrowheads="1"/>
          </p:cNvSpPr>
          <p:nvPr>
            <p:ph type="sldNum" sz="quarter" idx="12"/>
          </p:nvPr>
        </p:nvSpPr>
        <p:spPr>
          <a:ln/>
        </p:spPr>
        <p:txBody>
          <a:bodyPr/>
          <a:lstStyle>
            <a:lvl1pPr>
              <a:defRPr/>
            </a:lvl1pPr>
          </a:lstStyle>
          <a:p>
            <a:fld id="{AC4B46BB-6C20-47D9-B4B6-1135DAD3F437}" type="slidenum">
              <a:rPr lang="en-US" altLang="en-US"/>
              <a:pPr/>
              <a:t>‹#›</a:t>
            </a:fld>
            <a:endParaRPr lang="en-US" altLang="en-US"/>
          </a:p>
        </p:txBody>
      </p:sp>
    </p:spTree>
    <p:extLst>
      <p:ext uri="{BB962C8B-B14F-4D97-AF65-F5344CB8AC3E}">
        <p14:creationId xmlns:p14="http://schemas.microsoft.com/office/powerpoint/2010/main" val="3456290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5FC6E0F-1753-4721-8BFC-17C85AB31E1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48C15E7-2016-4492-B3A6-9EB25B43C1C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BC06F84-BEC0-4789-89E2-C5E3CA3A5DF8}"/>
              </a:ext>
            </a:extLst>
          </p:cNvPr>
          <p:cNvSpPr>
            <a:spLocks noGrp="1" noChangeArrowheads="1"/>
          </p:cNvSpPr>
          <p:nvPr>
            <p:ph type="sldNum" sz="quarter" idx="12"/>
          </p:nvPr>
        </p:nvSpPr>
        <p:spPr>
          <a:ln/>
        </p:spPr>
        <p:txBody>
          <a:bodyPr/>
          <a:lstStyle>
            <a:lvl1pPr>
              <a:defRPr/>
            </a:lvl1pPr>
          </a:lstStyle>
          <a:p>
            <a:fld id="{CBA68C02-ED37-40DB-89F2-44071A73D312}" type="slidenum">
              <a:rPr lang="en-US" altLang="en-US"/>
              <a:pPr/>
              <a:t>‹#›</a:t>
            </a:fld>
            <a:endParaRPr lang="en-US" altLang="en-US"/>
          </a:p>
        </p:txBody>
      </p:sp>
    </p:spTree>
    <p:extLst>
      <p:ext uri="{BB962C8B-B14F-4D97-AF65-F5344CB8AC3E}">
        <p14:creationId xmlns:p14="http://schemas.microsoft.com/office/powerpoint/2010/main" val="1272612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6AA4363-382B-44F5-A2FA-D7FE450F9575}"/>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830087E1-F538-4FD4-A272-17645D7522A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152A4081-9084-4E47-BFCC-A91421F22D5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15C84255-7609-41AA-930C-DC1E2B21643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90599BC4-4CC6-4134-A518-F42E40DBC5C2}"/>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F4A9E974-3BEE-419E-BE1C-AC62E2A5C397}"/>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8A50F092-B0CC-49D3-A320-C311CD99F47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1822DF96-2AD4-44BE-BA01-36021A62B59E}" type="slidenum">
              <a:rPr lang="en-US" altLang="en-US"/>
              <a:pPr/>
              <a:t>‹#›</a:t>
            </a:fld>
            <a:endParaRPr lang="en-US" altLang="en-US"/>
          </a:p>
        </p:txBody>
      </p:sp>
      <p:sp>
        <p:nvSpPr>
          <p:cNvPr id="20489" name="Freeform 9">
            <a:extLst>
              <a:ext uri="{FF2B5EF4-FFF2-40B4-BE49-F238E27FC236}">
                <a16:creationId xmlns:a16="http://schemas.microsoft.com/office/drawing/2014/main" id="{537A13DF-61F7-4799-B8F1-D86B1CBBC08A}"/>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9A6B4791-619E-4A7D-8FA9-085070E4B5FC}"/>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5EB2FB84-B992-461E-8AE7-2DE77DA2B379}"/>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3BE1927E-E792-461B-B0FE-008F857E248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5F4DEA3-776D-4769-BC15-2FF0BF0BB03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67589" name="Picture 3" descr="MHE-red-RGB-email-logo.png">
            <a:extLst>
              <a:ext uri="{FF2B5EF4-FFF2-40B4-BE49-F238E27FC236}">
                <a16:creationId xmlns:a16="http://schemas.microsoft.com/office/drawing/2014/main" id="{919C8393-AA60-4A88-83A0-B0B192ED398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3610BECC-D33C-42D5-AA5B-94B9DBC666D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F423971A-53F4-481D-BC8B-EA7921429035}"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78764C8-49F8-450B-BDFE-8B805FBD9951}"/>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D7DC8CF4-4574-44BD-9474-5EABF979B7A5}"/>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2093886B-FDF3-44F3-BC2B-4803061CA187}"/>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 name="Title 2">
            <a:extLst>
              <a:ext uri="{FF2B5EF4-FFF2-40B4-BE49-F238E27FC236}">
                <a16:creationId xmlns:a16="http://schemas.microsoft.com/office/drawing/2014/main" id="{14CEC85E-0258-4EB4-B41B-A2070BA4D0E6}"/>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E66BCC82-3F9A-45E6-9F0E-308EF68B4AFF}"/>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Muscular-Skeletal Systems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309B639E-2304-4975-B7D9-1C5F32F98A91}"/>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B460D94F-FD6A-4E9F-90F4-00F70D6E491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role of acetylcholine</a:t>
            </a:r>
          </a:p>
          <a:p>
            <a:pPr marL="1303338" lvl="2" indent="-457200">
              <a:buFont typeface="Arial" panose="020B0604020202020204" pitchFamily="34" charset="0"/>
              <a:buAutoNum type="alphaLcPeriod"/>
            </a:pPr>
            <a:r>
              <a:rPr lang="en-US" altLang="en-US"/>
              <a:t>Is to act as the neurotransmitter at the NMJ </a:t>
            </a:r>
          </a:p>
          <a:p>
            <a:pPr marL="1303338" lvl="2" indent="-457200">
              <a:buFont typeface="Arial" panose="020B0604020202020204" pitchFamily="34" charset="0"/>
              <a:buAutoNum type="alphaLcPeriod"/>
            </a:pPr>
            <a:r>
              <a:rPr lang="en-US" altLang="en-US"/>
              <a:t>Is to be broken down by acetylcholinesterase after an AP is formed</a:t>
            </a:r>
          </a:p>
          <a:p>
            <a:pPr marL="1303338" lvl="2" indent="-457200">
              <a:buFont typeface="Arial" panose="020B0604020202020204" pitchFamily="34" charset="0"/>
              <a:buAutoNum type="alphaLcPeriod"/>
            </a:pPr>
            <a:r>
              <a:rPr lang="en-US" altLang="en-US"/>
              <a:t>Binds to receptors on the motor end plate </a:t>
            </a:r>
          </a:p>
          <a:p>
            <a:pPr marL="1303338" lvl="2" indent="-457200">
              <a:buFont typeface="Arial" panose="020B0604020202020204" pitchFamily="34" charset="0"/>
              <a:buAutoNum type="alphaLcPeriod"/>
            </a:pPr>
            <a:r>
              <a:rPr lang="en-US" altLang="en-US"/>
              <a:t>Causes receptors to open so Na</a:t>
            </a:r>
            <a:r>
              <a:rPr lang="en-US" altLang="en-US" baseline="30000"/>
              <a:t>+</a:t>
            </a:r>
            <a:r>
              <a:rPr lang="en-US" altLang="en-US"/>
              <a:t> can rush into the muscle cell </a:t>
            </a:r>
          </a:p>
          <a:p>
            <a:pPr marL="1303338" lvl="2" indent="-457200">
              <a:buFont typeface="Arial" panose="020B0604020202020204" pitchFamily="34" charset="0"/>
              <a:buAutoNum type="alphaLcPeriod"/>
            </a:pPr>
            <a:r>
              <a:rPr lang="en-US" altLang="en-US"/>
              <a:t>All of these are true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79EA203-8CFF-4925-A1D8-60EC2B4FE29C}"/>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1FE658D2-0E78-4B1C-A140-A6B1069BC4AD}"/>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Slow oxidative muscle fibers</a:t>
            </a:r>
          </a:p>
          <a:p>
            <a:pPr marL="1303338" lvl="2" indent="-457200">
              <a:buFont typeface="Arial" panose="020B0604020202020204" pitchFamily="34" charset="0"/>
              <a:buAutoNum type="alphaLcPeriod"/>
            </a:pPr>
            <a:r>
              <a:rPr lang="en-US" altLang="en-US"/>
              <a:t>Are the muscle cells most involved in short-term activity such as sprinting</a:t>
            </a:r>
          </a:p>
          <a:p>
            <a:pPr marL="1303338" lvl="2" indent="-457200">
              <a:buFont typeface="Arial" panose="020B0604020202020204" pitchFamily="34" charset="0"/>
              <a:buAutoNum type="alphaLcPeriod"/>
            </a:pPr>
            <a:r>
              <a:rPr lang="en-US" altLang="en-US"/>
              <a:t>Are considered white meat </a:t>
            </a:r>
          </a:p>
          <a:p>
            <a:pPr marL="1303338" lvl="2" indent="-457200">
              <a:buFont typeface="Arial" panose="020B0604020202020204" pitchFamily="34" charset="0"/>
              <a:buAutoNum type="alphaLcPeriod"/>
            </a:pPr>
            <a:r>
              <a:rPr lang="en-US" altLang="en-US"/>
              <a:t>Resist fatigue and contain large amounts of myoglobin</a:t>
            </a:r>
          </a:p>
          <a:p>
            <a:pPr marL="1303338" lvl="2" indent="-457200">
              <a:buFont typeface="Arial" panose="020B0604020202020204" pitchFamily="34" charset="0"/>
              <a:buAutoNum type="alphaLcPeriod"/>
            </a:pPr>
            <a:r>
              <a:rPr lang="en-US" altLang="en-US"/>
              <a:t>A and B</a:t>
            </a:r>
          </a:p>
          <a:p>
            <a:pPr marL="1303338" lvl="2" indent="-457200">
              <a:buFont typeface="Arial" panose="020B0604020202020204" pitchFamily="34" charset="0"/>
              <a:buAutoNum type="alphaLcPeriod"/>
            </a:pPr>
            <a:r>
              <a:rPr lang="en-US" altLang="en-US"/>
              <a:t>All of the above are correct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88FE792D-053A-407D-B461-E277B29C3FBD}"/>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F9EB547F-AB21-471C-8CE7-AD5394B172FD}"/>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If you bend your leg at the knee and make your calf touch your hamstrings, what motion did you make?</a:t>
            </a:r>
          </a:p>
          <a:p>
            <a:pPr marL="1303338" lvl="2" indent="-457200">
              <a:buFont typeface="+mj-lt"/>
              <a:buAutoNum type="alphaLcPeriod"/>
              <a:defRPr/>
            </a:pPr>
            <a:r>
              <a:rPr lang="en-US" dirty="0">
                <a:ea typeface="+mn-ea"/>
                <a:cs typeface="+mn-cs"/>
              </a:rPr>
              <a:t>Flexion</a:t>
            </a:r>
          </a:p>
          <a:p>
            <a:pPr marL="1303338" lvl="2" indent="-457200">
              <a:buFont typeface="+mj-lt"/>
              <a:buAutoNum type="alphaLcPeriod"/>
              <a:defRPr/>
            </a:pPr>
            <a:r>
              <a:rPr lang="en-US" dirty="0">
                <a:ea typeface="+mn-ea"/>
                <a:cs typeface="+mn-cs"/>
              </a:rPr>
              <a:t>Extension</a:t>
            </a:r>
          </a:p>
          <a:p>
            <a:pPr marL="1303338" lvl="2" indent="-457200">
              <a:buFont typeface="+mj-lt"/>
              <a:buAutoNum type="alphaLcPeriod"/>
              <a:defRPr/>
            </a:pPr>
            <a:r>
              <a:rPr lang="en-US" dirty="0" err="1">
                <a:ea typeface="+mn-ea"/>
                <a:cs typeface="+mn-cs"/>
              </a:rPr>
              <a:t>Circumduction</a:t>
            </a:r>
            <a:endParaRPr lang="en-US" dirty="0">
              <a:ea typeface="+mn-ea"/>
              <a:cs typeface="+mn-cs"/>
            </a:endParaRPr>
          </a:p>
          <a:p>
            <a:pPr marL="1303338" lvl="2" indent="-457200">
              <a:buFont typeface="+mj-lt"/>
              <a:buAutoNum type="alphaLcPeriod"/>
              <a:defRPr/>
            </a:pPr>
            <a:r>
              <a:rPr lang="en-US" dirty="0">
                <a:ea typeface="+mn-ea"/>
                <a:cs typeface="+mn-cs"/>
              </a:rPr>
              <a:t>Depression</a:t>
            </a:r>
          </a:p>
          <a:p>
            <a:pPr marL="1303338" lvl="2" indent="-457200">
              <a:buFont typeface="+mj-lt"/>
              <a:buAutoNum type="alphaLcPeriod"/>
              <a:defRPr/>
            </a:pPr>
            <a:r>
              <a:rPr lang="en-US" dirty="0">
                <a:ea typeface="+mn-ea"/>
                <a:cs typeface="+mn-cs"/>
              </a:rPr>
              <a:t>Elevation</a:t>
            </a: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26E808E-FE51-421F-8826-2B5F001E4210}"/>
              </a:ext>
            </a:extLst>
          </p:cNvPr>
          <p:cNvSpPr>
            <a:spLocks noGrp="1" noChangeArrowheads="1"/>
          </p:cNvSpPr>
          <p:nvPr>
            <p:ph type="title"/>
          </p:nvPr>
        </p:nvSpPr>
        <p:spPr/>
        <p:txBody>
          <a:bodyPr/>
          <a:lstStyle/>
          <a:p>
            <a:pPr eaLnBrk="1" hangingPunct="1"/>
            <a:r>
              <a:rPr lang="en-US" altLang="en-US"/>
              <a:t>Question 11</a:t>
            </a:r>
          </a:p>
        </p:txBody>
      </p:sp>
      <p:sp>
        <p:nvSpPr>
          <p:cNvPr id="14339" name="Rectangle 6">
            <a:extLst>
              <a:ext uri="{FF2B5EF4-FFF2-40B4-BE49-F238E27FC236}">
                <a16:creationId xmlns:a16="http://schemas.microsoft.com/office/drawing/2014/main" id="{8274BF68-34F9-4BA1-8A53-0339C2C97A2A}"/>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area remains unchanged when a </a:t>
            </a:r>
            <a:r>
              <a:rPr lang="en-US" sz="2400" dirty="0" err="1"/>
              <a:t>sarcomere</a:t>
            </a:r>
            <a:r>
              <a:rPr lang="en-US" sz="2400" dirty="0"/>
              <a:t> is contracted?</a:t>
            </a:r>
          </a:p>
          <a:p>
            <a:pPr marL="1303338" lvl="2" indent="-457200">
              <a:buFont typeface="+mj-lt"/>
              <a:buAutoNum type="alphaLcPeriod"/>
              <a:defRPr/>
            </a:pPr>
            <a:r>
              <a:rPr lang="en-US" dirty="0">
                <a:ea typeface="+mn-ea"/>
                <a:cs typeface="+mn-cs"/>
              </a:rPr>
              <a:t>I band</a:t>
            </a:r>
          </a:p>
          <a:p>
            <a:pPr marL="1303338" lvl="2" indent="-457200">
              <a:buFont typeface="+mj-lt"/>
              <a:buAutoNum type="alphaLcPeriod"/>
              <a:defRPr/>
            </a:pPr>
            <a:r>
              <a:rPr lang="en-US" dirty="0">
                <a:ea typeface="+mn-ea"/>
                <a:cs typeface="+mn-cs"/>
              </a:rPr>
              <a:t>H zone</a:t>
            </a:r>
          </a:p>
          <a:p>
            <a:pPr marL="1303338" lvl="2" indent="-457200">
              <a:buFont typeface="+mj-lt"/>
              <a:buAutoNum type="alphaLcPeriod"/>
              <a:defRPr/>
            </a:pPr>
            <a:r>
              <a:rPr lang="en-US" dirty="0">
                <a:ea typeface="+mn-ea"/>
                <a:cs typeface="+mn-cs"/>
              </a:rPr>
              <a:t>Zone of overlap</a:t>
            </a:r>
          </a:p>
          <a:p>
            <a:pPr marL="1303338" lvl="2" indent="-457200">
              <a:buFont typeface="+mj-lt"/>
              <a:buAutoNum type="alphaLcPeriod"/>
              <a:defRPr/>
            </a:pPr>
            <a:r>
              <a:rPr lang="en-US" dirty="0"/>
              <a:t>A band</a:t>
            </a:r>
            <a:endParaRPr lang="en-US" dirty="0">
              <a:ea typeface="+mn-ea"/>
              <a:cs typeface="+mn-cs"/>
            </a:endParaRPr>
          </a:p>
          <a:p>
            <a:pPr marL="1303338" lvl="2" indent="-457200">
              <a:buFont typeface="+mj-lt"/>
              <a:buAutoNum type="alphaLcPeriod"/>
              <a:defRPr/>
            </a:pPr>
            <a:endParaRPr lang="en-US" dirty="0">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CF929A7-7A12-4566-A1F5-5FCB5D464B7F}"/>
              </a:ext>
            </a:extLst>
          </p:cNvPr>
          <p:cNvSpPr>
            <a:spLocks noGrp="1" noChangeArrowheads="1"/>
          </p:cNvSpPr>
          <p:nvPr>
            <p:ph type="title"/>
          </p:nvPr>
        </p:nvSpPr>
        <p:spPr/>
        <p:txBody>
          <a:bodyPr/>
          <a:lstStyle/>
          <a:p>
            <a:pPr eaLnBrk="1" hangingPunct="1"/>
            <a:r>
              <a:rPr lang="en-US" altLang="en-US"/>
              <a:t>Question 12</a:t>
            </a:r>
          </a:p>
        </p:txBody>
      </p:sp>
      <p:sp>
        <p:nvSpPr>
          <p:cNvPr id="14339" name="Rectangle 6">
            <a:extLst>
              <a:ext uri="{FF2B5EF4-FFF2-40B4-BE49-F238E27FC236}">
                <a16:creationId xmlns:a16="http://schemas.microsoft.com/office/drawing/2014/main" id="{134D31AD-7435-49B4-AAF1-BE4CE968E428}"/>
              </a:ext>
            </a:extLst>
          </p:cNvPr>
          <p:cNvSpPr>
            <a:spLocks noGrp="1" noChangeArrowheads="1"/>
          </p:cNvSpPr>
          <p:nvPr>
            <p:ph type="body" idx="1"/>
          </p:nvPr>
        </p:nvSpPr>
        <p:spPr>
          <a:xfrm>
            <a:off x="990600" y="1752600"/>
            <a:ext cx="7661275" cy="4114800"/>
          </a:xfrm>
        </p:spPr>
        <p:txBody>
          <a:bodyPr/>
          <a:lstStyle/>
          <a:p>
            <a:pPr>
              <a:buFont typeface="Wingdings" panose="05000000000000000000" pitchFamily="2" charset="2"/>
              <a:buNone/>
            </a:pPr>
            <a:r>
              <a:rPr lang="en-US" altLang="en-US" sz="2400"/>
              <a:t>	Place the events of a contraction cycle in the order in which they occur.</a:t>
            </a:r>
          </a:p>
          <a:p>
            <a:pPr>
              <a:buFont typeface="Arial" panose="020B0604020202020204" pitchFamily="34" charset="0"/>
              <a:buAutoNum type="arabicPeriod"/>
            </a:pPr>
            <a:r>
              <a:rPr lang="en-US" altLang="en-US" sz="2400"/>
              <a:t>ATP hydrolysis     </a:t>
            </a:r>
          </a:p>
          <a:p>
            <a:pPr>
              <a:buFont typeface="Arial" panose="020B0604020202020204" pitchFamily="34" charset="0"/>
              <a:buAutoNum type="arabicPeriod"/>
            </a:pPr>
            <a:r>
              <a:rPr lang="en-US" altLang="en-US" sz="2400"/>
              <a:t>Detachment of myosin head from actin</a:t>
            </a:r>
          </a:p>
          <a:p>
            <a:pPr>
              <a:buFont typeface="Arial" panose="020B0604020202020204" pitchFamily="34" charset="0"/>
              <a:buAutoNum type="arabicPeriod"/>
            </a:pPr>
            <a:r>
              <a:rPr lang="en-US" altLang="en-US" sz="2400"/>
              <a:t>Power stroke </a:t>
            </a:r>
          </a:p>
          <a:p>
            <a:pPr>
              <a:buFont typeface="Arial" panose="020B0604020202020204" pitchFamily="34" charset="0"/>
              <a:buAutoNum type="arabicPeriod"/>
            </a:pPr>
            <a:r>
              <a:rPr lang="en-US" altLang="en-US" sz="2400"/>
              <a:t>Crossbridge formation</a:t>
            </a:r>
          </a:p>
          <a:p>
            <a:pPr marL="1303338" lvl="2" indent="-457200">
              <a:buFont typeface="Arial" panose="020B0604020202020204" pitchFamily="34" charset="0"/>
              <a:buAutoNum type="alphaLcPeriod"/>
            </a:pPr>
            <a:r>
              <a:rPr lang="en-US" altLang="en-US"/>
              <a:t>1, 4, 3, 2</a:t>
            </a:r>
          </a:p>
          <a:p>
            <a:pPr marL="1303338" lvl="2" indent="-457200">
              <a:buFont typeface="Arial" panose="020B0604020202020204" pitchFamily="34" charset="0"/>
              <a:buAutoNum type="alphaLcPeriod"/>
            </a:pPr>
            <a:r>
              <a:rPr lang="en-US" altLang="en-US"/>
              <a:t>1, 2, 3, 4</a:t>
            </a:r>
          </a:p>
          <a:p>
            <a:pPr marL="1303338" lvl="2" indent="-457200">
              <a:buFont typeface="Arial" panose="020B0604020202020204" pitchFamily="34" charset="0"/>
              <a:buAutoNum type="alphaLcPeriod"/>
            </a:pPr>
            <a:r>
              <a:rPr lang="en-US" altLang="en-US"/>
              <a:t>4, 3, 2, 1</a:t>
            </a:r>
          </a:p>
          <a:p>
            <a:pPr marL="1303338" lvl="2" indent="-457200">
              <a:buFont typeface="Arial" panose="020B0604020202020204" pitchFamily="34" charset="0"/>
              <a:buAutoNum type="alphaLcPeriod"/>
            </a:pPr>
            <a:r>
              <a:rPr lang="en-US" altLang="en-US"/>
              <a:t>3, 2, 4, 1</a:t>
            </a:r>
          </a:p>
          <a:p>
            <a:pPr marL="1303338" lvl="2" indent="-457200">
              <a:buFont typeface="Arial" panose="020B0604020202020204" pitchFamily="34" charset="0"/>
              <a:buAutoNum type="alphaLcPeriod"/>
            </a:pPr>
            <a:r>
              <a:rPr lang="en-US" altLang="en-US"/>
              <a:t>2, 4, 1, 3</a:t>
            </a:r>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EC8DAE3-8346-4BDB-A7E2-91E6637E9D9A}"/>
              </a:ext>
            </a:extLst>
          </p:cNvPr>
          <p:cNvSpPr>
            <a:spLocks noGrp="1" noChangeArrowheads="1"/>
          </p:cNvSpPr>
          <p:nvPr>
            <p:ph type="title"/>
          </p:nvPr>
        </p:nvSpPr>
        <p:spPr/>
        <p:txBody>
          <a:bodyPr/>
          <a:lstStyle/>
          <a:p>
            <a:pPr eaLnBrk="1" hangingPunct="1"/>
            <a:r>
              <a:rPr lang="en-US" altLang="en-US"/>
              <a:t>Question 13</a:t>
            </a:r>
          </a:p>
        </p:txBody>
      </p:sp>
      <p:sp>
        <p:nvSpPr>
          <p:cNvPr id="14339" name="Rectangle 6">
            <a:extLst>
              <a:ext uri="{FF2B5EF4-FFF2-40B4-BE49-F238E27FC236}">
                <a16:creationId xmlns:a16="http://schemas.microsoft.com/office/drawing/2014/main" id="{CB12A08E-342D-4040-A72C-DC9F8ECD592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Working out can increase the size of your skeletal muscle cells. This increase in size is called</a:t>
            </a:r>
          </a:p>
          <a:p>
            <a:pPr marL="1303338" lvl="2" indent="-457200">
              <a:buFont typeface="Arial" panose="020B0604020202020204" pitchFamily="34" charset="0"/>
              <a:buAutoNum type="alphaLcPeriod"/>
            </a:pPr>
            <a:r>
              <a:rPr lang="en-US" altLang="en-US"/>
              <a:t>Myofibril</a:t>
            </a:r>
          </a:p>
          <a:p>
            <a:pPr marL="1303338" lvl="2" indent="-457200">
              <a:buFont typeface="Arial" panose="020B0604020202020204" pitchFamily="34" charset="0"/>
              <a:buAutoNum type="alphaLcPeriod"/>
            </a:pPr>
            <a:r>
              <a:rPr lang="en-US" altLang="en-US"/>
              <a:t>Satellite cell</a:t>
            </a:r>
          </a:p>
          <a:p>
            <a:pPr marL="1303338" lvl="2" indent="-457200">
              <a:buFont typeface="Arial" panose="020B0604020202020204" pitchFamily="34" charset="0"/>
              <a:buAutoNum type="alphaLcPeriod"/>
            </a:pPr>
            <a:r>
              <a:rPr lang="en-US" altLang="en-US"/>
              <a:t>Hyperplasia</a:t>
            </a:r>
          </a:p>
          <a:p>
            <a:pPr marL="1303338" lvl="2" indent="-457200">
              <a:buFont typeface="Arial" panose="020B0604020202020204" pitchFamily="34" charset="0"/>
              <a:buAutoNum type="alphaLcPeriod"/>
            </a:pPr>
            <a:r>
              <a:rPr lang="en-US" altLang="en-US"/>
              <a:t>Hypertrophy</a:t>
            </a:r>
          </a:p>
          <a:p>
            <a:pPr marL="1303338" lvl="2" indent="-457200">
              <a:buFont typeface="Arial" panose="020B0604020202020204" pitchFamily="34" charset="0"/>
              <a:buAutoNum type="alphaLcPeriod"/>
            </a:pPr>
            <a:r>
              <a:rPr lang="en-US" altLang="en-US"/>
              <a:t>Fibroblast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4B479A6-F4A5-4BC9-9006-3CFC05018BB9}"/>
              </a:ext>
            </a:extLst>
          </p:cNvPr>
          <p:cNvSpPr>
            <a:spLocks noGrp="1" noChangeArrowheads="1"/>
          </p:cNvSpPr>
          <p:nvPr>
            <p:ph type="title"/>
          </p:nvPr>
        </p:nvSpPr>
        <p:spPr/>
        <p:txBody>
          <a:bodyPr/>
          <a:lstStyle/>
          <a:p>
            <a:pPr eaLnBrk="1" hangingPunct="1"/>
            <a:r>
              <a:rPr lang="en-US" altLang="en-US"/>
              <a:t>Question 14</a:t>
            </a:r>
          </a:p>
        </p:txBody>
      </p:sp>
      <p:sp>
        <p:nvSpPr>
          <p:cNvPr id="15363" name="Rectangle 6">
            <a:extLst>
              <a:ext uri="{FF2B5EF4-FFF2-40B4-BE49-F238E27FC236}">
                <a16:creationId xmlns:a16="http://schemas.microsoft.com/office/drawing/2014/main" id="{1E2A091B-118B-456D-8FA1-8C08D0202F75}"/>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organisms contains an exoskeleton?</a:t>
            </a:r>
          </a:p>
          <a:p>
            <a:pPr marL="1303338" lvl="2" indent="-457200">
              <a:buFont typeface="+mj-lt"/>
              <a:buAutoNum type="alphaLcPeriod"/>
              <a:defRPr/>
            </a:pPr>
            <a:r>
              <a:rPr lang="en-US" dirty="0">
                <a:ea typeface="+mn-ea"/>
                <a:cs typeface="+mn-cs"/>
              </a:rPr>
              <a:t>Shrimp</a:t>
            </a:r>
          </a:p>
          <a:p>
            <a:pPr marL="1303338" lvl="2" indent="-457200">
              <a:buFont typeface="+mj-lt"/>
              <a:buAutoNum type="alphaLcPeriod"/>
              <a:defRPr/>
            </a:pPr>
            <a:r>
              <a:rPr lang="en-US" dirty="0">
                <a:ea typeface="+mn-ea"/>
                <a:cs typeface="+mn-cs"/>
              </a:rPr>
              <a:t>Cricket</a:t>
            </a:r>
          </a:p>
          <a:p>
            <a:pPr marL="1303338" lvl="2" indent="-457200">
              <a:buFont typeface="+mj-lt"/>
              <a:buAutoNum type="alphaLcPeriod"/>
              <a:defRPr/>
            </a:pPr>
            <a:r>
              <a:rPr lang="en-US" dirty="0"/>
              <a:t>Crawfish</a:t>
            </a:r>
            <a:endParaRPr lang="en-US" dirty="0">
              <a:ea typeface="+mn-ea"/>
              <a:cs typeface="+mn-cs"/>
            </a:endParaRPr>
          </a:p>
          <a:p>
            <a:pPr marL="1303338" lvl="2" indent="-457200">
              <a:buFont typeface="+mj-lt"/>
              <a:buAutoNum type="alphaLcPeriod"/>
              <a:defRPr/>
            </a:pPr>
            <a:r>
              <a:rPr lang="en-US" dirty="0">
                <a:ea typeface="+mn-ea"/>
                <a:cs typeface="+mn-cs"/>
              </a:rPr>
              <a:t>Sea star</a:t>
            </a: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5784621F-B5AD-4BDD-A9B2-41A142E06891}"/>
              </a:ext>
            </a:extLst>
          </p:cNvPr>
          <p:cNvSpPr>
            <a:spLocks noGrp="1" noChangeArrowheads="1"/>
          </p:cNvSpPr>
          <p:nvPr>
            <p:ph type="title"/>
          </p:nvPr>
        </p:nvSpPr>
        <p:spPr/>
        <p:txBody>
          <a:bodyPr/>
          <a:lstStyle/>
          <a:p>
            <a:pPr eaLnBrk="1" hangingPunct="1"/>
            <a:r>
              <a:rPr lang="en-US" altLang="en-US"/>
              <a:t>Question 15</a:t>
            </a:r>
          </a:p>
        </p:txBody>
      </p:sp>
      <p:sp>
        <p:nvSpPr>
          <p:cNvPr id="14339" name="Rectangle 6">
            <a:extLst>
              <a:ext uri="{FF2B5EF4-FFF2-40B4-BE49-F238E27FC236}">
                <a16:creationId xmlns:a16="http://schemas.microsoft.com/office/drawing/2014/main" id="{2C74CDA0-6F62-4956-9667-9A055B91F048}"/>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a:t>
            </a:r>
            <a:r>
              <a:rPr lang="en-US" sz="2400" dirty="0" err="1"/>
              <a:t>Prothoracicotropic</a:t>
            </a:r>
            <a:r>
              <a:rPr lang="en-US" sz="2400" dirty="0"/>
              <a:t> hormone is used to help organisms molt. What are they molting?</a:t>
            </a:r>
          </a:p>
          <a:p>
            <a:pPr marL="1303338" lvl="2" indent="-457200">
              <a:buFont typeface="+mj-lt"/>
              <a:buAutoNum type="alphaLcPeriod"/>
              <a:defRPr/>
            </a:pPr>
            <a:r>
              <a:rPr lang="en-US" dirty="0" err="1">
                <a:ea typeface="+mn-ea"/>
                <a:cs typeface="+mn-cs"/>
              </a:rPr>
              <a:t>Hydroskeleton</a:t>
            </a:r>
            <a:endParaRPr lang="en-US" dirty="0">
              <a:ea typeface="+mn-ea"/>
              <a:cs typeface="+mn-cs"/>
            </a:endParaRPr>
          </a:p>
          <a:p>
            <a:pPr marL="1303338" lvl="2" indent="-457200">
              <a:buFont typeface="+mj-lt"/>
              <a:buAutoNum type="alphaLcPeriod"/>
              <a:defRPr/>
            </a:pPr>
            <a:r>
              <a:rPr lang="en-US" dirty="0">
                <a:ea typeface="+mn-ea"/>
                <a:cs typeface="+mn-cs"/>
              </a:rPr>
              <a:t>Exoskeleton</a:t>
            </a:r>
          </a:p>
          <a:p>
            <a:pPr marL="1303338" lvl="2" indent="-457200">
              <a:buFont typeface="+mj-lt"/>
              <a:buAutoNum type="alphaLcPeriod"/>
              <a:defRPr/>
            </a:pPr>
            <a:r>
              <a:rPr lang="en-US" dirty="0">
                <a:ea typeface="+mn-ea"/>
                <a:cs typeface="+mn-cs"/>
              </a:rPr>
              <a:t>Endoskeleton</a:t>
            </a:r>
          </a:p>
          <a:p>
            <a:pPr marL="1303338" lvl="2" indent="-457200">
              <a:buFont typeface="+mj-lt"/>
              <a:buAutoNum type="alphaLcPeriod"/>
              <a:defRPr/>
            </a:pPr>
            <a:r>
              <a:rPr lang="en-US" dirty="0">
                <a:ea typeface="+mn-ea"/>
                <a:cs typeface="+mn-cs"/>
              </a:rPr>
              <a:t>Skin</a:t>
            </a: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83EA71F-D726-416E-949F-342003686D55}"/>
              </a:ext>
            </a:extLst>
          </p:cNvPr>
          <p:cNvSpPr>
            <a:spLocks noGrp="1" noChangeArrowheads="1"/>
          </p:cNvSpPr>
          <p:nvPr>
            <p:ph type="title"/>
          </p:nvPr>
        </p:nvSpPr>
        <p:spPr/>
        <p:txBody>
          <a:bodyPr/>
          <a:lstStyle/>
          <a:p>
            <a:pPr eaLnBrk="1" hangingPunct="1"/>
            <a:r>
              <a:rPr lang="en-US" altLang="en-US"/>
              <a:t>Question 16</a:t>
            </a:r>
          </a:p>
        </p:txBody>
      </p:sp>
      <p:sp>
        <p:nvSpPr>
          <p:cNvPr id="20483" name="Rectangle 6">
            <a:extLst>
              <a:ext uri="{FF2B5EF4-FFF2-40B4-BE49-F238E27FC236}">
                <a16:creationId xmlns:a16="http://schemas.microsoft.com/office/drawing/2014/main" id="{BCC3B3C8-E773-4663-AEA0-76C8F8449C32}"/>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Sutures are joints in the skull that do not allow movement. What type of joint is a suture? </a:t>
            </a:r>
            <a:endParaRPr lang="en-US" altLang="en-US"/>
          </a:p>
          <a:p>
            <a:pPr marL="1368425" lvl="2" indent="-514350">
              <a:buFont typeface="Arial" panose="020B0604020202020204" pitchFamily="34" charset="0"/>
              <a:buAutoNum type="alphaLcPeriod"/>
            </a:pPr>
            <a:r>
              <a:rPr lang="en-US" altLang="en-US"/>
              <a:t>Pivot</a:t>
            </a:r>
          </a:p>
          <a:p>
            <a:pPr marL="1368425" lvl="2" indent="-514350">
              <a:buFont typeface="Arial" panose="020B0604020202020204" pitchFamily="34" charset="0"/>
              <a:buAutoNum type="alphaLcPeriod"/>
            </a:pPr>
            <a:r>
              <a:rPr lang="en-US" altLang="en-US"/>
              <a:t>Hinge</a:t>
            </a:r>
          </a:p>
          <a:p>
            <a:pPr marL="1368425" lvl="2" indent="-514350">
              <a:buFont typeface="Arial" panose="020B0604020202020204" pitchFamily="34" charset="0"/>
              <a:buAutoNum type="alphaLcPeriod"/>
            </a:pPr>
            <a:r>
              <a:rPr lang="en-US" altLang="en-US"/>
              <a:t>Ball and socket</a:t>
            </a:r>
          </a:p>
          <a:p>
            <a:pPr marL="1368425" lvl="2" indent="-514350">
              <a:buFont typeface="Arial" panose="020B0604020202020204" pitchFamily="34" charset="0"/>
              <a:buAutoNum type="alphaLcPeriod"/>
            </a:pPr>
            <a:r>
              <a:rPr lang="en-US" altLang="en-US"/>
              <a:t>Cartilaginous </a:t>
            </a:r>
          </a:p>
          <a:p>
            <a:pPr marL="1368425" lvl="2" indent="-514350">
              <a:buFont typeface="Arial" panose="020B0604020202020204" pitchFamily="34" charset="0"/>
              <a:buAutoNum type="alphaLcPeriod"/>
            </a:pPr>
            <a:r>
              <a:rPr lang="en-US" altLang="en-US"/>
              <a:t>Fused  </a:t>
            </a:r>
          </a:p>
          <a:p>
            <a:pPr>
              <a:buFont typeface="Wingdings" panose="05000000000000000000" pitchFamily="2" charset="2"/>
              <a:buNone/>
            </a:pPr>
            <a:endParaRPr lang="en-US"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D5602E1D-767F-42F2-AF18-81F22FFA6D58}"/>
              </a:ext>
            </a:extLst>
          </p:cNvPr>
          <p:cNvSpPr>
            <a:spLocks noGrp="1" noChangeArrowheads="1"/>
          </p:cNvSpPr>
          <p:nvPr>
            <p:ph type="title"/>
          </p:nvPr>
        </p:nvSpPr>
        <p:spPr/>
        <p:txBody>
          <a:bodyPr/>
          <a:lstStyle/>
          <a:p>
            <a:pPr eaLnBrk="1" hangingPunct="1"/>
            <a:r>
              <a:rPr lang="en-US" altLang="en-US"/>
              <a:t>Question 17</a:t>
            </a:r>
          </a:p>
        </p:txBody>
      </p:sp>
      <p:sp>
        <p:nvSpPr>
          <p:cNvPr id="21507" name="Rectangle 6">
            <a:extLst>
              <a:ext uri="{FF2B5EF4-FFF2-40B4-BE49-F238E27FC236}">
                <a16:creationId xmlns:a16="http://schemas.microsoft.com/office/drawing/2014/main" id="{B0BB3403-9377-4661-94B4-18FBA31CCCC8}"/>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Which of the following does NOT happen during a muscle contraction?</a:t>
            </a:r>
          </a:p>
          <a:p>
            <a:pPr marL="1303338" lvl="2" indent="-457200">
              <a:buFont typeface="Arial" panose="020B0604020202020204" pitchFamily="34" charset="0"/>
              <a:buAutoNum type="alphaLcPeriod"/>
            </a:pPr>
            <a:r>
              <a:rPr lang="en-US" altLang="en-US"/>
              <a:t>The myosin heads bind to actin</a:t>
            </a:r>
          </a:p>
          <a:p>
            <a:pPr marL="1303338" lvl="2" indent="-457200">
              <a:buFont typeface="Arial" panose="020B0604020202020204" pitchFamily="34" charset="0"/>
              <a:buAutoNum type="alphaLcPeriod"/>
            </a:pPr>
            <a:r>
              <a:rPr lang="en-US" altLang="en-US"/>
              <a:t>The myosin heads pull the thin filaments toward the M line</a:t>
            </a:r>
          </a:p>
          <a:p>
            <a:pPr marL="1303338" lvl="2" indent="-457200">
              <a:buFont typeface="Arial" panose="020B0604020202020204" pitchFamily="34" charset="0"/>
              <a:buAutoNum type="alphaLcPeriod"/>
            </a:pPr>
            <a:r>
              <a:rPr lang="en-US" altLang="en-US"/>
              <a:t>The sarcomere shortens</a:t>
            </a:r>
          </a:p>
          <a:p>
            <a:pPr marL="1303338" lvl="2" indent="-457200">
              <a:buFont typeface="Arial" panose="020B0604020202020204" pitchFamily="34" charset="0"/>
              <a:buAutoNum type="alphaLcPeriod"/>
            </a:pPr>
            <a:r>
              <a:rPr lang="en-US" altLang="en-US"/>
              <a:t>The myofibril and the muscle itself shorten</a:t>
            </a:r>
          </a:p>
          <a:p>
            <a:pPr marL="1303338" lvl="2" indent="-457200">
              <a:buFont typeface="Arial" panose="020B0604020202020204" pitchFamily="34" charset="0"/>
              <a:buAutoNum type="alphaLcPeriod"/>
            </a:pPr>
            <a:r>
              <a:rPr lang="en-US" altLang="en-US"/>
              <a:t>The thick and thin filaments shorten</a:t>
            </a:r>
          </a:p>
          <a:p>
            <a:pPr marL="1303338" lvl="2" indent="-457200">
              <a:buFont typeface="Arial" panose="020B0604020202020204" pitchFamily="34" charset="0"/>
              <a:buAutoNum type="alphaLcPeriod"/>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9CA2754-FD74-483E-93CE-D57EFC6EF107}"/>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99F112D1-6EE1-46E7-B3F6-1B150F091BFB}"/>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AB3FFBF-E509-4444-8087-D270ED952788}"/>
              </a:ext>
            </a:extLst>
          </p:cNvPr>
          <p:cNvSpPr>
            <a:spLocks noGrp="1" noChangeArrowheads="1"/>
          </p:cNvSpPr>
          <p:nvPr>
            <p:ph type="title"/>
          </p:nvPr>
        </p:nvSpPr>
        <p:spPr/>
        <p:txBody>
          <a:bodyPr/>
          <a:lstStyle/>
          <a:p>
            <a:pPr eaLnBrk="1" hangingPunct="1"/>
            <a:r>
              <a:rPr lang="en-US" altLang="en-US"/>
              <a:t>Question 18</a:t>
            </a:r>
          </a:p>
        </p:txBody>
      </p:sp>
      <p:sp>
        <p:nvSpPr>
          <p:cNvPr id="15363" name="Rectangle 6">
            <a:extLst>
              <a:ext uri="{FF2B5EF4-FFF2-40B4-BE49-F238E27FC236}">
                <a16:creationId xmlns:a16="http://schemas.microsoft.com/office/drawing/2014/main" id="{909281D5-6E52-4C2A-B762-2FC33323BFEE}"/>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1800"/>
              <a:t>	How is excitation of the sarcolemma coupled to the contraction of a muscle fiber?</a:t>
            </a:r>
          </a:p>
          <a:p>
            <a:pPr marL="1303338" lvl="2" indent="-457200">
              <a:buFont typeface="Arial" panose="020B0604020202020204" pitchFamily="34" charset="0"/>
              <a:buAutoNum type="alphaLcPeriod"/>
            </a:pPr>
            <a:r>
              <a:rPr lang="en-US" altLang="en-US" sz="1800"/>
              <a:t>Excitation continues into the T-tubules causing Ca</a:t>
            </a:r>
            <a:r>
              <a:rPr lang="en-US" altLang="en-US" sz="1800" baseline="30000"/>
              <a:t>2+</a:t>
            </a:r>
            <a:r>
              <a:rPr lang="en-US" altLang="en-US" sz="1800"/>
              <a:t> active transport channels to open, thus removing Ca</a:t>
            </a:r>
            <a:r>
              <a:rPr lang="en-US" altLang="en-US" sz="1800" baseline="30000"/>
              <a:t>2+</a:t>
            </a:r>
            <a:r>
              <a:rPr lang="en-US" altLang="en-US" sz="1800"/>
              <a:t> from the cytoplasm</a:t>
            </a:r>
          </a:p>
          <a:p>
            <a:pPr marL="1303338" lvl="2" indent="-457200">
              <a:buFont typeface="Arial" panose="020B0604020202020204" pitchFamily="34" charset="0"/>
              <a:buAutoNum type="alphaLcPeriod"/>
            </a:pPr>
            <a:r>
              <a:rPr lang="en-US" altLang="en-US" sz="1800"/>
              <a:t>Excitation causes synthesis of more calsequestrin, thus allowing more Ca</a:t>
            </a:r>
            <a:r>
              <a:rPr lang="en-US" altLang="en-US" sz="1800" baseline="30000"/>
              <a:t>2+</a:t>
            </a:r>
            <a:r>
              <a:rPr lang="en-US" altLang="en-US" sz="1800"/>
              <a:t> to be stored in the sarcoplasmic reticulum</a:t>
            </a:r>
          </a:p>
          <a:p>
            <a:pPr marL="1303338" lvl="2" indent="-457200">
              <a:buFont typeface="Arial" panose="020B0604020202020204" pitchFamily="34" charset="0"/>
              <a:buAutoNum type="alphaLcPeriod"/>
            </a:pPr>
            <a:r>
              <a:rPr lang="en-US" altLang="en-US" sz="1800"/>
              <a:t>Excitation continues into the T-tubules causing Ca</a:t>
            </a:r>
            <a:r>
              <a:rPr lang="en-US" altLang="en-US" sz="1800" baseline="30000"/>
              <a:t>2+</a:t>
            </a:r>
            <a:r>
              <a:rPr lang="en-US" altLang="en-US" sz="1800"/>
              <a:t> release channels to open, thus starting a contraction cycle</a:t>
            </a:r>
          </a:p>
          <a:p>
            <a:pPr marL="1303338" lvl="2" indent="-457200">
              <a:buFont typeface="Arial" panose="020B0604020202020204" pitchFamily="34" charset="0"/>
              <a:buAutoNum type="alphaLcPeriod"/>
            </a:pPr>
            <a:r>
              <a:rPr lang="en-US" altLang="en-US" sz="1800"/>
              <a:t>Excitation causes Ca</a:t>
            </a:r>
            <a:r>
              <a:rPr lang="en-US" altLang="en-US" sz="1800" baseline="30000"/>
              <a:t>2+</a:t>
            </a:r>
            <a:r>
              <a:rPr lang="en-US" altLang="en-US" sz="1800"/>
              <a:t> to be released from troponin, thus allowing more cross-bridges to form between myosin and actin</a:t>
            </a:r>
          </a:p>
          <a:p>
            <a:pPr marL="1303338" lvl="2" indent="-457200">
              <a:buFont typeface="Arial" panose="020B0604020202020204" pitchFamily="34" charset="0"/>
              <a:buAutoNum type="alphaLcPeriod"/>
            </a:pPr>
            <a:r>
              <a:rPr lang="en-US" altLang="en-US" sz="1800"/>
              <a:t>Excitation causes a number of intracellular events, which lower Ca</a:t>
            </a:r>
            <a:r>
              <a:rPr lang="en-US" altLang="en-US" sz="1800" baseline="30000"/>
              <a:t>2+</a:t>
            </a:r>
            <a:r>
              <a:rPr lang="en-US" altLang="en-US" sz="1800"/>
              <a:t> levels, thus stimulating a contraction cycle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CDE5B53-BEF4-458D-B5F6-FFEB31CFE8D7}"/>
              </a:ext>
            </a:extLst>
          </p:cNvPr>
          <p:cNvSpPr>
            <a:spLocks noGrp="1" noChangeArrowheads="1"/>
          </p:cNvSpPr>
          <p:nvPr>
            <p:ph type="title"/>
          </p:nvPr>
        </p:nvSpPr>
        <p:spPr/>
        <p:txBody>
          <a:bodyPr/>
          <a:lstStyle/>
          <a:p>
            <a:pPr eaLnBrk="1" hangingPunct="1"/>
            <a:r>
              <a:rPr lang="en-US" altLang="en-US"/>
              <a:t>Question 19</a:t>
            </a:r>
          </a:p>
        </p:txBody>
      </p:sp>
      <p:sp>
        <p:nvSpPr>
          <p:cNvPr id="15363" name="Rectangle 6">
            <a:extLst>
              <a:ext uri="{FF2B5EF4-FFF2-40B4-BE49-F238E27FC236}">
                <a16:creationId xmlns:a16="http://schemas.microsoft.com/office/drawing/2014/main" id="{DB77E0C0-6E51-4FDF-86EE-3AFBFFA7A20A}"/>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000"/>
              <a:t>	Place the events at the neuromuscular junction (NMJ) in the order in which they occur.  </a:t>
            </a:r>
          </a:p>
          <a:p>
            <a:pPr>
              <a:buFont typeface="Arial" panose="020B0604020202020204" pitchFamily="34" charset="0"/>
              <a:buAutoNum type="arabicPeriod"/>
            </a:pPr>
            <a:r>
              <a:rPr lang="en-US" altLang="en-US" sz="2000"/>
              <a:t>Release of acetylcholine (ACh) by neuron</a:t>
            </a:r>
          </a:p>
          <a:p>
            <a:pPr>
              <a:buFont typeface="Arial" panose="020B0604020202020204" pitchFamily="34" charset="0"/>
              <a:buAutoNum type="arabicPeriod"/>
            </a:pPr>
            <a:r>
              <a:rPr lang="en-US" altLang="en-US" sz="2000"/>
              <a:t>Activation of ACh receptors on motor endplate  </a:t>
            </a:r>
          </a:p>
          <a:p>
            <a:pPr>
              <a:buFont typeface="Arial" panose="020B0604020202020204" pitchFamily="34" charset="0"/>
              <a:buAutoNum type="arabicPeriod"/>
            </a:pPr>
            <a:r>
              <a:rPr lang="en-US" altLang="en-US" sz="2000"/>
              <a:t>Termination of ACh activity by acetylcholinesterase (AChE)      </a:t>
            </a:r>
          </a:p>
          <a:p>
            <a:pPr>
              <a:buFont typeface="Arial" panose="020B0604020202020204" pitchFamily="34" charset="0"/>
              <a:buAutoNum type="arabicPeriod"/>
            </a:pPr>
            <a:r>
              <a:rPr lang="en-US" altLang="en-US" sz="2000"/>
              <a:t>Diffusion of ACh across the synaptic cleft </a:t>
            </a:r>
          </a:p>
          <a:p>
            <a:pPr>
              <a:buFont typeface="Arial" panose="020B0604020202020204" pitchFamily="34" charset="0"/>
              <a:buAutoNum type="arabicPeriod"/>
            </a:pPr>
            <a:r>
              <a:rPr lang="en-US" altLang="en-US" sz="2000"/>
              <a:t>Opening of Na</a:t>
            </a:r>
            <a:r>
              <a:rPr lang="en-US" altLang="en-US" sz="2000" baseline="30000"/>
              <a:t>+</a:t>
            </a:r>
            <a:r>
              <a:rPr lang="en-US" altLang="en-US" sz="2000"/>
              <a:t> channels in the motor endplate    </a:t>
            </a:r>
          </a:p>
          <a:p>
            <a:pPr>
              <a:buFont typeface="Arial" panose="020B0604020202020204" pitchFamily="34" charset="0"/>
              <a:buAutoNum type="arabicPeriod"/>
            </a:pPr>
            <a:r>
              <a:rPr lang="en-US" altLang="en-US" sz="2000"/>
              <a:t>Production of muscle fiber action potential </a:t>
            </a:r>
          </a:p>
          <a:p>
            <a:pPr marL="898525" lvl="1" indent="-457200">
              <a:buFont typeface="Arial" panose="020B0604020202020204" pitchFamily="34" charset="0"/>
              <a:buAutoNum type="alphaLcPeriod"/>
            </a:pPr>
            <a:r>
              <a:rPr lang="en-US" altLang="en-US" sz="2000"/>
              <a:t>1, 2, 4, 5, 6, 3</a:t>
            </a:r>
          </a:p>
          <a:p>
            <a:pPr marL="898525" lvl="1" indent="-457200">
              <a:buFont typeface="Arial" panose="020B0604020202020204" pitchFamily="34" charset="0"/>
              <a:buAutoNum type="alphaLcPeriod"/>
            </a:pPr>
            <a:r>
              <a:rPr lang="en-US" altLang="en-US" sz="2000"/>
              <a:t>6, 1, 4, 2, 3, 6</a:t>
            </a:r>
          </a:p>
          <a:p>
            <a:pPr marL="898525" lvl="1" indent="-457200">
              <a:buFont typeface="Arial" panose="020B0604020202020204" pitchFamily="34" charset="0"/>
              <a:buAutoNum type="alphaLcPeriod"/>
            </a:pPr>
            <a:r>
              <a:rPr lang="en-US" altLang="en-US" sz="2000"/>
              <a:t>1, 4, 2, 3, 5, 6</a:t>
            </a:r>
          </a:p>
          <a:p>
            <a:pPr marL="898525" lvl="1" indent="-457200">
              <a:buFont typeface="Arial" panose="020B0604020202020204" pitchFamily="34" charset="0"/>
              <a:buAutoNum type="alphaLcPeriod"/>
            </a:pPr>
            <a:r>
              <a:rPr lang="en-US" altLang="en-US" sz="2000"/>
              <a:t>1, 4, 2, 5, 6, 3</a:t>
            </a:r>
          </a:p>
          <a:p>
            <a:pPr marL="898525" lvl="1" indent="-457200">
              <a:buFont typeface="Arial" panose="020B0604020202020204" pitchFamily="34" charset="0"/>
              <a:buAutoNum type="alphaLcPeriod"/>
            </a:pPr>
            <a:r>
              <a:rPr lang="en-US" altLang="en-US" sz="2000"/>
              <a:t>3, 6, 5, 2, 4, 1</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A344C255-1893-4FC4-821C-5084E4B307BA}"/>
              </a:ext>
            </a:extLst>
          </p:cNvPr>
          <p:cNvSpPr>
            <a:spLocks noGrp="1" noChangeArrowheads="1"/>
          </p:cNvSpPr>
          <p:nvPr>
            <p:ph type="title"/>
          </p:nvPr>
        </p:nvSpPr>
        <p:spPr/>
        <p:txBody>
          <a:bodyPr/>
          <a:lstStyle/>
          <a:p>
            <a:pPr eaLnBrk="1" hangingPunct="1"/>
            <a:r>
              <a:rPr lang="en-US" altLang="en-US"/>
              <a:t>Question 20</a:t>
            </a:r>
          </a:p>
        </p:txBody>
      </p:sp>
      <p:sp>
        <p:nvSpPr>
          <p:cNvPr id="15363" name="Rectangle 6">
            <a:extLst>
              <a:ext uri="{FF2B5EF4-FFF2-40B4-BE49-F238E27FC236}">
                <a16:creationId xmlns:a16="http://schemas.microsoft.com/office/drawing/2014/main" id="{3B61A814-4F9A-4E37-A51F-42CAB4969B48}"/>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Myasthenia Gravis is an autoimmune disease that blocks ACh from binding to the receptors at the motor end plate. Eventually, the ACh receptors are destroyed. Because of this, muscle contractions will be blocked or weakened depending on the number of receptor sites remaining.</a:t>
            </a:r>
          </a:p>
          <a:p>
            <a:pPr marL="1303338" lvl="2" indent="-457200">
              <a:buFont typeface="Arial" panose="020B0604020202020204" pitchFamily="34" charset="0"/>
              <a:buAutoNum type="alphaLcPeriod"/>
            </a:pPr>
            <a:r>
              <a:rPr lang="en-US" altLang="en-US"/>
              <a:t>This is true</a:t>
            </a:r>
          </a:p>
          <a:p>
            <a:pPr marL="1303338" lvl="2" indent="-457200">
              <a:buFont typeface="Arial" panose="020B0604020202020204" pitchFamily="34" charset="0"/>
              <a:buAutoNum type="alphaLcPeriod"/>
            </a:pPr>
            <a:r>
              <a:rPr lang="en-US" altLang="en-US"/>
              <a:t>This is false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59AFBDB7-DC7A-455C-92A7-63D0709E1052}"/>
              </a:ext>
            </a:extLst>
          </p:cNvPr>
          <p:cNvSpPr>
            <a:spLocks noGrp="1" noChangeArrowheads="1"/>
          </p:cNvSpPr>
          <p:nvPr>
            <p:ph type="title"/>
          </p:nvPr>
        </p:nvSpPr>
        <p:spPr/>
        <p:txBody>
          <a:bodyPr/>
          <a:lstStyle/>
          <a:p>
            <a:pPr eaLnBrk="1" hangingPunct="1"/>
            <a:r>
              <a:rPr lang="en-US" altLang="en-US"/>
              <a:t>Question 21</a:t>
            </a:r>
          </a:p>
        </p:txBody>
      </p:sp>
      <p:sp>
        <p:nvSpPr>
          <p:cNvPr id="16387" name="Rectangle 6">
            <a:extLst>
              <a:ext uri="{FF2B5EF4-FFF2-40B4-BE49-F238E27FC236}">
                <a16:creationId xmlns:a16="http://schemas.microsoft.com/office/drawing/2014/main" id="{264570A1-1C72-44FF-8F73-E8F712673735}"/>
              </a:ext>
            </a:extLst>
          </p:cNvPr>
          <p:cNvSpPr>
            <a:spLocks noGrp="1" noChangeArrowheads="1"/>
          </p:cNvSpPr>
          <p:nvPr>
            <p:ph type="body" idx="1"/>
          </p:nvPr>
        </p:nvSpPr>
        <p:spPr>
          <a:xfrm>
            <a:off x="685800" y="1752600"/>
            <a:ext cx="8153400" cy="4114800"/>
          </a:xfrm>
        </p:spPr>
        <p:txBody>
          <a:bodyPr/>
          <a:lstStyle/>
          <a:p>
            <a:pPr>
              <a:buFont typeface="Wingdings" panose="05000000000000000000" pitchFamily="2" charset="2"/>
              <a:buNone/>
            </a:pPr>
            <a:r>
              <a:rPr lang="en-US" altLang="en-US" sz="2400"/>
              <a:t>	The toxin curare blocks the ACh receptors on muscle tissue. This would result in</a:t>
            </a:r>
          </a:p>
          <a:p>
            <a:pPr marL="1303338" lvl="2" indent="-457200">
              <a:buFont typeface="Arial" panose="020B0604020202020204" pitchFamily="34" charset="0"/>
              <a:buAutoNum type="alphaLcPeriod"/>
            </a:pPr>
            <a:r>
              <a:rPr lang="en-US" altLang="en-US"/>
              <a:t>Inability of muscle to respond to the sensory neuron stimulus</a:t>
            </a:r>
          </a:p>
          <a:p>
            <a:pPr marL="1303338" lvl="2" indent="-457200">
              <a:buFont typeface="Arial" panose="020B0604020202020204" pitchFamily="34" charset="0"/>
              <a:buAutoNum type="alphaLcPeriod"/>
            </a:pPr>
            <a:r>
              <a:rPr lang="en-US" altLang="en-US"/>
              <a:t>Inability of muscle to respond to the motor neuron stimulus</a:t>
            </a:r>
          </a:p>
          <a:p>
            <a:pPr marL="1303338" lvl="2" indent="-457200">
              <a:buFont typeface="Arial" panose="020B0604020202020204" pitchFamily="34" charset="0"/>
              <a:buAutoNum type="alphaLcPeriod"/>
            </a:pPr>
            <a:r>
              <a:rPr lang="en-US" altLang="en-US"/>
              <a:t>Excessive contractions</a:t>
            </a:r>
          </a:p>
          <a:p>
            <a:pPr marL="1303338" lvl="2" indent="-457200">
              <a:buFont typeface="Arial" panose="020B0604020202020204" pitchFamily="34" charset="0"/>
              <a:buAutoNum type="alphaLcPeriod"/>
            </a:pPr>
            <a:r>
              <a:rPr lang="en-US" altLang="en-US"/>
              <a:t>Increased stimulation of the muscle fiber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7CFAD9CB-B99A-42C1-B795-4B6FAE3F2769}"/>
              </a:ext>
            </a:extLst>
          </p:cNvPr>
          <p:cNvSpPr>
            <a:spLocks noGrp="1" noChangeArrowheads="1"/>
          </p:cNvSpPr>
          <p:nvPr>
            <p:ph type="title"/>
          </p:nvPr>
        </p:nvSpPr>
        <p:spPr>
          <a:xfrm>
            <a:off x="838200" y="0"/>
            <a:ext cx="7158038" cy="1412875"/>
          </a:xfrm>
        </p:spPr>
        <p:txBody>
          <a:bodyPr/>
          <a:lstStyle/>
          <a:p>
            <a:pPr eaLnBrk="1" hangingPunct="1"/>
            <a:r>
              <a:rPr lang="en-US" altLang="en-US"/>
              <a:t>Question 22</a:t>
            </a:r>
          </a:p>
        </p:txBody>
      </p:sp>
      <p:sp>
        <p:nvSpPr>
          <p:cNvPr id="17411" name="Rectangle 6">
            <a:extLst>
              <a:ext uri="{FF2B5EF4-FFF2-40B4-BE49-F238E27FC236}">
                <a16:creationId xmlns:a16="http://schemas.microsoft.com/office/drawing/2014/main" id="{96E04702-118D-4D0A-9113-F4CD017049AE}"/>
              </a:ext>
            </a:extLst>
          </p:cNvPr>
          <p:cNvSpPr>
            <a:spLocks noGrp="1" noChangeArrowheads="1"/>
          </p:cNvSpPr>
          <p:nvPr>
            <p:ph type="body" idx="1"/>
          </p:nvPr>
        </p:nvSpPr>
        <p:spPr>
          <a:xfrm>
            <a:off x="457200" y="1676400"/>
            <a:ext cx="8194675" cy="4114800"/>
          </a:xfrm>
        </p:spPr>
        <p:txBody>
          <a:bodyPr/>
          <a:lstStyle/>
          <a:p>
            <a:pPr>
              <a:buFont typeface="Wingdings" panose="05000000000000000000" pitchFamily="2" charset="2"/>
              <a:buNone/>
            </a:pPr>
            <a:r>
              <a:rPr lang="en-US" altLang="en-US" sz="2400"/>
              <a:t>	A </a:t>
            </a:r>
            <a:r>
              <a:rPr lang="en-US" altLang="en-US" sz="2400" u="sng"/>
              <a:t>little girl</a:t>
            </a:r>
            <a:r>
              <a:rPr lang="en-US" altLang="en-US" sz="2400"/>
              <a:t> was allergic to the sun (photosensitivity).  Since she did not take Vitamin D, she failed to have bone calcification. What disease did she </a:t>
            </a:r>
            <a:r>
              <a:rPr lang="en-US" altLang="en-US" sz="2400" u="sng"/>
              <a:t>most likely</a:t>
            </a:r>
            <a:r>
              <a:rPr lang="en-US" altLang="en-US" sz="2400"/>
              <a:t> have?</a:t>
            </a:r>
          </a:p>
          <a:p>
            <a:pPr marL="1303338" lvl="2" indent="-457200">
              <a:buFont typeface="Arial" panose="020B0604020202020204" pitchFamily="34" charset="0"/>
              <a:buAutoNum type="alphaLcPeriod"/>
            </a:pPr>
            <a:r>
              <a:rPr lang="en-US" altLang="en-US"/>
              <a:t>Osteoporosis</a:t>
            </a:r>
          </a:p>
          <a:p>
            <a:pPr marL="1303338" lvl="2" indent="-457200">
              <a:buFont typeface="Arial" panose="020B0604020202020204" pitchFamily="34" charset="0"/>
              <a:buAutoNum type="alphaLcPeriod"/>
            </a:pPr>
            <a:r>
              <a:rPr lang="en-US" altLang="en-US"/>
              <a:t>Osteopenia</a:t>
            </a:r>
          </a:p>
          <a:p>
            <a:pPr marL="1303338" lvl="2" indent="-457200">
              <a:buFont typeface="Arial" panose="020B0604020202020204" pitchFamily="34" charset="0"/>
              <a:buAutoNum type="alphaLcPeriod"/>
            </a:pPr>
            <a:r>
              <a:rPr lang="en-US" altLang="en-US"/>
              <a:t>Ostomalacia</a:t>
            </a:r>
          </a:p>
          <a:p>
            <a:pPr marL="1303338" lvl="2" indent="-457200">
              <a:buFont typeface="Arial" panose="020B0604020202020204" pitchFamily="34" charset="0"/>
              <a:buAutoNum type="alphaLcPeriod"/>
            </a:pPr>
            <a:r>
              <a:rPr lang="en-US" altLang="en-US"/>
              <a:t>Rickets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EDC98648-7620-4DEA-B259-D0657F480E50}"/>
              </a:ext>
            </a:extLst>
          </p:cNvPr>
          <p:cNvSpPr>
            <a:spLocks noGrp="1" noChangeArrowheads="1"/>
          </p:cNvSpPr>
          <p:nvPr>
            <p:ph type="title"/>
          </p:nvPr>
        </p:nvSpPr>
        <p:spPr/>
        <p:txBody>
          <a:bodyPr/>
          <a:lstStyle/>
          <a:p>
            <a:pPr eaLnBrk="1" hangingPunct="1"/>
            <a:r>
              <a:rPr lang="en-US" altLang="en-US" dirty="0"/>
              <a:t>Question 23</a:t>
            </a:r>
          </a:p>
        </p:txBody>
      </p:sp>
      <p:sp>
        <p:nvSpPr>
          <p:cNvPr id="5123" name="Rectangle 8">
            <a:extLst>
              <a:ext uri="{FF2B5EF4-FFF2-40B4-BE49-F238E27FC236}">
                <a16:creationId xmlns:a16="http://schemas.microsoft.com/office/drawing/2014/main" id="{21A0CABC-F8DC-4E0F-875B-F9B968B0668C}"/>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Exoskeletons are —</a:t>
            </a:r>
          </a:p>
          <a:p>
            <a:pPr marL="1303338" lvl="2" indent="-457200">
              <a:buFont typeface="+mj-lt"/>
              <a:buAutoNum type="alphaLcPeriod"/>
              <a:defRPr/>
            </a:pPr>
            <a:r>
              <a:rPr lang="en-US" dirty="0">
                <a:ea typeface="+mn-ea"/>
                <a:cs typeface="+mn-cs"/>
              </a:rPr>
              <a:t>Composed of chitin</a:t>
            </a:r>
          </a:p>
          <a:p>
            <a:pPr marL="1303338" lvl="2" indent="-457200">
              <a:buFont typeface="+mj-lt"/>
              <a:buAutoNum type="alphaLcPeriod"/>
              <a:defRPr/>
            </a:pPr>
            <a:r>
              <a:rPr lang="en-US" dirty="0">
                <a:ea typeface="+mn-ea"/>
                <a:cs typeface="+mn-cs"/>
              </a:rPr>
              <a:t>Are found in many echinoderms</a:t>
            </a:r>
          </a:p>
          <a:p>
            <a:pPr marL="1303338" lvl="2" indent="-457200">
              <a:buFont typeface="+mj-lt"/>
              <a:buAutoNum type="alphaLcPeriod"/>
              <a:defRPr/>
            </a:pPr>
            <a:r>
              <a:rPr lang="en-US" dirty="0">
                <a:ea typeface="+mn-ea"/>
                <a:cs typeface="+mn-cs"/>
              </a:rPr>
              <a:t>A system of hard plates</a:t>
            </a:r>
          </a:p>
          <a:p>
            <a:pPr marL="1303338" lvl="2" indent="-457200">
              <a:buFont typeface="+mj-lt"/>
              <a:buAutoNum type="alphaLcPeriod"/>
              <a:defRPr/>
            </a:pPr>
            <a:r>
              <a:rPr lang="en-US" dirty="0">
                <a:ea typeface="+mn-ea"/>
                <a:cs typeface="+mn-cs"/>
              </a:rPr>
              <a:t>Composed of skeletal pieces that are embedded in a gelatin-like material</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5C03BA39-A0A5-4EA0-B50B-72FD0AB336B7}"/>
              </a:ext>
            </a:extLst>
          </p:cNvPr>
          <p:cNvSpPr>
            <a:spLocks noGrp="1" noChangeArrowheads="1"/>
          </p:cNvSpPr>
          <p:nvPr>
            <p:ph type="title"/>
          </p:nvPr>
        </p:nvSpPr>
        <p:spPr/>
        <p:txBody>
          <a:bodyPr/>
          <a:lstStyle/>
          <a:p>
            <a:pPr eaLnBrk="1" hangingPunct="1"/>
            <a:r>
              <a:rPr lang="en-US" altLang="en-US" dirty="0"/>
              <a:t>Question 24</a:t>
            </a:r>
          </a:p>
        </p:txBody>
      </p:sp>
      <p:sp>
        <p:nvSpPr>
          <p:cNvPr id="7171" name="Rectangle 6">
            <a:extLst>
              <a:ext uri="{FF2B5EF4-FFF2-40B4-BE49-F238E27FC236}">
                <a16:creationId xmlns:a16="http://schemas.microsoft.com/office/drawing/2014/main" id="{41833B7F-28DF-4A4E-9268-6B607EA917F7}"/>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joint allows movement in all directions?</a:t>
            </a:r>
          </a:p>
          <a:p>
            <a:pPr marL="1303338" lvl="2" indent="-457200">
              <a:buFont typeface="+mj-lt"/>
              <a:buAutoNum type="alphaLcPeriod"/>
              <a:defRPr/>
            </a:pPr>
            <a:r>
              <a:rPr lang="en-US" dirty="0">
                <a:ea typeface="+mn-ea"/>
                <a:cs typeface="+mn-cs"/>
              </a:rPr>
              <a:t>Gliding</a:t>
            </a:r>
          </a:p>
          <a:p>
            <a:pPr marL="1303338" lvl="2" indent="-457200">
              <a:buFont typeface="+mj-lt"/>
              <a:buAutoNum type="alphaLcPeriod"/>
              <a:defRPr/>
            </a:pPr>
            <a:r>
              <a:rPr lang="en-US" dirty="0">
                <a:ea typeface="+mn-ea"/>
                <a:cs typeface="+mn-cs"/>
                <a:sym typeface="Wingdings" pitchFamily="2" charset="2"/>
              </a:rPr>
              <a:t>Combination </a:t>
            </a:r>
          </a:p>
          <a:p>
            <a:pPr marL="1303338" lvl="2" indent="-457200">
              <a:buFont typeface="+mj-lt"/>
              <a:buAutoNum type="alphaLcPeriod"/>
              <a:defRPr/>
            </a:pPr>
            <a:r>
              <a:rPr lang="en-US" dirty="0">
                <a:ea typeface="+mn-ea"/>
                <a:cs typeface="+mn-cs"/>
                <a:sym typeface="Wingdings" pitchFamily="2" charset="2"/>
              </a:rPr>
              <a:t>Hinge</a:t>
            </a:r>
          </a:p>
          <a:p>
            <a:pPr marL="1303338" lvl="2" indent="-457200">
              <a:buFont typeface="+mj-lt"/>
              <a:buAutoNum type="alphaLcPeriod"/>
              <a:defRPr/>
            </a:pPr>
            <a:r>
              <a:rPr lang="en-US" dirty="0">
                <a:ea typeface="+mn-ea"/>
                <a:cs typeface="+mn-cs"/>
                <a:sym typeface="Wingdings" pitchFamily="2" charset="2"/>
              </a:rPr>
              <a:t>Ball and socket</a:t>
            </a:r>
          </a:p>
          <a:p>
            <a:pPr marL="1303338" lvl="2" indent="-457200">
              <a:buFont typeface="+mj-lt"/>
              <a:buAutoNum type="alphaLcPeriod"/>
              <a:defRPr/>
            </a:pPr>
            <a:r>
              <a:rPr lang="en-US" dirty="0" err="1">
                <a:ea typeface="+mn-ea"/>
                <a:cs typeface="+mn-cs"/>
                <a:sym typeface="Wingdings" pitchFamily="2" charset="2"/>
              </a:rPr>
              <a:t>Condyloid</a:t>
            </a:r>
            <a:endParaRPr lang="en-US" dirty="0">
              <a:ea typeface="+mn-ea"/>
              <a:cs typeface="+mn-cs"/>
              <a:sym typeface="Wingdings" pitchFamily="2" charset="2"/>
            </a:endParaRPr>
          </a:p>
          <a:p>
            <a:pPr marL="1303338" lvl="2" indent="-457200">
              <a:buFont typeface="Wingdings" panose="05000000000000000000" pitchFamily="2" charset="2"/>
              <a:buNone/>
              <a:defRPr/>
            </a:pPr>
            <a:endParaRPr lang="en-US" dirty="0">
              <a:ea typeface="+mn-ea"/>
              <a:cs typeface="+mn-cs"/>
              <a:sym typeface="Wingdings" pitchFamily="2" charset="2"/>
            </a:endParaRPr>
          </a:p>
          <a:p>
            <a:pPr marL="2079625" lvl="4" indent="-457200">
              <a:buFont typeface="Wingdings" panose="05000000000000000000" pitchFamily="2" charset="2"/>
              <a:buNone/>
              <a:defRPr/>
            </a:pPr>
            <a:endParaRPr lang="en-US" sz="2400" dirty="0">
              <a:ea typeface="+mn-ea"/>
              <a:cs typeface="+mn-cs"/>
              <a:sym typeface="Wingdings" pitchFamily="2" charset="2"/>
            </a:endParaRPr>
          </a:p>
          <a:p>
            <a:pPr marL="1303338" lvl="2" indent="-457200">
              <a:buFont typeface="+mj-lt"/>
              <a:buAutoNum type="alphaLcPeriod"/>
              <a:defRPr/>
            </a:pPr>
            <a:endParaRPr lang="en-US" dirty="0">
              <a:ea typeface="+mn-ea"/>
              <a:cs typeface="+mn-cs"/>
              <a:sym typeface="Wingdings" pitchFamily="2" charset="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2FA29315-7780-4CB3-B9BD-B1ABCE3E64E4}"/>
              </a:ext>
            </a:extLst>
          </p:cNvPr>
          <p:cNvSpPr>
            <a:spLocks noGrp="1" noChangeArrowheads="1"/>
          </p:cNvSpPr>
          <p:nvPr>
            <p:ph type="title"/>
          </p:nvPr>
        </p:nvSpPr>
        <p:spPr/>
        <p:txBody>
          <a:bodyPr/>
          <a:lstStyle/>
          <a:p>
            <a:pPr eaLnBrk="1" hangingPunct="1"/>
            <a:r>
              <a:rPr lang="en-US" altLang="en-US" dirty="0"/>
              <a:t>Question 25</a:t>
            </a:r>
          </a:p>
        </p:txBody>
      </p:sp>
      <p:sp>
        <p:nvSpPr>
          <p:cNvPr id="11267" name="Rectangle 6">
            <a:extLst>
              <a:ext uri="{FF2B5EF4-FFF2-40B4-BE49-F238E27FC236}">
                <a16:creationId xmlns:a16="http://schemas.microsoft.com/office/drawing/2014/main" id="{2AAFD269-BE27-4D58-A925-1B8D08B8C7DE}"/>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Osteocytes and chondrocytes are found in — </a:t>
            </a:r>
          </a:p>
          <a:p>
            <a:pPr marL="1347788" lvl="2" indent="-457200">
              <a:buFont typeface="Arial" panose="020B0604020202020204" pitchFamily="34" charset="0"/>
              <a:buAutoNum type="alphaLcPeriod"/>
            </a:pPr>
            <a:r>
              <a:rPr lang="en-US" altLang="en-US"/>
              <a:t>Canaliculi</a:t>
            </a:r>
          </a:p>
          <a:p>
            <a:pPr marL="1347788" lvl="2" indent="-457200">
              <a:buFont typeface="Arial" panose="020B0604020202020204" pitchFamily="34" charset="0"/>
              <a:buAutoNum type="alphaLcPeriod"/>
            </a:pPr>
            <a:r>
              <a:rPr lang="en-US" altLang="en-US"/>
              <a:t>Haversian canals</a:t>
            </a:r>
          </a:p>
          <a:p>
            <a:pPr marL="1347788" lvl="2" indent="-457200">
              <a:buFont typeface="Arial" panose="020B0604020202020204" pitchFamily="34" charset="0"/>
              <a:buAutoNum type="alphaLcPeriod"/>
            </a:pPr>
            <a:r>
              <a:rPr lang="en-US" altLang="en-US"/>
              <a:t>Lacunae</a:t>
            </a:r>
          </a:p>
          <a:p>
            <a:pPr marL="1347788" lvl="2" indent="-457200">
              <a:buFont typeface="Arial" panose="020B0604020202020204" pitchFamily="34" charset="0"/>
              <a:buAutoNum type="alphaLcPeriod"/>
            </a:pPr>
            <a:r>
              <a:rPr lang="en-US" altLang="en-US"/>
              <a:t>Volkmann’s canals</a:t>
            </a:r>
          </a:p>
          <a:p>
            <a:pPr marL="1347788" lvl="2" indent="-457200">
              <a:buFont typeface="Arial" panose="020B0604020202020204" pitchFamily="34" charset="0"/>
              <a:buAutoNum type="alphaLcPeriod"/>
            </a:pPr>
            <a:r>
              <a:rPr lang="en-US" altLang="en-US"/>
              <a:t>Hydroxyapatite</a:t>
            </a:r>
          </a:p>
          <a:p>
            <a:pPr marL="1347788" lvl="2" indent="-457200">
              <a:buFont typeface="Arial" panose="020B0604020202020204" pitchFamily="34" charset="0"/>
              <a:buAutoNum type="alphaLcPeriod"/>
            </a:pPr>
            <a:endParaRPr lang="en-US"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6CAEA69-6C35-4803-8F02-0B84DCA52D54}"/>
              </a:ext>
            </a:extLst>
          </p:cNvPr>
          <p:cNvSpPr>
            <a:spLocks noGrp="1" noChangeArrowheads="1"/>
          </p:cNvSpPr>
          <p:nvPr>
            <p:ph type="title"/>
          </p:nvPr>
        </p:nvSpPr>
        <p:spPr/>
        <p:txBody>
          <a:bodyPr/>
          <a:lstStyle/>
          <a:p>
            <a:pPr eaLnBrk="1" hangingPunct="1"/>
            <a:r>
              <a:rPr lang="en-US" altLang="en-US" dirty="0"/>
              <a:t>Question 26</a:t>
            </a:r>
          </a:p>
        </p:txBody>
      </p:sp>
      <p:sp>
        <p:nvSpPr>
          <p:cNvPr id="13315" name="Rectangle 6">
            <a:extLst>
              <a:ext uri="{FF2B5EF4-FFF2-40B4-BE49-F238E27FC236}">
                <a16:creationId xmlns:a16="http://schemas.microsoft.com/office/drawing/2014/main" id="{68EC1BA4-F899-4CB6-A2B3-C09A6AD8BADD}"/>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defRPr/>
            </a:pPr>
            <a:r>
              <a:rPr lang="en-US" sz="2400" dirty="0"/>
              <a:t>	</a:t>
            </a:r>
            <a:r>
              <a:rPr lang="en-US" sz="2400" dirty="0" err="1"/>
              <a:t>Endochondral</a:t>
            </a:r>
            <a:r>
              <a:rPr lang="en-US" sz="2400" dirty="0"/>
              <a:t> ossification—</a:t>
            </a:r>
            <a:endParaRPr lang="en-US" dirty="0"/>
          </a:p>
          <a:p>
            <a:pPr marL="1303338" lvl="2" indent="-457200">
              <a:buFont typeface="+mj-lt"/>
              <a:buAutoNum type="alphaLcPeriod"/>
              <a:defRPr/>
            </a:pPr>
            <a:r>
              <a:rPr lang="en-US" dirty="0"/>
              <a:t>Begin as cartilage models</a:t>
            </a:r>
            <a:endParaRPr lang="en-US" dirty="0">
              <a:ea typeface="+mn-ea"/>
              <a:cs typeface="+mn-cs"/>
            </a:endParaRPr>
          </a:p>
          <a:p>
            <a:pPr marL="1303338" lvl="2" indent="-457200">
              <a:buFont typeface="+mj-lt"/>
              <a:buAutoNum type="alphaLcPeriod"/>
              <a:defRPr/>
            </a:pPr>
            <a:r>
              <a:rPr lang="en-US" dirty="0">
                <a:ea typeface="+mn-ea"/>
                <a:cs typeface="+mn-cs"/>
              </a:rPr>
              <a:t>Can form bones that grow in length at the </a:t>
            </a:r>
            <a:r>
              <a:rPr lang="en-US" dirty="0" err="1">
                <a:ea typeface="+mn-ea"/>
                <a:cs typeface="+mn-cs"/>
              </a:rPr>
              <a:t>epiphyseal</a:t>
            </a:r>
            <a:r>
              <a:rPr lang="en-US" dirty="0">
                <a:ea typeface="+mn-ea"/>
                <a:cs typeface="+mn-cs"/>
              </a:rPr>
              <a:t> plate</a:t>
            </a:r>
          </a:p>
          <a:p>
            <a:pPr marL="1303338" lvl="2" indent="-457200">
              <a:buFont typeface="+mj-lt"/>
              <a:buAutoNum type="alphaLcPeriod"/>
              <a:defRPr/>
            </a:pPr>
            <a:r>
              <a:rPr lang="en-US" dirty="0">
                <a:ea typeface="+mn-ea"/>
                <a:cs typeface="+mn-cs"/>
              </a:rPr>
              <a:t>Uses </a:t>
            </a:r>
            <a:r>
              <a:rPr lang="en-US" dirty="0" err="1">
                <a:ea typeface="+mn-ea"/>
                <a:cs typeface="+mn-cs"/>
              </a:rPr>
              <a:t>osteoblasts</a:t>
            </a:r>
            <a:r>
              <a:rPr lang="en-US" dirty="0">
                <a:ea typeface="+mn-ea"/>
                <a:cs typeface="+mn-cs"/>
              </a:rPr>
              <a:t>, </a:t>
            </a:r>
            <a:r>
              <a:rPr lang="en-US" dirty="0" err="1">
                <a:ea typeface="+mn-ea"/>
                <a:cs typeface="+mn-cs"/>
              </a:rPr>
              <a:t>osteocytes</a:t>
            </a:r>
            <a:r>
              <a:rPr lang="en-US" dirty="0">
                <a:ea typeface="+mn-ea"/>
                <a:cs typeface="+mn-cs"/>
              </a:rPr>
              <a:t> and </a:t>
            </a:r>
            <a:r>
              <a:rPr lang="en-US" dirty="0" err="1">
                <a:ea typeface="+mn-ea"/>
                <a:cs typeface="+mn-cs"/>
              </a:rPr>
              <a:t>osteoclasts</a:t>
            </a:r>
            <a:r>
              <a:rPr lang="en-US" dirty="0">
                <a:ea typeface="+mn-ea"/>
                <a:cs typeface="+mn-cs"/>
              </a:rPr>
              <a:t> to ossify the bone</a:t>
            </a:r>
          </a:p>
          <a:p>
            <a:pPr marL="1303338" lvl="2" indent="-457200">
              <a:buFont typeface="+mj-lt"/>
              <a:buAutoNum type="alphaLcPeriod"/>
              <a:defRPr/>
            </a:pPr>
            <a:r>
              <a:rPr lang="en-US" dirty="0"/>
              <a:t>A and C</a:t>
            </a:r>
            <a:endParaRPr lang="en-US" dirty="0">
              <a:ea typeface="+mn-ea"/>
              <a:cs typeface="+mn-cs"/>
            </a:endParaRPr>
          </a:p>
          <a:p>
            <a:pPr marL="1303338" lvl="2" indent="-457200">
              <a:buFont typeface="+mj-lt"/>
              <a:buAutoNum type="alphaLcPeriod"/>
              <a:defRPr/>
            </a:pPr>
            <a:r>
              <a:rPr lang="en-US" dirty="0">
                <a:ea typeface="+mn-ea"/>
                <a:cs typeface="+mn-cs"/>
              </a:rPr>
              <a:t>All of the above are correct.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B240C144-FA8C-479B-9BC7-D9F83EDDE8CB}"/>
              </a:ext>
            </a:extLst>
          </p:cNvPr>
          <p:cNvSpPr>
            <a:spLocks noGrp="1" noChangeArrowheads="1"/>
          </p:cNvSpPr>
          <p:nvPr>
            <p:ph type="title"/>
          </p:nvPr>
        </p:nvSpPr>
        <p:spPr/>
        <p:txBody>
          <a:bodyPr/>
          <a:lstStyle/>
          <a:p>
            <a:pPr eaLnBrk="1" hangingPunct="1"/>
            <a:r>
              <a:rPr lang="en-US" altLang="en-US" dirty="0"/>
              <a:t>Question 27</a:t>
            </a:r>
          </a:p>
        </p:txBody>
      </p:sp>
      <p:sp>
        <p:nvSpPr>
          <p:cNvPr id="14339" name="Rectangle 6">
            <a:extLst>
              <a:ext uri="{FF2B5EF4-FFF2-40B4-BE49-F238E27FC236}">
                <a16:creationId xmlns:a16="http://schemas.microsoft.com/office/drawing/2014/main" id="{EAB232DE-3D7F-467D-A3A0-B138636DF1B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one is not matched correctly?</a:t>
            </a:r>
          </a:p>
          <a:p>
            <a:pPr marL="1303338" lvl="2" indent="-457200">
              <a:buFont typeface="+mj-lt"/>
              <a:buAutoNum type="alphaLcPeriod"/>
              <a:defRPr/>
            </a:pPr>
            <a:r>
              <a:rPr lang="en-US" dirty="0">
                <a:ea typeface="+mn-ea"/>
                <a:cs typeface="+mn-cs"/>
              </a:rPr>
              <a:t>Fibroblast-help make collagen fibers</a:t>
            </a:r>
          </a:p>
          <a:p>
            <a:pPr marL="1303338" lvl="2" indent="-457200">
              <a:buFont typeface="+mj-lt"/>
              <a:buAutoNum type="alphaLcPeriod"/>
              <a:defRPr/>
            </a:pPr>
            <a:r>
              <a:rPr lang="en-US" dirty="0" err="1">
                <a:ea typeface="+mn-ea"/>
                <a:cs typeface="+mn-cs"/>
              </a:rPr>
              <a:t>Chondroblasts</a:t>
            </a:r>
            <a:r>
              <a:rPr lang="en-US" dirty="0">
                <a:ea typeface="+mn-ea"/>
                <a:cs typeface="+mn-cs"/>
              </a:rPr>
              <a:t>-form cartilage</a:t>
            </a:r>
          </a:p>
          <a:p>
            <a:pPr marL="1303338" lvl="2" indent="-457200">
              <a:buFont typeface="+mj-lt"/>
              <a:buAutoNum type="alphaLcPeriod"/>
              <a:defRPr/>
            </a:pPr>
            <a:r>
              <a:rPr lang="en-US" dirty="0" err="1">
                <a:ea typeface="+mn-ea"/>
                <a:cs typeface="+mn-cs"/>
              </a:rPr>
              <a:t>Osteocytes</a:t>
            </a:r>
            <a:r>
              <a:rPr lang="en-US" dirty="0">
                <a:ea typeface="+mn-ea"/>
                <a:cs typeface="+mn-cs"/>
              </a:rPr>
              <a:t>-maintain bone</a:t>
            </a:r>
          </a:p>
          <a:p>
            <a:pPr marL="1303338" lvl="2" indent="-457200">
              <a:buFont typeface="+mj-lt"/>
              <a:buAutoNum type="alphaLcPeriod"/>
              <a:defRPr/>
            </a:pPr>
            <a:r>
              <a:rPr lang="en-US" dirty="0" err="1">
                <a:ea typeface="+mn-ea"/>
                <a:cs typeface="+mn-cs"/>
              </a:rPr>
              <a:t>Osteoclasts</a:t>
            </a:r>
            <a:r>
              <a:rPr lang="en-US" dirty="0">
                <a:ea typeface="+mn-ea"/>
                <a:cs typeface="+mn-cs"/>
              </a:rPr>
              <a:t>-form bone</a:t>
            </a:r>
          </a:p>
          <a:p>
            <a:pPr marL="1303338" lvl="2" indent="-457200">
              <a:buFont typeface="+mj-lt"/>
              <a:buAutoNum type="alphaLcPeriod"/>
              <a:defRPr/>
            </a:pPr>
            <a:r>
              <a:rPr lang="en-US" dirty="0" err="1">
                <a:ea typeface="+mn-ea"/>
                <a:cs typeface="+mn-cs"/>
              </a:rPr>
              <a:t>Mesenchymal</a:t>
            </a:r>
            <a:r>
              <a:rPr lang="en-US" dirty="0">
                <a:ea typeface="+mn-ea"/>
                <a:cs typeface="+mn-cs"/>
              </a:rPr>
              <a:t> cells-differentiate into other cells</a:t>
            </a: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D9CD3841-8D0A-4381-9EF4-D366E61A7008}"/>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59F77EC2-3192-4B8A-8D06-2C6BA8AA48C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Hydrostatic skeleton is one in which</a:t>
            </a:r>
          </a:p>
          <a:p>
            <a:pPr marL="1303338" lvl="2" indent="-457200">
              <a:buFont typeface="Arial" panose="020B0604020202020204" pitchFamily="34" charset="0"/>
              <a:buAutoNum type="alphaLcPeriod"/>
            </a:pPr>
            <a:r>
              <a:rPr lang="en-US" altLang="en-US"/>
              <a:t>Fluid under pressure is used</a:t>
            </a:r>
          </a:p>
          <a:p>
            <a:pPr marL="1303338" lvl="2" indent="-457200">
              <a:buFont typeface="Arial" panose="020B0604020202020204" pitchFamily="34" charset="0"/>
              <a:buAutoNum type="alphaLcPeriod"/>
            </a:pPr>
            <a:r>
              <a:rPr lang="en-US" altLang="en-US"/>
              <a:t>A hard, exterior coating is used</a:t>
            </a:r>
          </a:p>
          <a:p>
            <a:pPr marL="1303338" lvl="2" indent="-457200">
              <a:buFont typeface="Arial" panose="020B0604020202020204" pitchFamily="34" charset="0"/>
              <a:buAutoNum type="alphaLcPeriod"/>
            </a:pPr>
            <a:r>
              <a:rPr lang="en-US" altLang="en-US"/>
              <a:t>A system of hard plates is used</a:t>
            </a:r>
          </a:p>
          <a:p>
            <a:pPr marL="1303338" lvl="2" indent="-457200">
              <a:buFont typeface="Arial" panose="020B0604020202020204" pitchFamily="34" charset="0"/>
              <a:buAutoNum type="alphaLcPeriod"/>
            </a:pPr>
            <a:r>
              <a:rPr lang="en-US" altLang="en-US"/>
              <a:t>Skeletal pieces are embedded in a gelatin-like material</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890C93D-0548-41D8-8D22-134BB43B27B2}"/>
              </a:ext>
            </a:extLst>
          </p:cNvPr>
          <p:cNvSpPr>
            <a:spLocks noGrp="1" noChangeArrowheads="1"/>
          </p:cNvSpPr>
          <p:nvPr>
            <p:ph type="title"/>
          </p:nvPr>
        </p:nvSpPr>
        <p:spPr/>
        <p:txBody>
          <a:bodyPr/>
          <a:lstStyle/>
          <a:p>
            <a:pPr eaLnBrk="1" hangingPunct="1"/>
            <a:r>
              <a:rPr lang="en-US" altLang="en-US" dirty="0"/>
              <a:t>Question 28</a:t>
            </a:r>
          </a:p>
        </p:txBody>
      </p:sp>
      <p:sp>
        <p:nvSpPr>
          <p:cNvPr id="14339" name="Rectangle 6">
            <a:extLst>
              <a:ext uri="{FF2B5EF4-FFF2-40B4-BE49-F238E27FC236}">
                <a16:creationId xmlns:a16="http://schemas.microsoft.com/office/drawing/2014/main" id="{B2D3BF97-D8B4-4274-9107-6DF350CE6CF3}"/>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Bone is remodeled along lines of stress.	 </a:t>
            </a:r>
            <a:endParaRPr lang="en-US" dirty="0"/>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a:p>
            <a:pPr marL="1303338" lvl="2" indent="-457200">
              <a:buFont typeface="+mj-lt"/>
              <a:buAutoNum type="alphaLcPeriod"/>
              <a:defRPr/>
            </a:pPr>
            <a:endParaRPr lang="en-US" dirty="0">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0964880-0FFC-40F7-88A8-E6FEFE6D0A5C}"/>
              </a:ext>
            </a:extLst>
          </p:cNvPr>
          <p:cNvSpPr>
            <a:spLocks noGrp="1" noChangeArrowheads="1"/>
          </p:cNvSpPr>
          <p:nvPr>
            <p:ph type="title"/>
          </p:nvPr>
        </p:nvSpPr>
        <p:spPr/>
        <p:txBody>
          <a:bodyPr/>
          <a:lstStyle/>
          <a:p>
            <a:pPr eaLnBrk="1" hangingPunct="1"/>
            <a:r>
              <a:rPr lang="en-US" altLang="en-US" dirty="0"/>
              <a:t>Question 29</a:t>
            </a:r>
          </a:p>
        </p:txBody>
      </p:sp>
      <p:sp>
        <p:nvSpPr>
          <p:cNvPr id="14339" name="Rectangle 6">
            <a:extLst>
              <a:ext uri="{FF2B5EF4-FFF2-40B4-BE49-F238E27FC236}">
                <a16:creationId xmlns:a16="http://schemas.microsoft.com/office/drawing/2014/main" id="{1E86732A-A35E-44CC-BBDA-891BDD185BD9}"/>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If muscles become depleted of glycogen, have exerted extreme force, or have a buildup of lactic acid they may exhibit —</a:t>
            </a:r>
          </a:p>
          <a:p>
            <a:pPr marL="1303338" lvl="2" indent="-457200">
              <a:buFont typeface="+mj-lt"/>
              <a:buAutoNum type="alphaLcPeriod"/>
              <a:defRPr/>
            </a:pPr>
            <a:r>
              <a:rPr lang="en-US" dirty="0">
                <a:ea typeface="+mn-ea"/>
                <a:cs typeface="+mn-cs"/>
              </a:rPr>
              <a:t>Summation</a:t>
            </a:r>
          </a:p>
          <a:p>
            <a:pPr marL="1303338" lvl="2" indent="-457200">
              <a:buFont typeface="+mj-lt"/>
              <a:buAutoNum type="alphaLcPeriod"/>
              <a:defRPr/>
            </a:pPr>
            <a:r>
              <a:rPr lang="en-US" dirty="0">
                <a:ea typeface="+mn-ea"/>
                <a:cs typeface="+mn-cs"/>
              </a:rPr>
              <a:t>Muscle fatigue</a:t>
            </a:r>
          </a:p>
          <a:p>
            <a:pPr marL="1303338" lvl="2" indent="-457200">
              <a:buFont typeface="+mj-lt"/>
              <a:buAutoNum type="alphaLcPeriod"/>
              <a:defRPr/>
            </a:pPr>
            <a:r>
              <a:rPr lang="en-US" dirty="0">
                <a:ea typeface="+mn-ea"/>
                <a:cs typeface="+mn-cs"/>
              </a:rPr>
              <a:t>Twitches</a:t>
            </a:r>
          </a:p>
          <a:p>
            <a:pPr marL="1303338" lvl="2" indent="-457200">
              <a:buFont typeface="+mj-lt"/>
              <a:buAutoNum type="alphaLcPeriod"/>
              <a:defRPr/>
            </a:pPr>
            <a:r>
              <a:rPr lang="en-US" dirty="0">
                <a:ea typeface="+mn-ea"/>
                <a:cs typeface="+mn-cs"/>
              </a:rPr>
              <a:t>Hypertrophy</a:t>
            </a:r>
          </a:p>
          <a:p>
            <a:pPr marL="1303338" lvl="2" indent="-457200">
              <a:buFont typeface="+mj-lt"/>
              <a:buAutoNum type="alphaLcPeriod"/>
              <a:defRPr/>
            </a:pPr>
            <a:r>
              <a:rPr lang="en-US" dirty="0">
                <a:ea typeface="+mn-ea"/>
                <a:cs typeface="+mn-cs"/>
              </a:rPr>
              <a:t>Atrophy</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637378E5-9E08-472C-A656-9F3287E8C679}"/>
              </a:ext>
            </a:extLst>
          </p:cNvPr>
          <p:cNvSpPr>
            <a:spLocks noGrp="1" noChangeArrowheads="1"/>
          </p:cNvSpPr>
          <p:nvPr>
            <p:ph type="title"/>
          </p:nvPr>
        </p:nvSpPr>
        <p:spPr/>
        <p:txBody>
          <a:bodyPr/>
          <a:lstStyle/>
          <a:p>
            <a:pPr eaLnBrk="1" hangingPunct="1"/>
            <a:r>
              <a:rPr lang="en-US" altLang="en-US" dirty="0"/>
              <a:t>Question 30</a:t>
            </a:r>
          </a:p>
        </p:txBody>
      </p:sp>
      <p:sp>
        <p:nvSpPr>
          <p:cNvPr id="15363" name="Rectangle 6">
            <a:extLst>
              <a:ext uri="{FF2B5EF4-FFF2-40B4-BE49-F238E27FC236}">
                <a16:creationId xmlns:a16="http://schemas.microsoft.com/office/drawing/2014/main" id="{A42F6512-1B89-4F3F-97E7-0E07BEBC831F}"/>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Which of the following organism does not contain a </a:t>
            </a:r>
            <a:r>
              <a:rPr lang="en-US" sz="2400" dirty="0" err="1"/>
              <a:t>hydroskeleton</a:t>
            </a:r>
            <a:r>
              <a:rPr lang="en-US" sz="2400" dirty="0"/>
              <a:t>?</a:t>
            </a:r>
          </a:p>
          <a:p>
            <a:pPr marL="1303338" lvl="2" indent="-457200">
              <a:buFont typeface="+mj-lt"/>
              <a:buAutoNum type="alphaLcPeriod"/>
              <a:defRPr/>
            </a:pPr>
            <a:r>
              <a:rPr lang="en-US" dirty="0">
                <a:ea typeface="+mn-ea"/>
                <a:cs typeface="+mn-cs"/>
              </a:rPr>
              <a:t>Earthworm</a:t>
            </a:r>
          </a:p>
          <a:p>
            <a:pPr marL="1303338" lvl="2" indent="-457200">
              <a:buFont typeface="+mj-lt"/>
              <a:buAutoNum type="alphaLcPeriod"/>
              <a:defRPr/>
            </a:pPr>
            <a:r>
              <a:rPr lang="en-US" dirty="0">
                <a:ea typeface="+mn-ea"/>
                <a:cs typeface="+mn-cs"/>
              </a:rPr>
              <a:t>Slug</a:t>
            </a:r>
          </a:p>
          <a:p>
            <a:pPr marL="1303338" lvl="2" indent="-457200">
              <a:buFont typeface="+mj-lt"/>
              <a:buAutoNum type="alphaLcPeriod"/>
              <a:defRPr/>
            </a:pPr>
            <a:r>
              <a:rPr lang="en-US" dirty="0">
                <a:ea typeface="+mn-ea"/>
                <a:cs typeface="+mn-cs"/>
              </a:rPr>
              <a:t>Jellyfish</a:t>
            </a:r>
          </a:p>
          <a:p>
            <a:pPr marL="1303338" lvl="2" indent="-457200">
              <a:buFont typeface="+mj-lt"/>
              <a:buAutoNum type="alphaLcPeriod"/>
              <a:defRPr/>
            </a:pPr>
            <a:r>
              <a:rPr lang="en-US" dirty="0">
                <a:ea typeface="+mn-ea"/>
                <a:cs typeface="+mn-cs"/>
              </a:rPr>
              <a:t>Squid</a:t>
            </a:r>
          </a:p>
          <a:p>
            <a:pPr marL="1303338" lvl="2" indent="-457200">
              <a:buFont typeface="+mj-lt"/>
              <a:buAutoNum type="alphaLcPeriod"/>
              <a:defRPr/>
            </a:pPr>
            <a:r>
              <a:rPr lang="en-US" dirty="0">
                <a:ea typeface="+mn-ea"/>
                <a:cs typeface="+mn-cs"/>
              </a:rPr>
              <a:t>All contain a </a:t>
            </a:r>
            <a:r>
              <a:rPr lang="en-US" dirty="0" err="1">
                <a:ea typeface="+mn-ea"/>
                <a:cs typeface="+mn-cs"/>
              </a:rPr>
              <a:t>hydroskeleton</a:t>
            </a:r>
            <a:endParaRPr lang="en-US" dirty="0">
              <a:ea typeface="+mn-ea"/>
              <a:cs typeface="+mn-cs"/>
            </a:endParaRPr>
          </a:p>
          <a:p>
            <a:pPr marL="1303338" lvl="2" indent="-457200">
              <a:buFont typeface="Wingdings" panose="05000000000000000000" pitchFamily="2" charset="2"/>
              <a:buNone/>
              <a:defRPr/>
            </a:pPr>
            <a:endParaRPr lang="en-US" dirty="0">
              <a:ea typeface="+mn-ea"/>
              <a:cs typeface="+mn-cs"/>
            </a:endParaRPr>
          </a:p>
          <a:p>
            <a:pPr marL="1303338" lvl="2" indent="-457200">
              <a:buFont typeface="+mj-lt"/>
              <a:buAutoNum type="alphaLcPeriod"/>
              <a:defRPr/>
            </a:pP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8E5569B-C080-4757-90C8-BE4D393F5A90}"/>
              </a:ext>
            </a:extLst>
          </p:cNvPr>
          <p:cNvSpPr>
            <a:spLocks noGrp="1" noChangeArrowheads="1"/>
          </p:cNvSpPr>
          <p:nvPr>
            <p:ph type="title"/>
          </p:nvPr>
        </p:nvSpPr>
        <p:spPr/>
        <p:txBody>
          <a:bodyPr/>
          <a:lstStyle/>
          <a:p>
            <a:pPr eaLnBrk="1" hangingPunct="1"/>
            <a:r>
              <a:rPr lang="en-US" altLang="en-US" dirty="0"/>
              <a:t>Question 31</a:t>
            </a:r>
          </a:p>
        </p:txBody>
      </p:sp>
      <p:sp>
        <p:nvSpPr>
          <p:cNvPr id="15363" name="Rectangle 6">
            <a:extLst>
              <a:ext uri="{FF2B5EF4-FFF2-40B4-BE49-F238E27FC236}">
                <a16:creationId xmlns:a16="http://schemas.microsoft.com/office/drawing/2014/main" id="{F6D885DC-D7E8-4808-B8D6-1497113EE830}"/>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defRPr/>
            </a:pPr>
            <a:r>
              <a:rPr lang="en-US" sz="2400" dirty="0"/>
              <a:t>	</a:t>
            </a:r>
            <a:r>
              <a:rPr lang="en-US" sz="2400" dirty="0" err="1"/>
              <a:t>Succinylcholine</a:t>
            </a:r>
            <a:r>
              <a:rPr lang="en-US" sz="2400" dirty="0"/>
              <a:t> chloride blocks receptors in the motor end plate of skeletal cells.  Which of the following conditions might be observed in someone that was injected with it?   </a:t>
            </a:r>
          </a:p>
          <a:p>
            <a:pPr marL="1303338" lvl="2" indent="-457200">
              <a:buFont typeface="+mj-lt"/>
              <a:buAutoNum type="alphaLcPeriod"/>
              <a:defRPr/>
            </a:pPr>
            <a:r>
              <a:rPr lang="en-US" dirty="0">
                <a:ea typeface="+mn-ea"/>
                <a:cs typeface="+mn-cs"/>
              </a:rPr>
              <a:t>all skeletal muscles exhibit little to no tone</a:t>
            </a:r>
          </a:p>
          <a:p>
            <a:pPr marL="1303338" lvl="2" indent="-457200">
              <a:buFont typeface="+mj-lt"/>
              <a:buAutoNum type="alphaLcPeriod"/>
              <a:defRPr/>
            </a:pPr>
            <a:r>
              <a:rPr lang="en-US" dirty="0">
                <a:ea typeface="+mn-ea"/>
                <a:cs typeface="+mn-cs"/>
              </a:rPr>
              <a:t>calcium concentrations within the cytoplasm of all skeletal muscles is very low </a:t>
            </a:r>
          </a:p>
          <a:p>
            <a:pPr marL="1303338" lvl="2" indent="-457200">
              <a:buFont typeface="+mj-lt"/>
              <a:buAutoNum type="alphaLcPeriod"/>
              <a:defRPr/>
            </a:pPr>
            <a:r>
              <a:rPr lang="en-US" dirty="0">
                <a:ea typeface="+mn-ea"/>
                <a:cs typeface="+mn-cs"/>
              </a:rPr>
              <a:t>most myosin head groups are detached from </a:t>
            </a:r>
            <a:r>
              <a:rPr lang="en-US" dirty="0" err="1">
                <a:ea typeface="+mn-ea"/>
                <a:cs typeface="+mn-cs"/>
              </a:rPr>
              <a:t>actin</a:t>
            </a:r>
            <a:r>
              <a:rPr lang="en-US" dirty="0">
                <a:ea typeface="+mn-ea"/>
                <a:cs typeface="+mn-cs"/>
              </a:rPr>
              <a:t> within skeletal muscles </a:t>
            </a:r>
          </a:p>
          <a:p>
            <a:pPr marL="1303338" lvl="2" indent="-457200">
              <a:buFont typeface="+mj-lt"/>
              <a:buAutoNum type="alphaLcPeriod"/>
              <a:defRPr/>
            </a:pPr>
            <a:r>
              <a:rPr lang="en-US" dirty="0">
                <a:ea typeface="+mn-ea"/>
                <a:cs typeface="+mn-cs"/>
              </a:rPr>
              <a:t>none of these would be observed</a:t>
            </a:r>
          </a:p>
          <a:p>
            <a:pPr marL="1303338" lvl="2" indent="-457200">
              <a:buFont typeface="+mj-lt"/>
              <a:buAutoNum type="alphaLcPeriod"/>
              <a:defRPr/>
            </a:pPr>
            <a:r>
              <a:rPr lang="en-US" dirty="0">
                <a:ea typeface="+mn-ea"/>
                <a:cs typeface="+mn-cs"/>
              </a:rPr>
              <a:t>all of these would be observed</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909E931E-02A2-44DC-988C-4BEF1E056A35}"/>
              </a:ext>
            </a:extLst>
          </p:cNvPr>
          <p:cNvSpPr>
            <a:spLocks noGrp="1" noChangeArrowheads="1"/>
          </p:cNvSpPr>
          <p:nvPr>
            <p:ph type="title"/>
          </p:nvPr>
        </p:nvSpPr>
        <p:spPr>
          <a:xfrm>
            <a:off x="838200" y="0"/>
            <a:ext cx="7158038" cy="1412875"/>
          </a:xfrm>
        </p:spPr>
        <p:txBody>
          <a:bodyPr/>
          <a:lstStyle/>
          <a:p>
            <a:pPr eaLnBrk="1" hangingPunct="1"/>
            <a:r>
              <a:rPr lang="en-US" altLang="en-US" dirty="0"/>
              <a:t>Question 32</a:t>
            </a:r>
          </a:p>
        </p:txBody>
      </p:sp>
      <p:sp>
        <p:nvSpPr>
          <p:cNvPr id="17411" name="Rectangle 6">
            <a:extLst>
              <a:ext uri="{FF2B5EF4-FFF2-40B4-BE49-F238E27FC236}">
                <a16:creationId xmlns:a16="http://schemas.microsoft.com/office/drawing/2014/main" id="{C0E8CA9A-D8A4-4D86-9F75-28169650803E}"/>
              </a:ext>
            </a:extLst>
          </p:cNvPr>
          <p:cNvSpPr>
            <a:spLocks noGrp="1" noChangeArrowheads="1"/>
          </p:cNvSpPr>
          <p:nvPr>
            <p:ph type="body" idx="1"/>
          </p:nvPr>
        </p:nvSpPr>
        <p:spPr>
          <a:xfrm>
            <a:off x="457200" y="1676400"/>
            <a:ext cx="8194675" cy="4114800"/>
          </a:xfrm>
        </p:spPr>
        <p:txBody>
          <a:bodyPr/>
          <a:lstStyle/>
          <a:p>
            <a:pPr>
              <a:buFont typeface="Wingdings" panose="05000000000000000000" pitchFamily="2" charset="2"/>
              <a:buNone/>
              <a:defRPr/>
            </a:pPr>
            <a:r>
              <a:rPr lang="en-US" sz="2400" dirty="0"/>
              <a:t>	Carl Lewis has a total of ten Olympic medals for sprinting races. He probably has a high amount of —</a:t>
            </a:r>
          </a:p>
          <a:p>
            <a:pPr marL="1303338" lvl="2" indent="-457200">
              <a:buFont typeface="+mj-lt"/>
              <a:buAutoNum type="alphaLcPeriod"/>
              <a:defRPr/>
            </a:pPr>
            <a:r>
              <a:rPr lang="en-US" dirty="0">
                <a:ea typeface="+mn-ea"/>
                <a:cs typeface="+mn-cs"/>
              </a:rPr>
              <a:t>Slow twitch fibers</a:t>
            </a:r>
          </a:p>
          <a:p>
            <a:pPr marL="1303338" lvl="2" indent="-457200">
              <a:buFont typeface="+mj-lt"/>
              <a:buAutoNum type="alphaLcPeriod"/>
              <a:defRPr/>
            </a:pPr>
            <a:r>
              <a:rPr lang="en-US" dirty="0">
                <a:ea typeface="+mn-ea"/>
                <a:cs typeface="+mn-cs"/>
              </a:rPr>
              <a:t>Intermediate fibers</a:t>
            </a:r>
          </a:p>
          <a:p>
            <a:pPr marL="1303338" lvl="2" indent="-457200">
              <a:buFont typeface="+mj-lt"/>
              <a:buAutoNum type="alphaLcPeriod"/>
              <a:defRPr/>
            </a:pPr>
            <a:r>
              <a:rPr lang="en-US" dirty="0">
                <a:ea typeface="+mn-ea"/>
                <a:cs typeface="+mn-cs"/>
              </a:rPr>
              <a:t>Fast twitch fibers</a:t>
            </a:r>
          </a:p>
          <a:p>
            <a:pPr marL="1303338" lvl="2" indent="-457200">
              <a:buFont typeface="+mj-lt"/>
              <a:buAutoNum type="alphaLcPeriod"/>
              <a:defRPr/>
            </a:pPr>
            <a:r>
              <a:rPr lang="en-US" dirty="0">
                <a:ea typeface="+mn-ea"/>
                <a:cs typeface="+mn-cs"/>
              </a:rPr>
              <a:t>Equal amounts of all	</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E8F9085D-C687-4FDE-BCE9-F7A14E899C82}"/>
              </a:ext>
            </a:extLst>
          </p:cNvPr>
          <p:cNvSpPr>
            <a:spLocks noGrp="1" noChangeArrowheads="1"/>
          </p:cNvSpPr>
          <p:nvPr>
            <p:ph type="title"/>
          </p:nvPr>
        </p:nvSpPr>
        <p:spPr/>
        <p:txBody>
          <a:bodyPr/>
          <a:lstStyle/>
          <a:p>
            <a:pPr eaLnBrk="1" hangingPunct="1"/>
            <a:r>
              <a:rPr lang="en-US" altLang="en-US" dirty="0"/>
              <a:t>Answer Key</a:t>
            </a:r>
          </a:p>
        </p:txBody>
      </p:sp>
      <p:sp>
        <p:nvSpPr>
          <p:cNvPr id="27651" name="Rectangle 3">
            <a:extLst>
              <a:ext uri="{FF2B5EF4-FFF2-40B4-BE49-F238E27FC236}">
                <a16:creationId xmlns:a16="http://schemas.microsoft.com/office/drawing/2014/main" id="{8EC7F514-6C4E-4E7C-B7BD-1B83DE178499}"/>
              </a:ext>
            </a:extLst>
          </p:cNvPr>
          <p:cNvSpPr>
            <a:spLocks noGrp="1" noChangeArrowheads="1"/>
          </p:cNvSpPr>
          <p:nvPr>
            <p:ph type="body" sz="half" idx="1"/>
          </p:nvPr>
        </p:nvSpPr>
        <p:spPr>
          <a:xfrm>
            <a:off x="228601" y="13716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dirty="0"/>
          </a:p>
          <a:p>
            <a:pPr marL="457200" indent="-457200" eaLnBrk="1" hangingPunct="1">
              <a:lnSpc>
                <a:spcPct val="90000"/>
              </a:lnSpc>
              <a:buFont typeface="Wingdings" panose="05000000000000000000" pitchFamily="2" charset="2"/>
              <a:buAutoNum type="arabicPeriod"/>
            </a:pPr>
            <a:r>
              <a:rPr lang="en-US" altLang="en-US" sz="2400" dirty="0"/>
              <a:t>A </a:t>
            </a:r>
          </a:p>
          <a:p>
            <a:pPr marL="457200" indent="-457200" eaLnBrk="1" hangingPunct="1">
              <a:lnSpc>
                <a:spcPct val="90000"/>
              </a:lnSpc>
              <a:buFont typeface="Wingdings" panose="05000000000000000000" pitchFamily="2" charset="2"/>
              <a:buAutoNum type="arabicPeriod"/>
            </a:pPr>
            <a:r>
              <a:rPr lang="en-US" altLang="en-US" sz="2400" dirty="0"/>
              <a:t>B (False)</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D</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B</a:t>
            </a:r>
          </a:p>
          <a:p>
            <a:pPr marL="457200" indent="-457200" eaLnBrk="1" hangingPunct="1">
              <a:lnSpc>
                <a:spcPct val="90000"/>
              </a:lnSpc>
              <a:buFont typeface="Wingdings" panose="05000000000000000000" pitchFamily="2" charset="2"/>
              <a:buAutoNum type="arabicPeriod"/>
            </a:pPr>
            <a:r>
              <a:rPr lang="en-US" altLang="en-US" sz="2400" dirty="0"/>
              <a:t>E</a:t>
            </a:r>
          </a:p>
          <a:p>
            <a:pPr marL="457200" indent="-457200" eaLnBrk="1" hangingPunct="1">
              <a:lnSpc>
                <a:spcPct val="90000"/>
              </a:lnSpc>
              <a:buFont typeface="Wingdings" panose="05000000000000000000" pitchFamily="2" charset="2"/>
              <a:buAutoNum type="arabicPeriod"/>
            </a:pPr>
            <a:r>
              <a:rPr lang="en-US" altLang="en-US" sz="2400" dirty="0"/>
              <a:t>C</a:t>
            </a:r>
          </a:p>
          <a:p>
            <a:pPr marL="457200" indent="-457200" eaLnBrk="1" hangingPunct="1">
              <a:lnSpc>
                <a:spcPct val="90000"/>
              </a:lnSpc>
              <a:buFont typeface="Wingdings" panose="05000000000000000000" pitchFamily="2" charset="2"/>
              <a:buAutoNum type="arabicPeriod"/>
            </a:pPr>
            <a:r>
              <a:rPr lang="en-US" altLang="en-US" sz="2400" dirty="0"/>
              <a:t>A</a:t>
            </a:r>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None/>
            </a:pPr>
            <a:r>
              <a:rPr lang="en-US" altLang="en-US" sz="2400" dirty="0"/>
              <a:t> </a:t>
            </a:r>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AutoNum type="arabicPeriod"/>
            </a:pPr>
            <a:endParaRPr lang="en-US" altLang="en-US" sz="2400" dirty="0"/>
          </a:p>
          <a:p>
            <a:pPr marL="457200" indent="-457200" eaLnBrk="1" hangingPunct="1">
              <a:lnSpc>
                <a:spcPct val="90000"/>
              </a:lnSpc>
              <a:buFont typeface="Wingdings" panose="05000000000000000000" pitchFamily="2" charset="2"/>
              <a:buNone/>
            </a:pPr>
            <a:endParaRPr lang="en-US" altLang="en-US" sz="2400" dirty="0"/>
          </a:p>
        </p:txBody>
      </p:sp>
      <p:sp>
        <p:nvSpPr>
          <p:cNvPr id="27652" name="Rectangle 6">
            <a:extLst>
              <a:ext uri="{FF2B5EF4-FFF2-40B4-BE49-F238E27FC236}">
                <a16:creationId xmlns:a16="http://schemas.microsoft.com/office/drawing/2014/main" id="{38B17949-D9F2-46C2-9C06-4CBC1CDF1C47}"/>
              </a:ext>
            </a:extLst>
          </p:cNvPr>
          <p:cNvSpPr>
            <a:spLocks noChangeArrowheads="1"/>
          </p:cNvSpPr>
          <p:nvPr/>
        </p:nvSpPr>
        <p:spPr bwMode="auto">
          <a:xfrm>
            <a:off x="2819401" y="167406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
        <p:nvSpPr>
          <p:cNvPr id="27653" name="Rectangle 6">
            <a:extLst>
              <a:ext uri="{FF2B5EF4-FFF2-40B4-BE49-F238E27FC236}">
                <a16:creationId xmlns:a16="http://schemas.microsoft.com/office/drawing/2014/main" id="{96D5332F-DE6A-4344-88F7-978997B14123}"/>
              </a:ext>
            </a:extLst>
          </p:cNvPr>
          <p:cNvSpPr>
            <a:spLocks noChangeArrowheads="1"/>
          </p:cNvSpPr>
          <p:nvPr/>
        </p:nvSpPr>
        <p:spPr bwMode="auto">
          <a:xfrm>
            <a:off x="5105400" y="1631699"/>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C</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D</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A</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B</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E</a:t>
            </a:r>
          </a:p>
          <a:p>
            <a:pPr eaLnBrk="1" hangingPunct="1">
              <a:lnSpc>
                <a:spcPct val="90000"/>
              </a:lnSpc>
              <a:spcBef>
                <a:spcPct val="20000"/>
              </a:spcBef>
              <a:buClr>
                <a:schemeClr val="accent1"/>
              </a:buClr>
              <a:buSzPct val="70000"/>
              <a:buFont typeface="Arial" panose="020B0604020202020204" pitchFamily="34" charset="0"/>
              <a:buAutoNum type="arabicPeriod" startAt="21"/>
            </a:pPr>
            <a:r>
              <a:rPr lang="en-US" altLang="en-US" dirty="0"/>
              <a:t>C</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2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BAC9EDD-90F5-4C46-A3C3-C7D565CE774C}"/>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5B832DA2-2B4A-468F-B8B1-BA810A0F9A68}"/>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Unlike exoskeletons, endoskeletons do not serve a protective function.</a:t>
            </a:r>
          </a:p>
          <a:p>
            <a:pPr marL="1303338" lvl="2" indent="-457200">
              <a:buFont typeface="+mj-lt"/>
              <a:buAutoNum type="alphaLcPeriod"/>
              <a:defRPr/>
            </a:pPr>
            <a:r>
              <a:rPr lang="en-US" dirty="0">
                <a:ea typeface="+mn-ea"/>
                <a:cs typeface="+mn-cs"/>
              </a:rPr>
              <a:t>This is true</a:t>
            </a:r>
          </a:p>
          <a:p>
            <a:pPr marL="1303338" lvl="2" indent="-457200">
              <a:buFont typeface="+mj-lt"/>
              <a:buAutoNum type="alphaLcPeriod"/>
              <a:defRPr/>
            </a:pPr>
            <a:r>
              <a:rPr lang="en-US" dirty="0">
                <a:ea typeface="+mn-ea"/>
                <a:cs typeface="+mn-cs"/>
              </a:rPr>
              <a:t>This is false</a:t>
            </a:r>
          </a:p>
          <a:p>
            <a:pPr marL="1303338" lvl="2" indent="-457200">
              <a:buFont typeface="+mj-lt"/>
              <a:buAutoNum type="alphaLcPeriod"/>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432E045-EE7D-4F36-B2ED-C9887FD143E3}"/>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B3D65A08-577C-417E-BEF2-BC4DF6FC654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muscle is voluntary?</a:t>
            </a:r>
          </a:p>
          <a:p>
            <a:pPr marL="1303338" lvl="2" indent="-457200">
              <a:buFont typeface="Arial" panose="020B0604020202020204" pitchFamily="34" charset="0"/>
              <a:buAutoNum type="alphaLcPeriod"/>
            </a:pPr>
            <a:r>
              <a:rPr lang="en-US" altLang="en-US"/>
              <a:t>Skeletal muscle</a:t>
            </a:r>
          </a:p>
          <a:p>
            <a:pPr marL="1303338" lvl="2" indent="-457200">
              <a:buFont typeface="Arial" panose="020B0604020202020204" pitchFamily="34" charset="0"/>
              <a:buAutoNum type="alphaLcPeriod"/>
            </a:pPr>
            <a:r>
              <a:rPr lang="en-US" altLang="en-US"/>
              <a:t>Cardiac muscle</a:t>
            </a:r>
          </a:p>
          <a:p>
            <a:pPr marL="1303338" lvl="2" indent="-457200">
              <a:buFont typeface="Arial" panose="020B0604020202020204" pitchFamily="34" charset="0"/>
              <a:buAutoNum type="alphaLcPeriod"/>
            </a:pPr>
            <a:r>
              <a:rPr lang="en-US" altLang="en-US"/>
              <a:t>Smooth muscle</a:t>
            </a:r>
          </a:p>
          <a:p>
            <a:pPr marL="1303338" lvl="2" indent="-457200">
              <a:buFont typeface="Arial" panose="020B0604020202020204" pitchFamily="34" charset="0"/>
              <a:buAutoNum type="alphaLcPeriod"/>
            </a:pPr>
            <a:r>
              <a:rPr lang="en-US" altLang="en-US">
                <a:sym typeface="Wingdings" panose="05000000000000000000" pitchFamily="2" charset="2"/>
              </a:rPr>
              <a:t>Single-unit muscle</a:t>
            </a:r>
          </a:p>
          <a:p>
            <a:pPr marL="1303338" lvl="2" indent="-457200">
              <a:buFont typeface="Arial" panose="020B0604020202020204" pitchFamily="34" charset="0"/>
              <a:buAutoNum type="alphaLcPeriod"/>
            </a:pPr>
            <a:r>
              <a:rPr lang="en-US" altLang="en-US">
                <a:sym typeface="Wingdings" panose="05000000000000000000" pitchFamily="2" charset="2"/>
              </a:rPr>
              <a:t>Multi-unit muscle</a:t>
            </a:r>
          </a:p>
          <a:p>
            <a:pPr marL="2079625" lvl="4" indent="-457200">
              <a:buFont typeface="Wingdings" panose="05000000000000000000" pitchFamily="2" charset="2"/>
              <a:buNone/>
            </a:pPr>
            <a:endParaRPr lang="en-US" altLang="en-US" sz="2400">
              <a:sym typeface="Wingdings" panose="05000000000000000000" pitchFamily="2" charset="2"/>
            </a:endParaRPr>
          </a:p>
          <a:p>
            <a:pPr marL="1303338" lvl="2" indent="-457200">
              <a:buFont typeface="Arial" panose="020B0604020202020204" pitchFamily="34" charset="0"/>
              <a:buAutoNum type="alphaLcPeriod"/>
            </a:pPr>
            <a:endParaRPr lang="en-US" altLang="en-US">
              <a:sym typeface="Wingdings" panose="05000000000000000000" pitchFamily="2" charset="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12A5FAD0-E933-4BA7-AE8E-855FFC857A32}"/>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8597705A-AC80-40DC-98B9-78386A8D210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This invagination of the sarcolemma communicates action potential associated depolarization to terminal cisterns. What is the invagination?</a:t>
            </a:r>
          </a:p>
          <a:p>
            <a:pPr marL="1303338" lvl="2" indent="-457200">
              <a:buFont typeface="Arial" panose="020B0604020202020204" pitchFamily="34" charset="0"/>
              <a:buAutoNum type="alphaLcPeriod"/>
            </a:pPr>
            <a:r>
              <a:rPr lang="en-US" altLang="en-US"/>
              <a:t>Triad</a:t>
            </a:r>
          </a:p>
          <a:p>
            <a:pPr marL="1303338" lvl="2" indent="-457200">
              <a:buFont typeface="Arial" panose="020B0604020202020204" pitchFamily="34" charset="0"/>
              <a:buAutoNum type="alphaLcPeriod"/>
            </a:pPr>
            <a:r>
              <a:rPr lang="en-US" altLang="en-US"/>
              <a:t>Terminal cisternae</a:t>
            </a:r>
          </a:p>
          <a:p>
            <a:pPr marL="1303338" lvl="2" indent="-457200">
              <a:buFont typeface="Arial" panose="020B0604020202020204" pitchFamily="34" charset="0"/>
              <a:buAutoNum type="alphaLcPeriod"/>
            </a:pPr>
            <a:r>
              <a:rPr lang="en-US" altLang="en-US"/>
              <a:t>Sarcoplasmic reticulum</a:t>
            </a:r>
          </a:p>
          <a:p>
            <a:pPr marL="1303338" lvl="2" indent="-457200">
              <a:buFont typeface="Arial" panose="020B0604020202020204" pitchFamily="34" charset="0"/>
              <a:buAutoNum type="alphaLcPeriod"/>
            </a:pPr>
            <a:r>
              <a:rPr lang="en-US" altLang="en-US"/>
              <a:t>Transverse tubule</a:t>
            </a:r>
          </a:p>
          <a:p>
            <a:pPr marL="1303338" lvl="2" indent="-457200">
              <a:buFont typeface="Arial" panose="020B0604020202020204" pitchFamily="34" charset="0"/>
              <a:buAutoNum type="alphaLcPeriod"/>
            </a:pPr>
            <a:r>
              <a:rPr lang="en-US" altLang="en-US"/>
              <a:t>Troponin</a:t>
            </a:r>
          </a:p>
          <a:p>
            <a:pPr marL="1303338" lvl="2" indent="-457200">
              <a:buFont typeface="Arial" panose="020B0604020202020204" pitchFamily="34" charset="0"/>
              <a:buAutoNum type="alphaLcPeriod"/>
            </a:pPr>
            <a:endParaRPr lang="en-US" altLang="en-US"/>
          </a:p>
          <a:p>
            <a:pPr marL="1303338" lvl="2" indent="-457200">
              <a:buFont typeface="Arial" panose="020B0604020202020204" pitchFamily="34" charset="0"/>
              <a:buAutoNum type="alphaLcPeriod"/>
            </a:pPr>
            <a:endParaRPr lang="en-US" altLang="en-US"/>
          </a:p>
          <a:p>
            <a:pPr>
              <a:buFont typeface="Arial" panose="020B0604020202020204" pitchFamily="34" charset="0"/>
              <a:buAutoNum type="alphaLcPeriod"/>
            </a:pPr>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C9205DF-8F34-4DA3-BF0F-2F8B082C809C}"/>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A8B22929-22C4-40FB-970A-C2FAFF92AA5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major regulatory proteins in muscle tissue are </a:t>
            </a:r>
          </a:p>
          <a:p>
            <a:pPr marL="1303338" lvl="2" indent="-457200">
              <a:buFont typeface="Arial" panose="020B0604020202020204" pitchFamily="34" charset="0"/>
              <a:buAutoNum type="alphaLcPeriod"/>
            </a:pPr>
            <a:r>
              <a:rPr lang="en-US" altLang="en-US"/>
              <a:t>Myosin and tropomyosin</a:t>
            </a:r>
          </a:p>
          <a:p>
            <a:pPr marL="1303338" lvl="2" indent="-457200">
              <a:buFont typeface="Arial" panose="020B0604020202020204" pitchFamily="34" charset="0"/>
              <a:buAutoNum type="alphaLcPeriod"/>
            </a:pPr>
            <a:r>
              <a:rPr lang="en-US" altLang="en-US"/>
              <a:t>Myosin and actin</a:t>
            </a:r>
          </a:p>
          <a:p>
            <a:pPr marL="1303338" lvl="2" indent="-457200">
              <a:buFont typeface="Arial" panose="020B0604020202020204" pitchFamily="34" charset="0"/>
              <a:buAutoNum type="alphaLcPeriod"/>
            </a:pPr>
            <a:r>
              <a:rPr lang="en-US" altLang="en-US"/>
              <a:t>Actin and dystrophin</a:t>
            </a:r>
          </a:p>
          <a:p>
            <a:pPr marL="1303338" lvl="2" indent="-457200">
              <a:buFont typeface="Arial" panose="020B0604020202020204" pitchFamily="34" charset="0"/>
              <a:buAutoNum type="alphaLcPeriod"/>
            </a:pPr>
            <a:r>
              <a:rPr lang="en-US" altLang="en-US"/>
              <a:t>Troponin and tropomyosin</a:t>
            </a:r>
          </a:p>
          <a:p>
            <a:pPr marL="1303338" lvl="2" indent="-457200">
              <a:buFont typeface="Arial" panose="020B0604020202020204" pitchFamily="34" charset="0"/>
              <a:buAutoNum type="alphaLcPeriod"/>
            </a:pPr>
            <a:r>
              <a:rPr lang="en-US" altLang="en-US"/>
              <a:t>Myomesin and myosin</a:t>
            </a:r>
          </a:p>
          <a:p>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331549E-5D52-4F92-9A32-CA7F7C6594C2}"/>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379183F1-0A6F-4E4F-9346-BA2CE966639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In the sliding filament mechanism of muscle contraction, thin filaments are being pulled toward the</a:t>
            </a:r>
          </a:p>
          <a:p>
            <a:pPr marL="1303338" lvl="2" indent="-457200">
              <a:buFont typeface="Arial" panose="020B0604020202020204" pitchFamily="34" charset="0"/>
              <a:buAutoNum type="alphaLcPeriod"/>
            </a:pPr>
            <a:r>
              <a:rPr lang="en-US" altLang="en-US"/>
              <a:t>Z disc</a:t>
            </a:r>
          </a:p>
          <a:p>
            <a:pPr marL="1303338" lvl="2" indent="-457200">
              <a:buFont typeface="Arial" panose="020B0604020202020204" pitchFamily="34" charset="0"/>
              <a:buAutoNum type="alphaLcPeriod"/>
            </a:pPr>
            <a:r>
              <a:rPr lang="en-US" altLang="en-US"/>
              <a:t>Sarcolemma</a:t>
            </a:r>
          </a:p>
          <a:p>
            <a:pPr marL="1303338" lvl="2" indent="-457200">
              <a:buFont typeface="Arial" panose="020B0604020202020204" pitchFamily="34" charset="0"/>
              <a:buAutoNum type="alphaLcPeriod"/>
            </a:pPr>
            <a:r>
              <a:rPr lang="en-US" altLang="en-US"/>
              <a:t>M line</a:t>
            </a:r>
          </a:p>
          <a:p>
            <a:pPr marL="1303338" lvl="2" indent="-457200">
              <a:buFont typeface="Arial" panose="020B0604020202020204" pitchFamily="34" charset="0"/>
              <a:buAutoNum type="alphaLcPeriod"/>
            </a:pPr>
            <a:r>
              <a:rPr lang="en-US" altLang="en-US"/>
              <a:t>Zone of overlap</a:t>
            </a:r>
          </a:p>
          <a:p>
            <a:pPr marL="1303338" lvl="2" indent="-457200">
              <a:buFont typeface="Arial" panose="020B0604020202020204" pitchFamily="34" charset="0"/>
              <a:buAutoNum type="alphaLcPeriod"/>
            </a:pPr>
            <a:r>
              <a:rPr lang="en-US" altLang="en-US"/>
              <a:t>I band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809DD36-EB22-4191-8332-BC02768C15A7}"/>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0D28F164-1232-4383-A575-8D2C54B8D413}"/>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The oxygen binding molecule in muscles is </a:t>
            </a:r>
          </a:p>
          <a:p>
            <a:pPr marL="1347788" lvl="2" indent="-457200">
              <a:buFont typeface="Arial" panose="020B0604020202020204" pitchFamily="34" charset="0"/>
              <a:buAutoNum type="alphaLcPeriod"/>
            </a:pPr>
            <a:r>
              <a:rPr lang="en-US" altLang="en-US"/>
              <a:t>Hemoglobin</a:t>
            </a:r>
          </a:p>
          <a:p>
            <a:pPr marL="1347788" lvl="2" indent="-457200">
              <a:buFont typeface="Arial" panose="020B0604020202020204" pitchFamily="34" charset="0"/>
              <a:buAutoNum type="alphaLcPeriod"/>
            </a:pPr>
            <a:r>
              <a:rPr lang="en-US" altLang="en-US"/>
              <a:t>Myoglobin</a:t>
            </a:r>
          </a:p>
          <a:p>
            <a:pPr marL="1347788" lvl="2" indent="-457200">
              <a:buFont typeface="Arial" panose="020B0604020202020204" pitchFamily="34" charset="0"/>
              <a:buAutoNum type="alphaLcPeriod"/>
            </a:pPr>
            <a:r>
              <a:rPr lang="en-US" altLang="en-US"/>
              <a:t>Globin</a:t>
            </a:r>
          </a:p>
          <a:p>
            <a:pPr marL="1347788" lvl="2" indent="-457200">
              <a:buFont typeface="Arial" panose="020B0604020202020204" pitchFamily="34" charset="0"/>
              <a:buAutoNum type="alphaLcPeriod"/>
            </a:pPr>
            <a:r>
              <a:rPr lang="en-US" altLang="en-US"/>
              <a:t>Neuroglobin</a:t>
            </a:r>
          </a:p>
          <a:p>
            <a:pPr marL="1347788" lvl="2" indent="-457200">
              <a:buFont typeface="Arial" panose="020B0604020202020204" pitchFamily="34" charset="0"/>
              <a:buAutoNum type="alphaLcPeriod"/>
            </a:pPr>
            <a:r>
              <a:rPr lang="en-US" altLang="en-US"/>
              <a:t>Sarcoglobin</a:t>
            </a:r>
          </a:p>
          <a:p>
            <a:pPr marL="1347788" lvl="2" indent="-457200">
              <a:buFont typeface="Arial" panose="020B0604020202020204" pitchFamily="34" charset="0"/>
              <a:buAutoNum type="alphaLcPeriod"/>
            </a:pP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4"/>
  <p:tag name="MMPROD_UIDATA" val="&lt;database version=&quot;7.0&quot;&gt;&lt;object type=&quot;1&quot; unique_id=&quot;10001&quot;&gt;&lt;object type=&quot;2&quot; unique_id=&quot;10785&quot;&gt;&lt;object type=&quot;3&quot; unique_id=&quot;10786&quot;&gt;&lt;property id=&quot;20148&quot; value=&quot;5&quot;/&gt;&lt;property id=&quot;20300&quot; value=&quot;Slide 1&quot;/&gt;&lt;property id=&quot;20307&quot; value=&quot;317&quot;/&gt;&lt;/object&gt;&lt;object type=&quot;3&quot; unique_id=&quot;10787&quot;&gt;&lt;property id=&quot;20148&quot; value=&quot;5&quot;/&gt;&lt;property id=&quot;20300&quot; value=&quot;Slide 2 - &amp;quot;Assessment&amp;quot;&quot;/&gt;&lt;property id=&quot;20307&quot; value=&quot;329&quot;/&gt;&lt;/object&gt;&lt;object type=&quot;3&quot; unique_id=&quot;10788&quot;&gt;&lt;property id=&quot;20148&quot; value=&quot;5&quot;/&gt;&lt;property id=&quot;20300&quot; value=&quot;Slide 3 - &amp;quot;Question 1&amp;quot;&quot;/&gt;&lt;property id=&quot;20307&quot; value=&quot;297&quot;/&gt;&lt;/object&gt;&lt;object type=&quot;3&quot; unique_id=&quot;10789&quot;&gt;&lt;property id=&quot;20148&quot; value=&quot;5&quot;/&gt;&lt;property id=&quot;20300&quot; value=&quot;Slide 4 - &amp;quot;Question 2&amp;quot;&quot;/&gt;&lt;property id=&quot;20307&quot; value=&quot;298&quot;/&gt;&lt;/object&gt;&lt;object type=&quot;3&quot; unique_id=&quot;10790&quot;&gt;&lt;property id=&quot;20148&quot; value=&quot;5&quot;/&gt;&lt;property id=&quot;20300&quot; value=&quot;Slide 5 - &amp;quot;Question 3&amp;quot;&quot;/&gt;&lt;property id=&quot;20307&quot; value=&quot;299&quot;/&gt;&lt;/object&gt;&lt;object type=&quot;3&quot; unique_id=&quot;10791&quot;&gt;&lt;property id=&quot;20148&quot; value=&quot;5&quot;/&gt;&lt;property id=&quot;20300&quot; value=&quot;Slide 6 - &amp;quot;Question 4&amp;quot;&quot;/&gt;&lt;property id=&quot;20307&quot; value=&quot;300&quot;/&gt;&lt;/object&gt;&lt;object type=&quot;3&quot; unique_id=&quot;10792&quot;&gt;&lt;property id=&quot;20148&quot; value=&quot;5&quot;/&gt;&lt;property id=&quot;20300&quot; value=&quot;Slide 7 - &amp;quot;Question 5&amp;quot;&quot;/&gt;&lt;property id=&quot;20307&quot; value=&quot;301&quot;/&gt;&lt;/object&gt;&lt;object type=&quot;3&quot; unique_id=&quot;10793&quot;&gt;&lt;property id=&quot;20148&quot; value=&quot;5&quot;/&gt;&lt;property id=&quot;20300&quot; value=&quot;Slide 8 - &amp;quot;Question 6&amp;quot;&quot;/&gt;&lt;property id=&quot;20307&quot; value=&quot;323&quot;/&gt;&lt;/object&gt;&lt;object type=&quot;3&quot; unique_id=&quot;10794&quot;&gt;&lt;property id=&quot;20148&quot; value=&quot;5&quot;/&gt;&lt;property id=&quot;20300&quot; value=&quot;Slide 9 - &amp;quot;Question 7&amp;quot;&quot;/&gt;&lt;property id=&quot;20307&quot; value=&quot;304&quot;/&gt;&lt;/object&gt;&lt;object type=&quot;3&quot; unique_id=&quot;10795&quot;&gt;&lt;property id=&quot;20148&quot; value=&quot;5&quot;/&gt;&lt;property id=&quot;20300&quot; value=&quot;Slide 10 - &amp;quot;Question 8&amp;quot;&quot;/&gt;&lt;property id=&quot;20307&quot; value=&quot;324&quot;/&gt;&lt;/object&gt;&lt;object type=&quot;3&quot; unique_id=&quot;10796&quot;&gt;&lt;property id=&quot;20148&quot; value=&quot;5&quot;/&gt;&lt;property id=&quot;20300&quot; value=&quot;Slide 11 - &amp;quot;Question 9&amp;quot;&quot;/&gt;&lt;property id=&quot;20307&quot; value=&quot;326&quot;/&gt;&lt;/object&gt;&lt;object type=&quot;3&quot; unique_id=&quot;10797&quot;&gt;&lt;property id=&quot;20148&quot; value=&quot;5&quot;/&gt;&lt;property id=&quot;20300&quot; value=&quot;Slide 12 - &amp;quot;Question 10&amp;quot;&quot;/&gt;&lt;property id=&quot;20307&quot; value=&quot;325&quot;/&gt;&lt;/object&gt;&lt;object type=&quot;3&quot; unique_id=&quot;10798&quot;&gt;&lt;property id=&quot;20148&quot; value=&quot;5&quot;/&gt;&lt;property id=&quot;20300&quot; value=&quot;Slide 13 - &amp;quot;Question 11&amp;quot;&quot;/&gt;&lt;property id=&quot;20307&quot; value=&quot;345&quot;/&gt;&lt;/object&gt;&lt;object type=&quot;3&quot; unique_id=&quot;10799&quot;&gt;&lt;property id=&quot;20148&quot; value=&quot;5&quot;/&gt;&lt;property id=&quot;20300&quot; value=&quot;Slide 14 - &amp;quot;Question 12&amp;quot;&quot;/&gt;&lt;property id=&quot;20307&quot; value=&quot;346&quot;/&gt;&lt;/object&gt;&lt;object type=&quot;3&quot; unique_id=&quot;10800&quot;&gt;&lt;property id=&quot;20148&quot; value=&quot;5&quot;/&gt;&lt;property id=&quot;20300&quot; value=&quot;Slide 15 - &amp;quot;Question 13&amp;quot;&quot;/&gt;&lt;property id=&quot;20307&quot; value=&quot;347&quot;/&gt;&lt;/object&gt;&lt;object type=&quot;3&quot; unique_id=&quot;10801&quot;&gt;&lt;property id=&quot;20148&quot; value=&quot;5&quot;/&gt;&lt;property id=&quot;20300&quot; value=&quot;Slide 16 - &amp;quot;Question 14&amp;quot;&quot;/&gt;&lt;property id=&quot;20307&quot; value=&quot;334&quot;/&gt;&lt;/object&gt;&lt;object type=&quot;3&quot; unique_id=&quot;10802&quot;&gt;&lt;property id=&quot;20148&quot; value=&quot;5&quot;/&gt;&lt;property id=&quot;20300&quot; value=&quot;Slide 17 - &amp;quot;Question 15&amp;quot;&quot;/&gt;&lt;property id=&quot;20307&quot; value=&quot;335&quot;/&gt;&lt;/object&gt;&lt;object type=&quot;3&quot; unique_id=&quot;10803&quot;&gt;&lt;property id=&quot;20148&quot; value=&quot;5&quot;/&gt;&lt;property id=&quot;20300&quot; value=&quot;Slide 18 - &amp;quot;Question 16&amp;quot;&quot;/&gt;&lt;property id=&quot;20307&quot; value=&quot;307&quot;/&gt;&lt;/object&gt;&lt;object type=&quot;3&quot; unique_id=&quot;10804&quot;&gt;&lt;property id=&quot;20148&quot; value=&quot;5&quot;/&gt;&lt;property id=&quot;20300&quot; value=&quot;Slide 19 - &amp;quot;Question 17&amp;quot;&quot;/&gt;&lt;property id=&quot;20307&quot; value=&quot;339&quot;/&gt;&lt;/object&gt;&lt;object type=&quot;3&quot; unique_id=&quot;10805&quot;&gt;&lt;property id=&quot;20148&quot; value=&quot;5&quot;/&gt;&lt;property id=&quot;20300&quot; value=&quot;Slide 20 - &amp;quot;Question 18&amp;quot;&quot;/&gt;&lt;property id=&quot;20307&quot; value=&quot;340&quot;/&gt;&lt;/object&gt;&lt;object type=&quot;3&quot; unique_id=&quot;10806&quot;&gt;&lt;property id=&quot;20148&quot; value=&quot;5&quot;/&gt;&lt;property id=&quot;20300&quot; value=&quot;Slide 21 - &amp;quot;Question 19&amp;quot;&quot;/&gt;&lt;property id=&quot;20307&quot; value=&quot;341&quot;/&gt;&lt;/object&gt;&lt;object type=&quot;3&quot; unique_id=&quot;10807&quot;&gt;&lt;property id=&quot;20148&quot; value=&quot;5&quot;/&gt;&lt;property id=&quot;20300&quot; value=&quot;Slide 22 - &amp;quot;Question 20&amp;quot;&quot;/&gt;&lt;property id=&quot;20307&quot; value=&quot;342&quot;/&gt;&lt;/object&gt;&lt;object type=&quot;3&quot; unique_id=&quot;10808&quot;&gt;&lt;property id=&quot;20148&quot; value=&quot;5&quot;/&gt;&lt;property id=&quot;20300&quot; value=&quot;Slide 23 - &amp;quot;Question 21&amp;quot;&quot;/&gt;&lt;property id=&quot;20307&quot; value=&quot;308&quot;/&gt;&lt;/object&gt;&lt;object type=&quot;3&quot; unique_id=&quot;10809&quot;&gt;&lt;property id=&quot;20148&quot; value=&quot;5&quot;/&gt;&lt;property id=&quot;20300&quot; value=&quot;Slide 24 - &amp;quot;Question 22&amp;quot;&quot;/&gt;&lt;property id=&quot;20307&quot; value=&quot;348&quot;/&gt;&lt;/object&gt;&lt;object type=&quot;3&quot; unique_id=&quot;10810&quot;&gt;&lt;property id=&quot;20148&quot; value=&quot;5&quot;/&gt;&lt;property id=&quot;20300&quot; value=&quot;Slide 25 - &amp;quot;Answer Key – Chapter 44&amp;quot;&quot;/&gt;&lt;property id=&quot;20307&quot; value=&quot;273&quot;/&gt;&lt;/object&gt;&lt;/object&gt;&lt;object type=&quot;8&quot; unique_id=&quot;1083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7310</TotalTime>
  <Words>341</Words>
  <Application>Microsoft Office PowerPoint</Application>
  <PresentationFormat>On-screen Show (4:3)</PresentationFormat>
  <Paragraphs>381</Paragraphs>
  <Slides>35</Slides>
  <Notes>34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Question 30</vt:lpstr>
      <vt:lpstr>Question 31</vt:lpstr>
      <vt:lpstr>Question 32</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367</cp:revision>
  <dcterms:created xsi:type="dcterms:W3CDTF">2005-04-19T02:46:41Z</dcterms:created>
  <dcterms:modified xsi:type="dcterms:W3CDTF">2019-04-22T19:50:41Z</dcterms:modified>
</cp:coreProperties>
</file>