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06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12" r:id="rId20"/>
    <p:sldId id="327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0C0C062-7472-4B35-963B-07387F65FD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D9BB317-3B66-442D-A610-E083B8BC635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D3CB278-28A7-458F-A781-303DD5B0968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39C2B947-098E-43B3-9D96-97FA5C4E0D0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23FD6BA9-011C-4024-B525-BF9D97D906F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128BE0B1-46AE-4AD8-AD77-7DF0F8FB77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B614CBB-F396-44AD-830E-E1E3723617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D0105D75-C28C-442A-AC7E-2FA062A920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ED4AC0-E1DE-4B1C-B919-D7B16182C243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150F8FDB-7267-4DB4-949F-987320FAD66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21FE36C-77CF-45F9-B0CB-1424E4C0A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12E7699E-2B48-474F-B34B-C7C3603A2D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02F0D146-1A23-4E6E-8286-6009E58E9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809812AD-2E4C-4316-ACEC-A9F393D50D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075713-9D0D-4F08-8581-6BC96D022841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84AD56F-E30B-46D4-A374-CF319E24A1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8644BED-0A55-4867-ABE6-22BEB5784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A544211-0BC1-4F74-A0EB-91C9A80C10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9920E7-99E1-4EF5-A5D6-0004138EC989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E5A5943-A1E6-430D-AF1F-F2BCAC1490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46144157-D72F-4104-A6C3-D34A1977CE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6DFDDA06-6C69-4AA5-B29C-AC9CBA6AA8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067506-0729-4369-865F-C1BA028699C2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56079D4-BD72-4CBA-B33E-7BAC52D3B6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F7224C49-ED64-48EC-B624-FDF45E580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E07A53CA-6B45-4628-ADFE-7A15346B33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FAF1F5-482A-4258-A7E1-69578246C2F9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5DA05D7-C64D-487A-86CD-F5D6C60FCB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7DA65558-507A-4393-955B-BD6A375D0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C7BA66FF-C102-45ED-9266-F0731FB825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958950-8D7C-45E0-81FD-D39BF62BFE83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234C9E6A-5AF1-48F2-8FDA-AE567FA224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C0295897-4A76-477D-98D3-5B0505F9E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609E0956-60DF-44F9-B79D-CF4CA95701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91247D-B053-4C31-B2D2-914FC3F86FFD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64508AE-46C3-449A-B744-50536B4942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6E9D902-3BC2-4C4B-8915-1E1C1606C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B97ECEE3-F893-4017-ACB4-03EDD85DB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29C59F-EDEE-4AF8-96D1-3431308C8C90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0C333263-20DD-4C09-956C-68C78ECF42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01F58FC7-6FD8-41BB-945A-B527138C3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C5B098CE-7E4D-41E1-931C-D3A32FF4FF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4B245E-3EF7-41A8-A71C-C1A8AA9B66D2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4A0EDA57-7A34-44BA-9E85-740AF8EFBF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64CA0BD-6B95-4C0C-9597-E9E39434F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C81DDBAF-A213-4AFC-A8D7-B20CF11004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21A45E-AE22-4E5F-A04A-F60C3E8B1BC2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0ED7AE49-4C46-433B-9B14-A2E44E185B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88E9E1D-7FF9-4E08-83FF-CF46AB1E9F79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20DD37A6-E214-4635-A480-FF5130C437D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957405ED-0C2D-4E36-A15B-01FC3C1C9A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105997D4-A72A-4041-B5D2-35D8C9F33F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40E2C80C-8E0D-4599-9ECA-0DC20C2F30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84EF75E8-E5E8-4F7B-BC02-031B75DFB1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406FA3-C830-4690-BCD3-FDE96991F85A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64F30ADD-5625-471F-BBC1-6FEDC051B1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59A4BAB-4357-4C72-9CA3-B015CBFC7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9DBDF32F-38C7-490D-8A45-AABCBB009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76696B-BB76-4929-9C97-5BACC6E0C89B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A4534A12-1771-4F4B-A0BB-59DE3E52C5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527B3FB2-C974-4A61-BC8C-89E6A6C4C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A58610A7-6FB9-4FCA-A229-FE2980E71F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9A5824-3960-4E42-94AF-25C537534A19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9BF6418B-9229-423D-AF61-280044E717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7EF7BC92-11F2-4383-B9C2-4436E093E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5C69939D-803D-4789-BFC0-410E53CBBB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C8A749-D324-403A-98E8-16AA3B8FE4DE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1853EEBB-369C-4E57-B6B7-A3B760EC5B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C05E887F-9C3F-4A2E-9D40-22A252870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00FDAA0-B65D-43BC-85F3-BE4164685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1D1D15-47EF-4F94-AC0C-E7506E85D24E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4DDBDC57-78E4-41B8-85FA-8AF601A7DE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E1D89781-80A5-44BB-8214-A48695F59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30BDCFD7-51EC-4044-ABFB-6D7DB82813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58A0F0-D64F-4FF9-B9D1-356F82FDA28F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81922DC7-CBEE-4673-AAD6-520C54B54D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62010898-F99D-4B54-964D-4663A5014B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3D1CF61C-8271-4E36-BF63-A36EAE724A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B5E67D-C187-4EB9-89FF-78E3B8518556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21C3D83A-B620-40C5-8C3F-6EC19FEE7B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3A2EEF9E-299C-4F6D-BE62-0AE4114BB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A11BFA39-E75C-46F2-BB0D-DC238CD399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506637-A178-4870-98E5-3FEF0F3C7E04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ABC86C0-24C9-4720-8F09-3676B7710B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48212CB-653B-4FD3-A690-83A9009E53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05E856C-9EDF-4A8B-99DC-A7EB876F1B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67012-8732-4562-A17A-9C652B53A8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266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1F71AE9-CB0E-483A-A523-992D1683CC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DBB5D97-BCBB-4CEC-993F-9B3172FEE5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BA75C9C-BF68-4D95-A2E9-3CCA720E58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9691E-A5B2-4230-B09C-F6DA126F39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6799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B30CE-E3DE-43E7-9FEE-AE02B58A2F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74279C-5E67-490B-B23B-013E36DC4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4346395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0F1BF-EFE5-46E8-B2BC-E8F889050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7445E-0C1C-4339-8CDD-C88580A7A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85501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7E900-9576-41CF-80BD-696993686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A7D340-6645-4928-8922-FF6D6D6E6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158935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F50C7-4428-4DB3-82D8-F3BB27587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620BB-CEF1-4294-990F-ACD4D35996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ED6C57-3C40-4D8C-871D-CD51EB6B4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565078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5ECFB-98B1-4823-B74B-6D3002A6E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21B3B6-36A2-4D18-814B-E54A24F7C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B3DF6F-CB27-4CFD-9982-386E2BD868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7DA941-6F6B-4065-BE37-DC9A3A57B9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40F38D-26FE-4FCD-99B1-92B01323AC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6319897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BCE07-AA94-48A9-B286-616279F6D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021084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42681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18085-06C2-4170-A8C1-FC84D5D54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21C5A-5FF5-4180-8487-9CA0A6AC0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36C93F-9E40-464C-8FE1-96CCD7526A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47160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B298E-AD24-4032-B45A-94FD85C8E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B28054-FA06-4F61-8DB2-1F5AA6A14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8C165C-EFF1-49E7-BE5D-6B84AF36C4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61480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109C59C-6E2C-43CE-9DE3-BE617D26A9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BFDA45C-5FE5-4A35-BD89-5CEF65EFCA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5935E97-200F-488B-A323-5AF8F5966D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C983C-054E-426E-B5EE-F22C49CA4F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79965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BEBF3-9765-4563-A37E-C5E63D032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66FC0F-7EBE-41E8-9BB9-DD692E087C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663365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C8458A-6FE7-48BC-BC56-AFF4238FEB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F60028-D1B7-4C43-8824-C3555FEC48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016268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FC32421-F6FB-473D-A85C-FD172ABE45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17B81B5-3657-4DCE-B18C-A1E110A2D2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111097C-5A05-43C2-8F9E-4A7A69DA81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EAFD2-0EBB-4E00-B7C1-86D0E6DBDF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4809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76EE0D-37B4-4609-9229-228A4E2CFC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D56F5B-8C30-4602-A431-4FE1F313FB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A892ED-E2E2-4841-8DAB-40810A1407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A0099-4180-4833-A9E4-2852C6FB8D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664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46FFE84-C48B-48E3-A21B-9DBAAB6FE1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C48E9229-E6DE-4E0F-9562-5C0D693C4E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2125AEE-9177-40B7-9A01-82D42E7E2C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27879-94F6-4DD3-98B1-55300B253C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857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DF0719B-5522-42A7-84A0-E6C34875C9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E36C1C82-E383-4590-9A2F-5EE6C320A9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F3D5757-C381-45BA-BC23-6A8FD1096C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1BAAC-4E8A-4DFD-8748-022916E6F0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43A25BC-D694-4F0E-AB05-F486DD7BDF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373D50A-A845-4021-AEA4-F021C353B3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A69B66D-0B44-4753-A04A-40A2A00C66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4260E-9E3E-4570-805A-ADC2D0325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4704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076B01F-045B-4AC0-AE46-DB7ACEF62B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8259875-50D3-4535-BC40-BBB790A0FF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8B45B03-DA54-4E9D-B76B-FFEEB20617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385C0-1F94-4D1F-8EAE-37B9578D8B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5542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A202E25-F35F-4410-89B0-739F8E5A28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E10103C-D7E0-4F8B-9A3A-87C0E34673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3203443-5130-4D26-83D8-BD6EF48BC2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D71A4-A35D-41B6-850F-E58E42B9E2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57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68A4B53-A577-46B6-9D42-264D2B3D9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2D5AE7F-5135-4242-A878-4947CEA2D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2C6A839-729E-4999-AE3E-DEBFBA6ACD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DB6E0C7-1D8B-4CA7-BBA8-1CE3F0951C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4802543-CBDC-48F9-8F66-1D340FDE7B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EACDE759-2104-4B8C-8DA5-BAC742C78BF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0DC55C9B-5221-4355-9F0A-1A0531E515F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CD351B74-E940-4D81-ADDC-D76E52985D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0EFA1444-075B-4867-9D00-22FF3E591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DCCA7973-E4E3-4D89-9516-B3114FB98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1AB90ADD-87A8-43BF-BF60-218301BCF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2DF8AE-19AB-447F-ADAA-CBF54BE781C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FC75DE-3234-46B7-80D8-1992E90DA9C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E2C316CB-915E-49CB-A16E-88DF0BDDFB9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8A0BC4AE-227E-4B06-BEB0-1FD143F768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55307618-1BFA-4AE4-9D89-F771D0C15255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2C131C5D-1A5D-442B-95D2-B355C2711C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6F11DB2E-DA75-4CF2-B869-19D9F39BB1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8FD80D17-404C-4815-9BF9-9AADDE989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EB548E63-D11A-420F-BEFC-D46B87151DDF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769FD487-5016-4C62-8F8C-C6A70BE04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Multicellularity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F70F7024-689E-4AE4-93BD-0F8F5F0272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2A26371-846D-4DAF-A9AA-A635B97BAA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What is the function of linker proteins?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Binding </a:t>
            </a:r>
            <a:r>
              <a:rPr lang="en-US" dirty="0" err="1"/>
              <a:t>cadherin</a:t>
            </a:r>
            <a:r>
              <a:rPr lang="en-US" dirty="0"/>
              <a:t> dimmers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Binding </a:t>
            </a:r>
            <a:r>
              <a:rPr lang="en-US" dirty="0" err="1"/>
              <a:t>cytoskeletal</a:t>
            </a:r>
            <a:r>
              <a:rPr lang="en-US" dirty="0"/>
              <a:t> filaments via ECM to </a:t>
            </a:r>
            <a:r>
              <a:rPr lang="en-US" dirty="0" err="1"/>
              <a:t>integrins</a:t>
            </a:r>
            <a:endParaRPr lang="en-US" dirty="0"/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 Binding individual collagen proteins to form collagen fibers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Cross-linking </a:t>
            </a:r>
            <a:r>
              <a:rPr lang="en-US" dirty="0" err="1"/>
              <a:t>elastin</a:t>
            </a:r>
            <a:r>
              <a:rPr lang="en-US" dirty="0"/>
              <a:t> fibers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Connecting plasma membrane to </a:t>
            </a:r>
            <a:r>
              <a:rPr lang="en-US" dirty="0" err="1"/>
              <a:t>plasmodesmata</a:t>
            </a: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F55943D-8011-49B3-A3A5-3C4A24B5D9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D584407C-6BD1-4B4D-A97D-DCD13386C4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not an animal tissue?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Epithelial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Connective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Muscle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Vascular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Nervous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71073F4-E3FD-4213-A7FF-AA7B538B04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6B3C75F3-88FB-4B98-843F-84BD65983F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	Plants use tight junctions to adhere cells together.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r>
              <a:rPr lang="en-US" dirty="0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3D909F8B-4E67-4EB3-81E5-3CFC188942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4119F2C5-3F38-4F5B-8525-8608803E81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The high tensile strength of a tendon is due 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en-US" sz="2400"/>
              <a:t>to the—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Fibronectin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Collagen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Laminin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Elastin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C1304205-A960-4809-90E7-A4C32A29FF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4E44D925-648B-4708-9A65-FB7004FAAE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Lungs need to be able to repeatedly stretch and retain their original shape, which protein is responsible for this flexibility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Fibronectin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Collagen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Laminin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Elastin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68425" lvl="2" indent="-514350" eaLnBrk="1" hangingPunct="1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EBCE9E5B-B34A-48D4-94AA-4925A2633B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A22C1D79-2836-4513-8887-BF06EC8D2B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As humans age collagen production slows; this causes the collagen under the skin to loosen and unravel. What is the consequence of this loss of collagen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Dark spots form on the skin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The skin losses elasticity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Wrinkles begin to develop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Slower replacement of skin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Reduction of scar tissue</a:t>
            </a:r>
            <a:endParaRPr lang="en-US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C801618C-DD78-4C23-B6EF-BBC09003B2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8D5675EC-F1B3-4BBB-88D2-8BB98D5474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2057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As fruits ripen the </a:t>
            </a:r>
            <a:r>
              <a:rPr lang="en-US" sz="2400" dirty="0" err="1"/>
              <a:t>pectinase</a:t>
            </a:r>
            <a:r>
              <a:rPr lang="en-US" sz="2400" dirty="0"/>
              <a:t> enzyme digests the pectin found in the middle lamella between plant cells. What effect does this have on the fruit?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fruit becomes sweeter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seeds begin to germinate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fruit darkens in color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The fruit detaches from the plant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The fruit becomes softer</a:t>
            </a:r>
            <a:endParaRPr lang="en-US" dirty="0"/>
          </a:p>
          <a:p>
            <a:pPr marL="1311275" lvl="2" indent="-45720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B31F5709-39AC-488A-87A7-35AFBC0E3A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087E7673-6211-4F6B-8598-D9CE353584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An experimental enzyme specifically digests </a:t>
            </a:r>
            <a:r>
              <a:rPr lang="en-US" sz="2400" dirty="0" err="1"/>
              <a:t>claudin</a:t>
            </a:r>
            <a:r>
              <a:rPr lang="en-US" sz="2400" dirty="0"/>
              <a:t> and </a:t>
            </a:r>
            <a:r>
              <a:rPr lang="en-US" sz="2400" dirty="0" err="1"/>
              <a:t>occludin</a:t>
            </a:r>
            <a:r>
              <a:rPr lang="en-US" sz="2400" dirty="0"/>
              <a:t> proteins in the intestinal epithelium.  What would happen to an animals that was given this enzyme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Intestinal epithelial cells would die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Intestinal epithelial cells would begin to pump ions into the intestinal lumen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Intestinal epithelium would begin to leak fluid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Intestinal epithelium would lose elasticity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Intestinal epithelial cell would stop collagen production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2B0E541E-A23A-41C6-BEBB-577AB2CB21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B16772B5-E16B-4A17-9B26-FA2986A51D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2” X 4” that you purchased at a lumber yard should contain a high percentage of – 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Schlerenchyma</a:t>
            </a:r>
            <a:r>
              <a:rPr lang="en-US" dirty="0"/>
              <a:t>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Parenchyma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Collenchyma</a:t>
            </a:r>
            <a:r>
              <a:rPr lang="en-US" dirty="0"/>
              <a:t> 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/>
              <a:t>Chlorenchyma</a:t>
            </a:r>
            <a:r>
              <a:rPr lang="en-US" dirty="0"/>
              <a:t>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 err="1">
                <a:ea typeface="+mn-ea"/>
                <a:cs typeface="+mn-cs"/>
              </a:rPr>
              <a:t>Endodermal</a:t>
            </a:r>
            <a:r>
              <a:rPr lang="en-US" dirty="0">
                <a:ea typeface="+mn-ea"/>
                <a:cs typeface="+mn-cs"/>
              </a:rPr>
              <a:t> cells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E9CE41C-DC80-4751-A3C2-91E8D02BCD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1DACBBA1-CC16-43A0-BB8D-4BEE8E70A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dermal tissue in plants is analogous to the _________ tissue in animals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Connective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Epithelial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Muscle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Nervous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6D5ACDB-F4A8-4E66-B5AE-32176584C4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87F643A-6F73-4DE7-A553-A87ED3990B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27CAE801-3845-471F-AA10-D3428FD103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047D889D-620B-40EF-8073-739D8F04A65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CAE758BD-FBEA-43A0-AF3A-6CE1B5EC8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358D58F-4A70-4C6A-AB89-DEAB446975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85A1BF4E-BAF1-4323-8D96-0F2C519579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of the following is not a function of the extra cellular matrix?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Providing structural support for cells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Organizing cells in the body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Protecting cells from damage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Facilitating cell communication</a:t>
            </a:r>
          </a:p>
          <a:p>
            <a:pPr marL="1368425" lvl="2" indent="-514350">
              <a:buFont typeface="+mj-lt"/>
              <a:buAutoNum type="alphaLcPeriod"/>
              <a:defRPr/>
            </a:pPr>
            <a:r>
              <a:rPr lang="en-US" dirty="0"/>
              <a:t>Regulation of cell development</a:t>
            </a:r>
          </a:p>
          <a:p>
            <a:pPr marL="1368425" lvl="2" indent="-514350" eaLnBrk="1" hangingPunct="1">
              <a:buFont typeface="Arial" charset="0"/>
              <a:buAutoNum type="alphaLcPeriod"/>
              <a:defRPr/>
            </a:pPr>
            <a:endParaRPr lang="en-US" dirty="0"/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E25AB13-15D3-47BC-A771-E5B3BF5C8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B2794BC0-6419-4045-BD23-CDA64250B5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Plants do not possess any extra cellular matrix, how do they protect their cells from damage?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Chloroplasts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Large vacuoles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Thickened plasma membrane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Cell wall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Dense cytoskeletal filaments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37B0DB7-93E3-4E6E-B2D1-1E6DF3DF13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9A731031-285F-45B3-8015-12AE022D5D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Collagen can be found in —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Bone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Cartilage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Ligaments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Skin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4EB8CC2-A7A1-453F-914F-AABC1FCA70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25526F70-9BC5-428B-98A7-82626FD47C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Wood, cotton, and paper all contain high levels of—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Chitin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Collagen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Cellulose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Glycosaminoglycans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Peptidoglycans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6924273-EC37-43B5-A821-AD6602D2E5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47FE8B51-246D-4C6C-B2E9-92598FA256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	The passageways across the cell walls of animals are called plasmodesmata. The structures all for the direct diffusion of molecules from cell to cell?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true</a:t>
            </a:r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r>
              <a:rPr lang="en-US" altLang="en-US"/>
              <a:t>This is false</a:t>
            </a:r>
          </a:p>
          <a:p>
            <a:pPr marL="1360488" lvl="2" indent="-51435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  <a:p>
            <a:pPr marL="1360488" lvl="2" indent="-514350" eaLnBrk="1" hangingPunct="1">
              <a:buFont typeface="Wingdings" panose="05000000000000000000" pitchFamily="2" charset="2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69247D7-C678-4C5F-9EC2-4D02B48C62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3EED845E-5081-4703-AE5D-DC3AACF10E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type of junction uses cadherins and acts as rivets between cells?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Adherence junctions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Desmosomes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Focal adhesions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Pili adhesions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Plasmodesmata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FAD2E751-0064-4140-A42A-B3CCCE874B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2C5B2B7F-5763-4664-9FF0-42528C40E9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function of linker proteins?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Binding cadherin dimmers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Binding cytoskeletal filaments via ECM to integrins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 Binding individual collagen proteins to form collagen fibers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Cross-linking elastin fibers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Connecting plasma membrane to plasmodesmata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MMPROD_UIDATA" val="&lt;database version=&quot;7.0&quot;&gt;&lt;object type=&quot;1&quot; unique_id=&quot;10001&quot;&gt;&lt;object type=&quot;2&quot; unique_id=&quot;10470&quot;&gt;&lt;object type=&quot;3&quot; unique_id=&quot;10471&quot;&gt;&lt;property id=&quot;20148&quot; value=&quot;5&quot;/&gt;&lt;property id=&quot;20300&quot; value=&quot;Slide 1&quot;/&gt;&lt;property id=&quot;20307&quot; value=&quot;317&quot;/&gt;&lt;/object&gt;&lt;object type=&quot;3&quot; unique_id=&quot;10472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473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474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475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476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477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478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479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480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481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482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483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484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485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486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487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488&quot;&gt;&lt;property id=&quot;20148&quot; value=&quot;5&quot;/&gt;&lt;property id=&quot;20300&quot; value=&quot;Slide 18 - &amp;quot;Question 16&amp;quot;&quot;/&gt;&lt;property id=&quot;20307&quot; value=&quot;312&quot;/&gt;&lt;/object&gt;&lt;object type=&quot;3&quot; unique_id=&quot;10489&quot;&gt;&lt;property id=&quot;20148&quot; value=&quot;5&quot;/&gt;&lt;property id=&quot;20300&quot; value=&quot;Slide 19 - &amp;quot;Question 17&amp;quot;&quot;/&gt;&lt;property id=&quot;20307&quot; value=&quot;327&quot;/&gt;&lt;/object&gt;&lt;object type=&quot;3&quot; unique_id=&quot;10490&quot;&gt;&lt;property id=&quot;20148&quot; value=&quot;5&quot;/&gt;&lt;property id=&quot;20300&quot; value=&quot;Slide 20 - &amp;quot;Answer Key – Chapter 10&amp;quot;&quot;/&gt;&lt;property id=&quot;20307&quot; value=&quot;273&quot;/&gt;&lt;/object&gt;&lt;/object&gt;&lt;object type=&quot;8&quot; unique_id=&quot;1051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1039</TotalTime>
  <Words>210</Words>
  <Application>Microsoft Office PowerPoint</Application>
  <PresentationFormat>On-screen Show (4:3)</PresentationFormat>
  <Paragraphs>182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180</cp:revision>
  <dcterms:created xsi:type="dcterms:W3CDTF">2005-04-19T02:46:41Z</dcterms:created>
  <dcterms:modified xsi:type="dcterms:W3CDTF">2019-04-22T19:50:06Z</dcterms:modified>
</cp:coreProperties>
</file>