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78" r:id="rId2"/>
  </p:sldMasterIdLst>
  <p:notesMasterIdLst>
    <p:notesMasterId r:id="rId31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30" r:id="rId15"/>
    <p:sldId id="331" r:id="rId16"/>
    <p:sldId id="332" r:id="rId17"/>
    <p:sldId id="333" r:id="rId18"/>
    <p:sldId id="335" r:id="rId19"/>
    <p:sldId id="337" r:id="rId20"/>
    <p:sldId id="307" r:id="rId21"/>
    <p:sldId id="308" r:id="rId22"/>
    <p:sldId id="309" r:id="rId23"/>
    <p:sldId id="310" r:id="rId24"/>
    <p:sldId id="311" r:id="rId25"/>
    <p:sldId id="338" r:id="rId26"/>
    <p:sldId id="339" r:id="rId27"/>
    <p:sldId id="312" r:id="rId28"/>
    <p:sldId id="336" r:id="rId29"/>
    <p:sldId id="273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8" autoAdjust="0"/>
    <p:restoredTop sz="87324" autoAdjust="0"/>
  </p:normalViewPr>
  <p:slideViewPr>
    <p:cSldViewPr>
      <p:cViewPr varScale="1">
        <p:scale>
          <a:sx n="88" d="100"/>
          <a:sy n="88" d="100"/>
        </p:scale>
        <p:origin x="43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237316E-F0CE-4177-91EB-31B46A8216D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B04AC14-1F48-495F-95BC-FAF72127044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EED2365-397D-4125-BE25-8AC711D2BA15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7863940C-0E2D-4932-A206-E59B4DDD305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57AE24AE-F368-4539-8665-98843291A0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0BB7BD1B-7F64-49CE-97B0-CFCD93CF70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E2325A9-DFFA-4A4F-A0D5-867B8EB175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0B514F5-2AB6-4839-9BCA-981EC8A6F3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5171CF-C0CD-4760-B89F-4496DD986801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B4DA4DCA-CD29-49E9-8B1D-F961E426365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C6585CFD-529C-4841-A111-BB5B418292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8D76B02F-5A44-45A4-97AF-05E5708B24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23D611E2-6108-40AC-98F1-A7F68EBE2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D6D5613F-684E-4D65-887B-0F6E31B505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93749D-C252-425B-8580-2B0747916771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98E8B9A2-49BA-4035-9D2D-483EE2375E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1EBD69C3-CB8C-40F2-92AB-BEFA85E2E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F31D4DE4-1EE6-4453-BAA0-1FFF16636B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EC336AE-7622-44B2-A0DE-422DF49A6C3C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05E9868-C77B-40F0-8221-DDCFD642E3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DD8ED5AC-DD7F-44DA-A515-16C5DF9163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2509359-C99B-4AB1-8203-02A45679E3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145623-C248-438B-B5A1-EFBEFB1465BC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76C44A36-686F-419E-9043-C8618630FD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F50A36FF-E388-446F-A329-987870BF9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A33F4163-7A95-4AD3-AC69-56DB999649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62B94E-B377-4956-B003-ADF036E30007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9260D593-3D40-480D-BBC3-253956E36B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9C9B6191-C994-4ECA-A5BD-EF7CACAD12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EF651C16-687A-4300-B87B-3B30EF07AE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D062EB-24EF-450E-ACE1-4223C66CD104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2192B8B-817E-4FE9-8C75-280DD2DB31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65F0F3B-C994-4F29-8685-31E0CB8B5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5211838-18F2-48F1-A146-A32E26221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99D3F1-62BE-4EAD-814E-27E23E943C2F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771D844D-F35E-4C20-A31E-1E1740FB99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88777028-AEBE-4A0B-BCE4-9DA1EA61D7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C07285C1-3EE6-4D93-B851-8BC46E4B77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219C4F6-51BE-411D-AECA-77DF70DC309F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BE202A9-701D-442C-BD06-0024147262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6076DB1E-3103-44B9-A157-B9347F0C0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E16E9E4D-16E2-46CB-A93C-F78B4121AF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2284CA-6BC5-4D5A-B8C8-9BD3E578DE00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73174ED4-2AF2-4DD8-843B-52ADB9278D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877E59FB-CA28-499E-995C-BFEAD299D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576F0077-3420-48CE-B69C-5E84849D9B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5F2E0A9-EADB-466A-BB11-367994531C9B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088EA281-45BA-40D5-A270-032D9C3DDDD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B36BC6E9-C28D-4E2A-84D2-32EFDF6BC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DD19C51B-E3D4-464F-9C1D-BB58910B54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8E0F4E2-18A7-4CFD-BA74-96C8B4CEEBE8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8302D34-2912-4030-B8DC-738B117EC2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F3853CAB-0458-474D-B37C-092DC122FC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24C89E64-6924-4C06-B408-D4A9C741A8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6903C3-323E-45D4-8B6C-B34A7F784DED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736F3170-F147-44B0-8725-585757E7A1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0A2E6CBC-2DE9-4065-8D3A-AB2D5A18A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C40A5FC5-9DFD-4716-9177-4D209FA2D1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3BB826-EC8C-4EA0-BC7E-F9B6AF053B04}" type="slidenum">
              <a:rPr lang="en-US" altLang="en-US" sz="1200" smtClean="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8A8A439F-76F0-4329-BA21-08E6C08888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E79ADAA0-143E-4097-B8E5-8F7AB3CFB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FDF1750B-B738-4A07-97B7-2F08F9C5AB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0C836F-0DC7-4DB6-8072-6C657263A8EB}" type="slidenum">
              <a:rPr lang="en-US" altLang="en-US" sz="1200" smtClean="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434F814B-1AC5-4A64-A1B3-E42C3C2DC2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FF16AE3F-A080-494C-93CA-CE8AF8442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71698C69-25E7-4835-8032-CCA56C9C94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F8DD38-81DB-4C06-9566-B5EB0B8D9E18}" type="slidenum">
              <a:rPr lang="en-US" altLang="en-US" sz="1200" smtClean="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BF5BEB08-7F7F-4C86-974E-68F359B348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80D5FFCE-266C-4D12-8FF2-C5406C903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5295C4D-2FFE-4DD7-8E54-A11FC84285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057FC9-E48E-409A-BAEF-CBD28BA6152A}" type="slidenum">
              <a:rPr lang="en-US" altLang="en-US" sz="1200" smtClean="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C02FC9C8-5F09-4544-A5D3-5C41F2DFA8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4B2B26A4-5A65-49C0-BA3D-2A82BAD44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A21272D7-F87E-4C9A-BD7E-7A6F6B289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00BC95-C18D-4F12-9DC4-C8F6AA1134BB}" type="slidenum">
              <a:rPr lang="en-US" altLang="en-US" sz="1200" smtClean="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0B0220E3-770D-4EC6-A1D1-AD54A1C962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229EAD5E-F402-49C2-A682-1077E0C7C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7CDD63BA-B647-4282-992A-761EA901E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63BE8B-8E77-4413-88E4-A7B1C086F732}" type="slidenum">
              <a:rPr lang="en-US" altLang="en-US" sz="1200" smtClean="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BE58FADA-39D3-4D14-9058-926A7CF764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C3E99E96-330C-4B02-8401-8DAF7AE4F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E5110D66-6DFE-4E0D-ADAD-7BB0BF55B8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5F092F-6E6A-4C07-95FA-B0031DA60AEF}" type="slidenum">
              <a:rPr lang="en-US" altLang="en-US" sz="1200" smtClean="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EDA9A34C-7FD1-46D4-B230-FD2039C373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F406EB-FD8A-42C1-B461-99192929F2AE}" type="slidenum">
              <a:rPr lang="en-US" altLang="en-US" sz="1200" smtClean="0"/>
              <a:pPr/>
              <a:t>28</a:t>
            </a:fld>
            <a:endParaRPr lang="en-US" altLang="en-US" sz="1200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9F87951D-FEDD-43BA-89F1-DDC8071AB6B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27EF850B-4835-47E5-9FE6-403B87BBEF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CB4EAEB-B64B-4F44-84A4-1BC74DB176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BF3F1A56-17F8-4D2D-B6C0-CFC81124C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203CD35-1061-400B-B4AB-8DDFF4DBD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671F77-E604-476D-AA03-36AF19ACF557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E16A401F-2D1D-4633-9ACA-A92DD0CBDD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359CBEA0-59D7-4A70-8B47-A0CF18A7D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BA2D2831-C876-48B1-929F-022D4AF77C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A0E0EC-1ADA-43C1-A768-969912C5B439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69160EA8-8BA2-4BA1-AF92-B60CA37926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E7E2CBCE-94B1-40C6-845B-D66ECD974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AB97A211-2270-4F7D-8056-18F43DFD33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AA1B57-DB9C-46D8-9EDD-112FE826E43D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91654AAC-CA2D-4B0E-82B0-9DD71B0A9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E486ADE5-384B-4CCE-B380-103580DFC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10C6BA7-58A4-4B54-B488-6BE9623DC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BF18B0-179E-4DE0-9667-3D9305CC0EA3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BDD542A-C371-4DFC-9C7E-70D4656E1F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97F1D02A-2AB6-4149-B383-DF03DA9CD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698B5402-0A7B-4A8C-8242-87DAD88225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C00D2F-D37E-4D64-868E-E17C872A6268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1B082BA0-3CB4-4E19-B863-9B767B701B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97633474-0112-48D5-AC13-3B5F16B4E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985740F5-E646-4E2B-9DE7-9C9F80C587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519F78-3FAE-4C10-94E4-FA0C0593670F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DEC94992-6BDF-4342-9F67-2E9197920E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F11F3E91-91B9-438C-A04C-80CACED50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91E2A0C7-B8CE-471D-B14E-DD3EBFF29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B1455B-3D19-422D-BE3D-1B919CED4164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F310359-C8AA-4AF8-914E-510DB3B803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09D65B1-F933-481B-8934-0863C2D247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A864607-41D2-462F-BA9E-3884E86D30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B578F-786F-4D66-B324-4505C2B480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9778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27523A1-2807-49CF-AE3D-01F5E6F72F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B1455C5-A4D7-40C4-968F-8751255CC0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45C3E82-C6DC-4275-BFBB-DBC0CF1D53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3D8D2-DD04-4C5D-8DBE-2D35A9FDFB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838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672D4-D591-4A81-8F30-F87CE01912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D613D1-323E-40AA-B806-6DAF0D153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545923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E9688-1025-400C-A002-204512C80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57603-9312-4D1B-BF8A-36AEEAF51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49063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23A44-FA87-480F-9358-01026E9BC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C8827-3370-4D3B-911B-E075591C9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567283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9E0B2-5123-4B3E-8B23-0DA2FB887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DF689-63F4-43D4-A99E-D95D43BE5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5B6441-A397-4277-B900-042B60DBD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928892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10E50-C868-45F8-B90A-F70B649E2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385E2-CCF2-4A50-9F66-5BA71A5E7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B8A1F6-6972-4953-881D-D3CC22912B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5527DA-9336-4E47-A6F4-1F0439C261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FC0157-5D59-4C16-A193-55264616B6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524331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6464D-F153-484F-8978-FFEA7630C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20373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61543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E2E18-0193-4148-98FF-F8A583535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53535-C8AD-42B2-A9E4-E26D9834D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5A48DF-2FBA-475B-A306-D5492B7B3B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391901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C3D79-5DA8-45B9-B673-28873896A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B87AE9-4467-4177-AD12-51FC2A84AB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23CE8-6A4C-4570-BBA3-C88A0991BC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634308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65284AA-8747-4E34-9FFF-324C855E96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A5C5944-F723-49B3-B124-511135E3FC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EC491D2-772E-4674-A42E-D0492F0122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4C68-B9EA-43B3-8505-D5572C4CB8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96058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1A8FE-920A-46CC-8198-0D56CF061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E14EE9-46AB-419E-B1C9-3EC093246D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86581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CD7E38-AFE4-484A-A261-9FBABC04CB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2AFC52-7088-4DE1-B389-E44360773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560908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D28A759-A870-4E4E-9772-65C7CC253E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A706C40-A348-4509-B24C-042FBF03CC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F944EFF-4BA3-4FB8-8EF3-755F94BB07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2EEAE-3580-4E00-A060-E2EDD4DF59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81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51517-19B4-45E1-8399-E0A957943D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5CF900-8AB1-4816-9710-E5A6DD6941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61E11F-1995-486B-B282-9EB1033C28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02553-C623-4675-B9B8-E02D51070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74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B8F5A55-E22D-447B-9615-A49FB75F44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DB4F8398-4DDE-4D74-B1FB-FBC105A8BE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1B200288-D422-4E88-B7D6-FAFED0DDD1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41878-F7D6-4933-9005-AB081861F5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2542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20DA787-0036-45AD-BE82-8E6105112C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C948767-2319-4E70-BDCF-9E014504C6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76CD55C-E8D4-4969-A03F-F66B71C607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1063E-6177-4C1F-B766-D02DFBE79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840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F4964D3-8F44-4E17-AF30-2ED588A057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536D8B1-43FB-420E-B967-3E3951BF06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385D74F-3785-4F9E-9786-6B1A68D8C5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D15E7-DE70-47F3-AA5D-0DA4683C1F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288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DB9D2E8-5527-4B2F-80CD-F20D5FEDF9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CE0DA63-831A-4F85-BB6C-CEC789BF54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3276252-00DE-4DDF-9F61-114F30326C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A3F4D-9BF7-4DAC-B280-D819BB797C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5118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3DE7D73-59C0-4AC6-A7BF-2083DD12D3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F831599-6F95-4753-83CC-ABB8AC9C63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F279E09-2EDB-4A6C-8A3C-359D08F8C0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D55E0-0A1D-4528-B21D-DCFE5E9016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8125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0DEBE6C-269A-4D4C-9E3C-479B05607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B0EA7FB-1072-4CDD-8E4E-6D141CE96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2E2F4F5-9562-4173-A8D7-BE0C0F65B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E6BB611-CF7E-42AF-ACFC-8E82A088BD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7D5F3F8E-8F2F-4F1C-98E2-55F77C74698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90B69EA-5567-4174-9764-DC9EA64F522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48F1DEE-472E-4361-B902-54C0C0A762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E5771E6B-62CC-4844-AE2C-3C5093208E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22A080AD-DA45-430E-8481-AF08533FE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02893509-2F62-4481-82FA-D6485B981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459358F-228E-4989-96D7-18160E3DC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16769-C912-4629-8085-95AF170FBCE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9A65152-937C-40DC-B73E-F59A2A47918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3181CEDF-713D-4AFF-8EAB-6F930C157B4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1A98C665-82FF-4F1C-98B9-C6FA85EAD9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2A1EE0E6-4BF6-496F-ACC7-8FF142B10934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B5970787-65A6-4B72-A5DE-FD083EB352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EEE5F6B-2A3C-4FC0-9668-D28A5F1655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5817CFB9-05AD-4383-811E-16ED7FEE9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33B2B2D7-9C0C-419F-AE51-C8FE3366C00C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0827126F-1037-46FF-B7A8-B566F66BC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Mitosis &amp; Meiosis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D1C911B-5B09-4BC0-872E-B7A23D6B09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4117799C-383B-4B75-B0A9-E74F5188FD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protein is important to hold sister chromatids together?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Kinetochore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Centromere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Centrosome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Cohesion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cyclin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A463675-B069-4B16-96D0-3B722841A5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699F8276-D06C-44E0-9686-FE15A7B812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Centrioles are found in all eukaryotic species.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929BA97-2B01-40A5-9E7B-33857BE4E7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8FBC073D-95B2-498B-AAF7-75EDA45FA6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Astral microtubules help separate the poles of the cell.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1206F54-E3A3-4E8D-95DB-897153A695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F8AE3FE6-D6E2-43C7-94EE-D868272974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The order of mitosis is—.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Interphase</a:t>
            </a:r>
            <a:r>
              <a:rPr lang="en-US" dirty="0"/>
              <a:t>, prophase, metaphase, anaphase, </a:t>
            </a:r>
            <a:r>
              <a:rPr lang="en-US" dirty="0" err="1"/>
              <a:t>telophase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 err="1"/>
              <a:t>Telophase</a:t>
            </a:r>
            <a:r>
              <a:rPr lang="en-US" dirty="0"/>
              <a:t>, anaphase, metaphase, prophase, </a:t>
            </a:r>
            <a:r>
              <a:rPr lang="en-US" dirty="0" err="1"/>
              <a:t>interphase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Prophase, metaphase, anaphase, </a:t>
            </a:r>
            <a:r>
              <a:rPr lang="en-US" dirty="0" err="1"/>
              <a:t>telophase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anaphase, metaphase, prophase, </a:t>
            </a:r>
            <a:r>
              <a:rPr lang="en-US" dirty="0" err="1"/>
              <a:t>interphase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1C378B05-C313-4951-9A25-5C54B6577A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B372196-67F1-4056-96FD-1FE8F29CDF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By looking at the proteomes of different species, researchers can find a genetic relationship among the species.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6CCDF9D-6B29-4CF2-A62A-A4BFA0FFFD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F300CC6-7BCC-4146-8CAB-315BA8CFA4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 Gametes are produced by Mitosis.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0214D43B-2C6B-4388-A684-DF8CA55190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62C353B1-BCCA-461F-B21C-EA5C1D6F1D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are bivalents (tetrads) formed?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Prophase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Prophase I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Prophase II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Interphase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Metaphase 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B306C1F8-4672-4227-B3B1-8D4CB473FD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4B04B21-9BEB-4566-B1E6-FCCFC0DAF1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place where homologous chromosomes are attached to each other is referred to as a—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Chiasma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Synapse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Pairing site		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Metaphase plate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/>
              <a:t>Tetrad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9D36206F-2A29-4DAD-8327-20E026BC37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479075F9-B1D9-4A93-85E2-3D5DDD9E16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Persons with Down syndrome usually have ______ copies of chromosome 21.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1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2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3</a:t>
            </a:r>
            <a:endParaRPr lang="en-US" dirty="0"/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0</a:t>
            </a:r>
          </a:p>
          <a:p>
            <a:pPr marL="1360488" lvl="2" indent="-514350">
              <a:buFont typeface="+mj-lt"/>
              <a:buAutoNum type="alphaLcPeriod"/>
              <a:defRPr/>
            </a:pPr>
            <a:r>
              <a:rPr lang="en-US" dirty="0"/>
              <a:t>4</a:t>
            </a: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F4646195-5712-4119-9649-7ED3DF5FB8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FDA8C4D2-F1B8-4300-BDDC-75D2D4965A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order for the chromosomes to spread out for microscopic viewing, the cells they are obtained from were placed in a(n)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Isotonic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Hypertonic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Hypotonic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 solution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DA427D6-061B-4E48-BE2E-AD2DE000B7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906E16AA-DBC3-458F-8A6C-9F7EF7EAC5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240E180-B30E-44D9-8D44-C6EDCE9A8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41987" name="Rectangle 6">
            <a:extLst>
              <a:ext uri="{FF2B5EF4-FFF2-40B4-BE49-F238E27FC236}">
                <a16:creationId xmlns:a16="http://schemas.microsoft.com/office/drawing/2014/main" id="{290DBB8C-8F9A-4A1F-91CA-15E8301096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None/>
            </a:pPr>
            <a:r>
              <a:rPr lang="en-US" altLang="en-US" sz="2400"/>
              <a:t> 	At which phase of mitosis are chromosomes first visible?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Prophase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Metaphase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Anaphase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Telophase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Interphase</a:t>
            </a:r>
          </a:p>
          <a:p>
            <a:pPr marL="457200" indent="-457200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9C13D02A-5C6C-4489-A7EF-E142177ED5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44035" name="Rectangle 6">
            <a:extLst>
              <a:ext uri="{FF2B5EF4-FFF2-40B4-BE49-F238E27FC236}">
                <a16:creationId xmlns:a16="http://schemas.microsoft.com/office/drawing/2014/main" id="{D2DDC2FD-583A-4710-A78A-B8A89C328A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organelle produces the cell plate in plants?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Ribosomes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Golgi apparatus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Lysosome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Centrioles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Endoplasmic reticulum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A122282E-4C20-4FC8-A1ED-D17490B819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46083" name="Rectangle 6">
            <a:extLst>
              <a:ext uri="{FF2B5EF4-FFF2-40B4-BE49-F238E27FC236}">
                <a16:creationId xmlns:a16="http://schemas.microsoft.com/office/drawing/2014/main" id="{354645C6-8991-4573-939F-FB55E1CB7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After fertilization, the newly formed zygote </a:t>
            </a:r>
            <a:r>
              <a:rPr lang="en-US" altLang="en-US" sz="2400" b="1" u="sng"/>
              <a:t>grows</a:t>
            </a:r>
            <a:r>
              <a:rPr lang="en-US" altLang="en-US" sz="2400"/>
              <a:t> by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Meiosis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Binary fission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Syngamy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Mitosis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Pachytene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3CCE217B-A0ED-4197-915B-95EB9C67E1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48131" name="Rectangle 6">
            <a:extLst>
              <a:ext uri="{FF2B5EF4-FFF2-40B4-BE49-F238E27FC236}">
                <a16:creationId xmlns:a16="http://schemas.microsoft.com/office/drawing/2014/main" id="{350E4EDD-4D92-4FAC-B329-BACA5D26DB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a gorilla has somatic cells containing 48 chromosomes, how many chromosomes will be found in its </a:t>
            </a:r>
            <a:r>
              <a:rPr lang="en-US" altLang="en-US" sz="2400" b="1" u="sng"/>
              <a:t>gametes</a:t>
            </a:r>
            <a:r>
              <a:rPr lang="en-US" altLang="en-US" sz="2400"/>
              <a:t>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23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24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48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96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5B6F5DC4-DEF9-4311-927A-414071052D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50179" name="Rectangle 6">
            <a:extLst>
              <a:ext uri="{FF2B5EF4-FFF2-40B4-BE49-F238E27FC236}">
                <a16:creationId xmlns:a16="http://schemas.microsoft.com/office/drawing/2014/main" id="{8E9A426F-4139-4A91-B303-4FAAD0FB26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would not happen in Anaphase I?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Kinetochore spindle fibers pull homologous chromosomes to opposite poles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cells become haploid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Two daughter cells are now present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Sister chromatids are pulled to opposite poles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Sister chromatids remain attached at the centromere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684CE3EE-02D4-431A-8D98-650119ECCB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23</a:t>
            </a:r>
          </a:p>
        </p:txBody>
      </p:sp>
      <p:sp>
        <p:nvSpPr>
          <p:cNvPr id="52227" name="Rectangle 6">
            <a:extLst>
              <a:ext uri="{FF2B5EF4-FFF2-40B4-BE49-F238E27FC236}">
                <a16:creationId xmlns:a16="http://schemas.microsoft.com/office/drawing/2014/main" id="{7EC755C8-5914-48B3-B610-C3809A4A88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would be an example of aneuploidy?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Klinefelters (XXY)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Down Syndrome (Three 21 chromosomes)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Turner syndrome (XO)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Patau (Three 3 chromosomes)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89433982-A02D-4FC4-93CB-F76E8282E4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24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056E3B2B-2669-452C-B0C9-713CA9F8EA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Nondisjunction</a:t>
            </a:r>
            <a:r>
              <a:rPr lang="en-US" sz="2400" dirty="0"/>
              <a:t> occurs during </a:t>
            </a:r>
            <a:r>
              <a:rPr lang="en-US" sz="2400" b="1" u="sng" dirty="0"/>
              <a:t>meiosis II</a:t>
            </a:r>
            <a:r>
              <a:rPr lang="en-US" sz="2400" dirty="0"/>
              <a:t> if </a:t>
            </a:r>
            <a:r>
              <a:rPr lang="en-US" sz="2400" b="1" u="sng" dirty="0"/>
              <a:t>sister </a:t>
            </a:r>
            <a:r>
              <a:rPr lang="en-US" sz="2400" b="1" u="sng" dirty="0" err="1"/>
              <a:t>chromatids</a:t>
            </a:r>
            <a:r>
              <a:rPr lang="en-US" sz="2400" dirty="0"/>
              <a:t> fail to separate completely.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True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False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055E8F5F-71B0-4DA2-A9C4-0E20879AD6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25</a:t>
            </a:r>
          </a:p>
        </p:txBody>
      </p:sp>
      <p:sp>
        <p:nvSpPr>
          <p:cNvPr id="56323" name="Rectangle 6">
            <a:extLst>
              <a:ext uri="{FF2B5EF4-FFF2-40B4-BE49-F238E27FC236}">
                <a16:creationId xmlns:a16="http://schemas.microsoft.com/office/drawing/2014/main" id="{73C2F25A-86A0-43E5-A351-A62351EFD5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Nondisjunction can occur if ______ fail to separate during </a:t>
            </a:r>
            <a:r>
              <a:rPr lang="en-US" altLang="en-US" sz="2400" b="1" u="sng"/>
              <a:t>meiosis I.</a:t>
            </a:r>
            <a:endParaRPr lang="en-US" altLang="en-US" sz="24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Homozygote chromosomes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Sister chromatids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Homologous chromosomes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Defective chromosomes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Sex chromosomes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FC59968B-9E5F-4F88-A375-50D17D9689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FA1B89FE-E6DA-432D-B1E9-027830D56E2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58372" name="Rectangle 6">
            <a:extLst>
              <a:ext uri="{FF2B5EF4-FFF2-40B4-BE49-F238E27FC236}">
                <a16:creationId xmlns:a16="http://schemas.microsoft.com/office/drawing/2014/main" id="{AEBB985F-F5B4-41F9-A2DB-BCDA8FCBD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58373" name="Rectangle 6">
            <a:extLst>
              <a:ext uri="{FF2B5EF4-FFF2-40B4-BE49-F238E27FC236}">
                <a16:creationId xmlns:a16="http://schemas.microsoft.com/office/drawing/2014/main" id="{A1088B4D-D2A4-46CD-B650-0B102CBC0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6865F70-96F1-4698-A285-A4FCDAC1B4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F9C107F6-D743-4474-B7B2-135E05EF1D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study of chromosomes and cell division—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Cytogenetics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Microgenetics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Archaeogenetics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Genomics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metagenics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8425" lvl="2" indent="-51435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FB7062A-21A7-423A-BE26-C86A8D679D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9CECC54C-15D1-42F8-99B0-B01D5F3F7B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photograph of the cell’s chromosome is a(n)— </a:t>
            </a:r>
          </a:p>
          <a:p>
            <a:pPr marL="1755775" lvl="3" indent="-514350">
              <a:buFont typeface="+mj-lt"/>
              <a:buAutoNum type="alphaLcPeriod"/>
              <a:defRPr/>
            </a:pPr>
            <a:r>
              <a:rPr lang="en-US" sz="2400" dirty="0" err="1"/>
              <a:t>Chromotype</a:t>
            </a:r>
            <a:endParaRPr lang="en-US" sz="2400" dirty="0"/>
          </a:p>
          <a:p>
            <a:pPr marL="1755775" lvl="3" indent="-514350">
              <a:buFont typeface="+mj-lt"/>
              <a:buAutoNum type="alphaLcPeriod"/>
              <a:defRPr/>
            </a:pPr>
            <a:r>
              <a:rPr lang="en-US" sz="2400" dirty="0" err="1"/>
              <a:t>Karyotype</a:t>
            </a:r>
            <a:endParaRPr lang="en-US" sz="2400" dirty="0"/>
          </a:p>
          <a:p>
            <a:pPr marL="1755775" lvl="3" indent="-514350">
              <a:buFont typeface="+mj-lt"/>
              <a:buAutoNum type="alphaLcPeriod"/>
              <a:defRPr/>
            </a:pPr>
            <a:r>
              <a:rPr lang="en-US" sz="2400" dirty="0"/>
              <a:t>Constitutional chromosome analysis</a:t>
            </a:r>
          </a:p>
          <a:p>
            <a:pPr marL="1755775" lvl="3" indent="-514350">
              <a:buFont typeface="+mj-lt"/>
              <a:buAutoNum type="alphaLcPeriod"/>
              <a:defRPr/>
            </a:pPr>
            <a:r>
              <a:rPr lang="en-US" sz="2400" dirty="0" err="1"/>
              <a:t>Idiogram</a:t>
            </a:r>
            <a:endParaRPr lang="en-US" sz="2400" dirty="0"/>
          </a:p>
          <a:p>
            <a:pPr marL="1755775" lvl="3" indent="-514350">
              <a:buFont typeface="+mj-lt"/>
              <a:buAutoNum type="alphaLcPeriod"/>
              <a:defRPr/>
            </a:pPr>
            <a:r>
              <a:rPr lang="en-US" sz="2400" dirty="0" err="1"/>
              <a:t>Glyphics</a:t>
            </a:r>
            <a:r>
              <a:rPr lang="en-US" sz="2400" dirty="0"/>
              <a:t> </a:t>
            </a: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r>
              <a:rPr lang="en-US" sz="2400" dirty="0">
                <a:ea typeface="+mn-ea"/>
                <a:cs typeface="+mn-cs"/>
              </a:rPr>
              <a:t>  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2CF2231-073D-4C7C-B24D-DB1F61A052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BC5734B2-6982-4F16-AD26-EEFCD04F3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phrase best describes the human </a:t>
            </a:r>
            <a:r>
              <a:rPr lang="en-US" sz="2400" dirty="0" err="1"/>
              <a:t>karyotype</a:t>
            </a:r>
            <a:endParaRPr lang="en-US" sz="2400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42 pairs of </a:t>
            </a:r>
            <a:r>
              <a:rPr lang="en-US" dirty="0" err="1">
                <a:ea typeface="+mn-ea"/>
                <a:cs typeface="+mn-cs"/>
              </a:rPr>
              <a:t>autosomes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one pair of sex chromosomes and 23 pairs of </a:t>
            </a:r>
            <a:r>
              <a:rPr lang="en-US" dirty="0" err="1">
                <a:ea typeface="+mn-ea"/>
                <a:cs typeface="+mn-cs"/>
              </a:rPr>
              <a:t>autosomes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X  chromosomes and 22 pairs of </a:t>
            </a:r>
            <a:r>
              <a:rPr lang="en-US" dirty="0" err="1">
                <a:ea typeface="+mn-ea"/>
                <a:cs typeface="+mn-cs"/>
              </a:rPr>
              <a:t>autosomes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One pair of sex chromosomes and 22 pairs of </a:t>
            </a:r>
            <a:r>
              <a:rPr lang="en-US" dirty="0" err="1">
                <a:ea typeface="+mn-ea"/>
                <a:cs typeface="+mn-cs"/>
              </a:rPr>
              <a:t>autosomes</a:t>
            </a:r>
            <a:endParaRPr lang="en-US" dirty="0">
              <a:ea typeface="+mn-ea"/>
              <a:cs typeface="+mn-cs"/>
            </a:endParaRPr>
          </a:p>
          <a:p>
            <a:pPr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906A18B-3B3C-492E-843F-39E3DD8702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ABACAE24-848D-4BEF-B1A4-6ED1887623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Ryan is a cell biologist preparing microscope slides of various cell types. Which of the following would he NOT label as diploid?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Nerve cell.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Sperm.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White blood cell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Muscle cell</a:t>
            </a:r>
          </a:p>
          <a:p>
            <a:pPr marL="1368425" lvl="2" indent="-514350">
              <a:buFont typeface="Arial" charset="0"/>
              <a:buAutoNum type="alphaLcPeriod"/>
              <a:defRPr/>
            </a:pPr>
            <a:r>
              <a:rPr lang="en-US" dirty="0"/>
              <a:t>All are diploid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8E22B5AF-AC1C-4214-961F-A17C8B26EF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A5F51D91-098B-44CB-A71D-C44FE42A31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Natasha examined her somatic cell </a:t>
            </a:r>
            <a:r>
              <a:rPr lang="en-US" sz="2400" dirty="0" err="1"/>
              <a:t>karyotype</a:t>
            </a:r>
            <a:r>
              <a:rPr lang="en-US" sz="2400" dirty="0"/>
              <a:t> and saw 23 pairs of homologous chromosomes. What are homologues?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Two chromosomes, one inherited from her mother and one from her father.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Sets that came from her mother.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Sets that came from her father.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One set that came either from her father or from her mother.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One chromosome from one parent that has duplicated in Erin’s cell.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ECB5B87-BD08-4399-BF25-8147E06EAF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808CF56-7D99-46B3-8910-FEFB7AE079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Sister chromatids are present after--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Prophase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Metaphase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</a:t>
            </a:r>
            <a:r>
              <a:rPr lang="en-US" altLang="en-US" baseline="-25000"/>
              <a:t>1</a:t>
            </a:r>
            <a:r>
              <a:rPr lang="en-US" altLang="en-US"/>
              <a:t> Phase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 Phase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Cytokinesis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C6E0F41C-C287-43CD-8EB4-8756ACF4C3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F407832-BF48-43AB-AAAF-AF760090E3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This group of enzymes are involved in triggering events in the cell cycle –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Proteases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Transferases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/>
              <a:t>Kinases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nucleases		</a:t>
            </a:r>
          </a:p>
          <a:p>
            <a:pPr marL="457200" indent="-457200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237&quot;&gt;&lt;object type=&quot;3&quot; unique_id=&quot;10238&quot;&gt;&lt;property id=&quot;20148&quot; value=&quot;5&quot;/&gt;&lt;property id=&quot;20300&quot; value=&quot;Slide 1&quot;/&gt;&lt;property id=&quot;20307&quot; value=&quot;317&quot;/&gt;&lt;/object&gt;&lt;object type=&quot;3&quot; unique_id=&quot;10239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40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241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242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243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244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245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246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247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248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249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250&quot;&gt;&lt;property id=&quot;20148&quot; value=&quot;5&quot;/&gt;&lt;property id=&quot;20300&quot; value=&quot;Slide 13 - &amp;quot;Question 11&amp;quot;&quot;/&gt;&lt;property id=&quot;20307&quot; value=&quot;330&quot;/&gt;&lt;/object&gt;&lt;object type=&quot;3&quot; unique_id=&quot;10251&quot;&gt;&lt;property id=&quot;20148&quot; value=&quot;5&quot;/&gt;&lt;property id=&quot;20300&quot; value=&quot;Slide 14 - &amp;quot;Question 12&amp;quot;&quot;/&gt;&lt;property id=&quot;20307&quot; value=&quot;331&quot;/&gt;&lt;/object&gt;&lt;object type=&quot;3&quot; unique_id=&quot;10252&quot;&gt;&lt;property id=&quot;20148&quot; value=&quot;5&quot;/&gt;&lt;property id=&quot;20300&quot; value=&quot;Slide 15 - &amp;quot;Question 13&amp;quot;&quot;/&gt;&lt;property id=&quot;20307&quot; value=&quot;332&quot;/&gt;&lt;/object&gt;&lt;object type=&quot;3&quot; unique_id=&quot;10253&quot;&gt;&lt;property id=&quot;20148&quot; value=&quot;5&quot;/&gt;&lt;property id=&quot;20300&quot; value=&quot;Slide 16 - &amp;quot;Question 14&amp;quot;&quot;/&gt;&lt;property id=&quot;20307&quot; value=&quot;333&quot;/&gt;&lt;/object&gt;&lt;object type=&quot;3&quot; unique_id=&quot;10254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255&quot;&gt;&lt;property id=&quot;20148&quot; value=&quot;5&quot;/&gt;&lt;property id=&quot;20300&quot; value=&quot;Slide 18 - &amp;quot;Question 16&amp;quot;&quot;/&gt;&lt;property id=&quot;20307&quot; value=&quot;337&quot;/&gt;&lt;/object&gt;&lt;object type=&quot;3&quot; unique_id=&quot;10256&quot;&gt;&lt;property id=&quot;20148&quot; value=&quot;5&quot;/&gt;&lt;property id=&quot;20300&quot; value=&quot;Slide 19 - &amp;quot;Question 17&amp;quot;&quot;/&gt;&lt;property id=&quot;20307&quot; value=&quot;307&quot;/&gt;&lt;/object&gt;&lt;object type=&quot;3&quot; unique_id=&quot;10257&quot;&gt;&lt;property id=&quot;20148&quot; value=&quot;5&quot;/&gt;&lt;property id=&quot;20300&quot; value=&quot;Slide 20 - &amp;quot;Question 18&amp;quot;&quot;/&gt;&lt;property id=&quot;20307&quot; value=&quot;308&quot;/&gt;&lt;/object&gt;&lt;object type=&quot;3&quot; unique_id=&quot;10258&quot;&gt;&lt;property id=&quot;20148&quot; value=&quot;5&quot;/&gt;&lt;property id=&quot;20300&quot; value=&quot;Slide 21 - &amp;quot;Question 19&amp;quot;&quot;/&gt;&lt;property id=&quot;20307&quot; value=&quot;309&quot;/&gt;&lt;/object&gt;&lt;object type=&quot;3&quot; unique_id=&quot;10259&quot;&gt;&lt;property id=&quot;20148&quot; value=&quot;5&quot;/&gt;&lt;property id=&quot;20300&quot; value=&quot;Slide 22 - &amp;quot;Question 20&amp;quot;&quot;/&gt;&lt;property id=&quot;20307&quot; value=&quot;310&quot;/&gt;&lt;/object&gt;&lt;object type=&quot;3&quot; unique_id=&quot;10260&quot;&gt;&lt;property id=&quot;20148&quot; value=&quot;5&quot;/&gt;&lt;property id=&quot;20300&quot; value=&quot;Slide 23 - &amp;quot;Question 21&amp;quot;&quot;/&gt;&lt;property id=&quot;20307&quot; value=&quot;311&quot;/&gt;&lt;/object&gt;&lt;object type=&quot;3&quot; unique_id=&quot;10261&quot;&gt;&lt;property id=&quot;20148&quot; value=&quot;5&quot;/&gt;&lt;property id=&quot;20300&quot; value=&quot;Slide 24 - &amp;quot;Question 22&amp;quot;&quot;/&gt;&lt;property id=&quot;20307&quot; value=&quot;338&quot;/&gt;&lt;/object&gt;&lt;object type=&quot;3&quot; unique_id=&quot;10262&quot;&gt;&lt;property id=&quot;20148&quot; value=&quot;5&quot;/&gt;&lt;property id=&quot;20300&quot; value=&quot;Slide 25 - &amp;quot;Question 23&amp;quot;&quot;/&gt;&lt;property id=&quot;20307&quot; value=&quot;339&quot;/&gt;&lt;/object&gt;&lt;object type=&quot;3&quot; unique_id=&quot;10263&quot;&gt;&lt;property id=&quot;20148&quot; value=&quot;5&quot;/&gt;&lt;property id=&quot;20300&quot; value=&quot;Slide 26 - &amp;quot;Question 24&amp;quot;&quot;/&gt;&lt;property id=&quot;20307&quot; value=&quot;312&quot;/&gt;&lt;/object&gt;&lt;object type=&quot;3&quot; unique_id=&quot;10264&quot;&gt;&lt;property id=&quot;20148&quot; value=&quot;5&quot;/&gt;&lt;property id=&quot;20300&quot; value=&quot;Slide 27 - &amp;quot;Question 25&amp;quot;&quot;/&gt;&lt;property id=&quot;20307&quot; value=&quot;336&quot;/&gt;&lt;/object&gt;&lt;object type=&quot;3&quot; unique_id=&quot;10265&quot;&gt;&lt;property id=&quot;20148&quot; value=&quot;5&quot;/&gt;&lt;property id=&quot;20300&quot; value=&quot;Slide 28 - &amp;quot;Answer Key – Chapter 15&amp;quot;&quot;/&gt;&lt;property id=&quot;20307&quot; value=&quot;273&quot;/&gt;&lt;/object&gt;&lt;/object&gt;&lt;object type=&quot;8&quot; unique_id=&quot;10295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3303</TotalTime>
  <Words>279</Words>
  <Application>Microsoft Office PowerPoint</Application>
  <PresentationFormat>On-screen Show (4:3)</PresentationFormat>
  <Paragraphs>260</Paragraphs>
  <Slides>28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224</cp:revision>
  <dcterms:created xsi:type="dcterms:W3CDTF">2005-04-19T02:46:41Z</dcterms:created>
  <dcterms:modified xsi:type="dcterms:W3CDTF">2019-04-22T19:47:39Z</dcterms:modified>
</cp:coreProperties>
</file>