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23"/>
  </p:notesMasterIdLst>
  <p:sldIdLst>
    <p:sldId id="331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27" r:id="rId21"/>
    <p:sldId id="273" r:id="rId22"/>
  </p:sldIdLst>
  <p:sldSz cx="9144000" cy="6858000" type="screen4x3"/>
  <p:notesSz cx="7010400" cy="92964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3813" autoAdjust="0"/>
  </p:normalViewPr>
  <p:slideViewPr>
    <p:cSldViewPr>
      <p:cViewPr varScale="1">
        <p:scale>
          <a:sx n="95" d="100"/>
          <a:sy n="95" d="100"/>
        </p:scale>
        <p:origin x="22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9208CD5B-8B79-4ADB-B6E1-3FFD1BB288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8F752510-D389-43DF-8D90-5D2FE85D2C7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AE5EC237-1A35-4ACC-9B80-6B6E7BD472BA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EF8FF37-A21E-439F-A8DE-5F399CFDCE7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9922D600-12FB-42A3-9AAD-C55BDF849B0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F82D5FEE-43F0-424C-9446-42C8CEFC98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E998B07-029C-4690-B568-62D3AB3397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5F6C0B0-862B-439B-BA02-217764CE7E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25FC838-2912-428C-A606-BCC45B2DB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5BBFB61E-28E2-4EF4-8512-20F7663BE4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6B3BF2-0513-4AC0-9246-13C8A38AA0EF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30A10E9-173C-47DA-9227-310C1100F2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E224FA9F-7078-4FD9-BB18-3C0AADF90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3F474147-A80C-4107-A0F6-ABF1F2136D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2F299F-01E7-4B5C-891F-3089B8881821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A8871059-A00F-4F05-B270-87F8A2F018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3850A635-59BC-4659-9A31-0BD62B9FC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2A26D05-A9E7-48FC-8B27-A62058FBFE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13F3A6-2C0A-4326-B9DB-8DB74E32F813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ED410F2F-FD31-4861-9FFB-56BDE15D62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8B57ABF8-E04D-47B1-965A-936EBBCF9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60649E59-D6C8-44A1-8DDB-F2ADC60728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9D3BE0-DB65-45FB-AE3A-0FBF8B22E157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6C800493-2266-4A1B-8497-5D06A05BCF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DD9D7D03-2C47-4096-9D10-DE7231CD2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856550C9-2F6A-4077-85AD-599D0BBD00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BE58CEE-A756-4958-A4C7-F6B3DFB5D6A3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30D33915-EC1A-45F8-9B28-ABD48A1D98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7408B88E-2F88-4577-952C-329CB6CD3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02CEB48E-C780-404C-B33C-A1CAD29148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E0ECFE-6254-4139-A0AC-3DADB7B3BBD4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EB66CE68-A80A-4994-995A-B80EBF55B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9965A162-8EEE-4B55-8F68-FF2AD069F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BC406D2F-BBF8-4720-9B43-93271D1D24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BF4EE4-6B96-4EF3-BEDA-7836B8547CD1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50D2A8ED-C0CC-4ED1-9440-C84EF96F38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DE18F6F9-2E32-4E52-BFD6-0B2999326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C5AB8255-C9EA-42B2-BB45-32B6913EE1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00B14C-1A92-445E-9881-35CA914241E4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7BF14DAA-C130-4990-AAFC-C568F4622C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7AAF6500-F89C-4AFC-8598-F9770AB57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C248BF60-DD10-4224-BD8E-24A9079579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1F2BCA-D0C0-4143-B2C2-01A0A86F571E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38362797-F625-4603-9B11-88A5BAC69B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C033E48-3E48-4DA3-B2ED-333A14FFF3E1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9C147610-B68D-428D-BE11-80F25E8F346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49176EB4-BE2C-4895-8876-1CD08EE4FC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6876F240-CB6F-4461-B8E9-F2E6238AA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6F9DE1ED-926F-46EC-BFD7-410693AE46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8B085037-F243-47EF-833C-105D0E80B9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27D8EC-2822-4934-8402-4F5FA20CD072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AD88D4A1-2320-4DFE-A1C6-8B3C8C325A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B44C770C-79DF-439A-8A25-4F58F7D43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6C509BC1-4AFE-46EE-BDDE-5CAD8058EE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C4A2A2-8640-4EA7-A579-47C27359BF8D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BFC3777D-7469-49D1-BF99-5FED6219E7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DE776657-DD02-4BBA-B4F3-B36E8385E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4926EA43-97C7-4E52-8F83-75B09C05E0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7D85C9-88A8-441A-BCD9-A5646A09BCF0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332B5C37-E512-430A-B849-020E67470A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F7FDDA14-E337-4FDF-A94F-1968EF1AB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72767B3F-6D3D-49DC-9B72-604E00FB0D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199587-8179-4038-87DD-F2BE9E5D4099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27598A8B-A2D0-403B-8D44-81FF8C38CD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7C3EA344-B40E-4653-B9E8-086B0728B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A5FC562D-83CC-4580-A62F-9E972C088D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89494B4-4795-46CD-ACBC-009E8BFFEF1A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1E635B7F-F3AF-4562-B360-1F9E47D565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7117B42C-347D-421F-966D-8B9DC556A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102BDC3B-9CED-4BC4-8289-3BC39B35D1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A5C331-3207-4336-BA6E-EFFCA5C0E6D4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D7E65B12-C9FF-4829-9CBB-56FDF6B42A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FE788799-B9C7-4F6F-8A20-95E45DB48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62F58CA1-07C6-4747-87C0-9E3EA281DE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60FD9A-0748-4087-A1C1-405317E6E481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BFC9ABAF-0648-4C0F-A040-459654BD55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BA7F9FC0-FC8F-4454-B35C-719EFF6AE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27B84A8E-DCBC-4F80-80FA-EBBC0DDDE5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FA76FF-691E-4308-9E46-1A03ACA952EE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id="{82B80CD1-17A7-4799-9498-BAC484C1524E}"/>
              </a:ext>
            </a:extLst>
          </p:cNvPr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5" name="Oval 7">
              <a:extLst>
                <a:ext uri="{FF2B5EF4-FFF2-40B4-BE49-F238E27FC236}">
                  <a16:creationId xmlns:a16="http://schemas.microsoft.com/office/drawing/2014/main" id="{0DE94EAB-A67D-4EAD-861A-EC9A809DA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70EE2904-E344-4DD2-AA7D-8BBD9E726CF4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17A19BB1-A03E-45D2-8455-DBDDBB5013DB}"/>
                </a:ext>
              </a:extLst>
            </p:cNvPr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9AFB665B-C1C0-4225-982C-A330AD99E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0 w 1000"/>
                <a:gd name="T1" fmla="*/ 695 h 1000"/>
                <a:gd name="T2" fmla="*/ 0 w 1000"/>
                <a:gd name="T3" fmla="*/ 695 h 1000"/>
                <a:gd name="T4" fmla="*/ 0 w 1000"/>
                <a:gd name="T5" fmla="*/ 0 h 1000"/>
                <a:gd name="T6" fmla="*/ 0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CAA6ED9-AA2E-4361-949B-2DB0E3E851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1 w 1000"/>
                <a:gd name="T3" fmla="*/ 0 h 1000"/>
                <a:gd name="T4" fmla="*/ 1 w 1000"/>
                <a:gd name="T5" fmla="*/ 557 h 1000"/>
                <a:gd name="T6" fmla="*/ 0 w 1000"/>
                <a:gd name="T7" fmla="*/ 557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9AA48693-957E-4263-AEC2-9F63D40FE1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5D3550FA-B2EE-486B-8722-C6ED32AEAB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A627E4A4-2396-4A45-9885-03CF2928DF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4C138-63D8-416C-A564-FB44EA70CE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1305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D9FE51B-D0AA-4C8F-B985-E22A4C45C1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B62CB6D-9D72-4072-BCA6-E31E4EDA77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BB86486-E0F5-4D31-AEAE-5B33CBAC6F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3DD5D-8468-4AE0-AD83-3F30EF171A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9499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0E516D1-03C2-4D3F-A0B4-A6C697ADAC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3FCDF4E-3E67-43D9-A0B0-57A66601B1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8381162-1F9E-4A92-AC22-9F6441974B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FB28B-3DFF-4AD4-B71A-4D11EA4FCC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118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>
            <a:extLst>
              <a:ext uri="{FF2B5EF4-FFF2-40B4-BE49-F238E27FC236}">
                <a16:creationId xmlns:a16="http://schemas.microsoft.com/office/drawing/2014/main" id="{71CF251E-C792-4EE9-AE02-582F3C68D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97B5C4-B812-4501-A6C2-6630540D3F6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BDC47A-0B16-418F-AF6C-8A572363907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>
            <a:extLst>
              <a:ext uri="{FF2B5EF4-FFF2-40B4-BE49-F238E27FC236}">
                <a16:creationId xmlns:a16="http://schemas.microsoft.com/office/drawing/2014/main" id="{A74C0F36-F65E-4CC8-BA1A-7114EB50B8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5">
            <a:extLst>
              <a:ext uri="{FF2B5EF4-FFF2-40B4-BE49-F238E27FC236}">
                <a16:creationId xmlns:a16="http://schemas.microsoft.com/office/drawing/2014/main" id="{E548CB98-571B-44D6-8F51-177A125BD8E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D9174749-202C-4DBD-8858-6B3DDCBBADAB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449455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451016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481352"/>
            <a:ext cx="6865850" cy="941047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3122068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64" y="274638"/>
            <a:ext cx="686585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16594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5841"/>
            <a:ext cx="3008313" cy="8481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06309"/>
            <a:ext cx="3008313" cy="411985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848620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04116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05E81BA1-4B8F-4722-BB77-1B7EB6CF570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5725" y="95250"/>
            <a:ext cx="8972550" cy="6424613"/>
            <a:chOff x="85724" y="95250"/>
            <a:chExt cx="8972551" cy="642461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6FF112C-051A-4449-8552-3B22935613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724" y="762000"/>
              <a:ext cx="581025" cy="5757862"/>
            </a:xfrm>
            <a:prstGeom prst="rect">
              <a:avLst/>
            </a:prstGeom>
            <a:gradFill rotWithShape="1">
              <a:gsLst>
                <a:gs pos="0">
                  <a:srgbClr val="770000"/>
                </a:gs>
                <a:gs pos="50000">
                  <a:srgbClr val="AD0000"/>
                </a:gs>
                <a:gs pos="100000">
                  <a:srgbClr val="CE0000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488" tIns="44450" rIns="90488" bIns="44450"/>
            <a:lstStyle>
              <a:lvl1pPr marL="169863" indent="-169863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anose="05050102010706020507" pitchFamily="18" charset="2"/>
                <a:buChar char="·"/>
                <a:defRPr/>
              </a:pPr>
              <a:endParaRPr lang="en-US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318F84A-A10F-4A95-962F-3B6BC8F73571}"/>
                </a:ext>
              </a:extLst>
            </p:cNvPr>
            <p:cNvSpPr/>
            <p:nvPr userDrawn="1"/>
          </p:nvSpPr>
          <p:spPr bwMode="auto">
            <a:xfrm>
              <a:off x="8477249" y="95250"/>
              <a:ext cx="581026" cy="642461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196F35A-7EAC-45DF-886E-9D84A29F1736}"/>
                </a:ext>
              </a:extLst>
            </p:cNvPr>
            <p:cNvSpPr/>
            <p:nvPr userDrawn="1"/>
          </p:nvSpPr>
          <p:spPr bwMode="auto">
            <a:xfrm rot="16200000">
              <a:off x="4324351" y="-3476624"/>
              <a:ext cx="581026" cy="7724775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DB0D2A4-59C4-4305-8C3C-9B7D1219B60C}"/>
                </a:ext>
              </a:extLst>
            </p:cNvPr>
            <p:cNvSpPr/>
            <p:nvPr userDrawn="1"/>
          </p:nvSpPr>
          <p:spPr bwMode="auto">
            <a:xfrm rot="16200000">
              <a:off x="4281486" y="2324098"/>
              <a:ext cx="581026" cy="781049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/>
            <a:extLst/>
          </p:spPr>
          <p:txBody>
            <a:bodyPr lIns="90488" tIns="44450" rIns="90488" bIns="44450"/>
            <a:lstStyle/>
            <a:p>
              <a:pPr marL="169863" indent="-169863">
                <a:spcBef>
                  <a:spcPct val="34000"/>
                </a:spcBef>
                <a:buClr>
                  <a:srgbClr val="000000"/>
                </a:buClr>
                <a:buSzPct val="100000"/>
                <a:buFont typeface="Symbol" pitchFamily="18" charset="2"/>
                <a:buChar char="·"/>
                <a:defRPr/>
              </a:pPr>
              <a:endParaRPr lang="en-US" sz="1600">
                <a:solidFill>
                  <a:srgbClr val="000000"/>
                </a:solidFill>
                <a:latin typeface="Arial" charset="0"/>
                <a:ea typeface="ヒラギノ角ゴ Pro W3" charset="-128"/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57250" y="2190750"/>
            <a:ext cx="7400925" cy="1111250"/>
          </a:xfrm>
        </p:spPr>
        <p:txBody>
          <a:bodyPr/>
          <a:lstStyle>
            <a:lvl1pPr algn="ctr">
              <a:defRPr sz="48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857249" y="3497261"/>
            <a:ext cx="7419975" cy="7889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904086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937061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39C3281-8DBD-4C46-BE6A-87920B5862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4524A8F-BCA2-4CB6-B697-DA491A8C3D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B9555D5-7A9F-447B-90F4-8F53CEEA70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F1B64-9335-4FDB-95F5-1148601C9B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30737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38935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299225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8113" y="279400"/>
            <a:ext cx="1954212" cy="5745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475" y="279400"/>
            <a:ext cx="5710238" cy="5745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220899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2E94237-0FF5-4FC1-BC99-07BEAA0CE5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648EEA0-1E5E-4C05-9ADE-572845A717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A118577-B073-4ED7-852C-B08B0837D1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5C4EC-F127-4B24-9320-6CF03C2887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3626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5D2C0B2-2E3B-4BFB-BFCF-4945AD097C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B8DBF05-E7ED-4359-B971-63D357B494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89BB772-2167-4E12-AA91-CB98DF774E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FC168-F4AB-4BC3-9150-BDCFDD7F7A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5151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02D3CB-3BD8-40B3-A2AC-FA28C41E6C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3D139D7-42A5-4236-80AB-B4E21CB4E7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A1F7EA0-00B9-410D-91F5-6752817304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E27F6-FAE2-4586-90DF-C0A076DBF1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09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7B5E151-A110-4252-AAE0-C6B91CA06B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B183C13-F97D-4B70-BAFA-BEE90C0C28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CFA0AF2D-AC72-4F35-A234-9C6511C78C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DD048-A06A-4FCC-A2D4-DCAFA7CE39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85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EE414199-CE0F-403B-AB20-04190A2C93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0D0BD8AF-7C55-433B-BC18-7590F6A569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EC19427E-C5A5-4FD7-A360-72D050592C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8644B-0EA4-47B0-BCF5-C673BBB31C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242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2F35AA8-4E64-492C-9548-0F083F97FA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C2AA8E6-0D22-4EDA-A1DF-C2DE5C8CAB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A1EF7AB-C344-40D4-9ECD-34129FDFAD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3ABDD-7119-493B-B73D-7AE4B94297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3402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AE5514B-97A5-4FC5-8F02-EA27867FD3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9362ECB-AC05-4C55-A649-13964385AB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0060C2E-7017-4A02-874C-E6389A32F5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DDA0C-02E4-4D95-BABD-598694AD02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9233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8EBA9A9-5925-41A9-B51E-BB613D9CA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7AA9491-0BD0-4757-A01F-DA97C2E62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71C04AB-1581-475A-8123-F68D735B5B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7403596-42C7-419C-8C05-C1F2DF7457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4C8E563-CF35-4EB3-9ECA-C83FC28A70C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AF6D0A2D-B799-424B-977E-74DD36FB28D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BB42E453-86D3-4CD0-9B74-2F1B08B33D5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8B2885D8-BADA-4429-97F8-CA47055747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BBB9277B-C752-4424-B487-88FC3E393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147483646 w 1000"/>
              <a:gd name="T1" fmla="*/ 2147483646 h 1000"/>
              <a:gd name="T2" fmla="*/ 0 w 1000"/>
              <a:gd name="T3" fmla="*/ 2147483646 h 1000"/>
              <a:gd name="T4" fmla="*/ 0 w 1000"/>
              <a:gd name="T5" fmla="*/ 0 h 1000"/>
              <a:gd name="T6" fmla="*/ 2147483646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7E07BB5C-12DD-4BA5-87B9-EBFFAE409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147483646 w 1000"/>
              <a:gd name="T3" fmla="*/ 0 h 1000"/>
              <a:gd name="T4" fmla="*/ 2147483646 w 1000"/>
              <a:gd name="T5" fmla="*/ 2147483646 h 1000"/>
              <a:gd name="T6" fmla="*/ 0 w 1000"/>
              <a:gd name="T7" fmla="*/ 2147483646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A026D7CB-FD40-40BF-BE36-0CB586717B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BBE0AC4-2BE6-4445-ADA4-BC69706B48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Text Box 37">
            <a:extLst>
              <a:ext uri="{FF2B5EF4-FFF2-40B4-BE49-F238E27FC236}">
                <a16:creationId xmlns:a16="http://schemas.microsoft.com/office/drawing/2014/main" id="{12DEA6BB-8503-4EF8-A1BD-3D3787F0D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E3D8B0-0B85-48EB-BE79-18FFE33F04C7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0E532DF-E8F0-47D4-9734-743A35601269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5" name="Picture 3" descr="MHE-red-RGB-email-logo.png">
            <a:extLst>
              <a:ext uri="{FF2B5EF4-FFF2-40B4-BE49-F238E27FC236}">
                <a16:creationId xmlns:a16="http://schemas.microsoft.com/office/drawing/2014/main" id="{2D642A21-3C42-411F-82AF-6BC546D97F6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DB28A3EA-9CE1-4DB5-8036-2F9EAFDED00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9D2D48C0-1C98-4B25-8FD2-84EE0029747E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" name="Text Box 36">
            <a:extLst>
              <a:ext uri="{FF2B5EF4-FFF2-40B4-BE49-F238E27FC236}">
                <a16:creationId xmlns:a16="http://schemas.microsoft.com/office/drawing/2014/main" id="{900D1094-CCF9-4681-99F8-AE4171D51B1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1938"/>
            <a:ext cx="3022600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dirty="0">
                <a:solidFill>
                  <a:srgbClr val="000000"/>
                </a:solidFill>
              </a:rPr>
              <a:t>Business Unit </a:t>
            </a:r>
            <a:r>
              <a:rPr lang="en-US" sz="1000" dirty="0">
                <a:solidFill>
                  <a:srgbClr val="FF0000"/>
                </a:solidFill>
              </a:rPr>
              <a:t>Tag line (optional)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40" r:id="rId7"/>
    <p:sldLayoutId id="2147483934" r:id="rId8"/>
    <p:sldLayoutId id="2147483935" r:id="rId9"/>
    <p:sldLayoutId id="2147483936" r:id="rId10"/>
    <p:sldLayoutId id="214748393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6B7944-2D83-4104-AD76-E2762D48B8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924050"/>
          </a:xfrm>
        </p:spPr>
        <p:txBody>
          <a:bodyPr/>
          <a:lstStyle/>
          <a:p>
            <a:pPr>
              <a:defRPr/>
            </a:pPr>
            <a:r>
              <a:rPr lang="en-US" sz="5400" dirty="0">
                <a:solidFill>
                  <a:schemeClr val="tx1"/>
                </a:solidFill>
              </a:rPr>
              <a:t>Biology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DD85CC51-72BD-4F19-BD8D-9B75206A3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11938"/>
            <a:ext cx="9144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</a:t>
            </a:r>
            <a:r>
              <a:rPr lang="en-US" sz="1000" i="1"/>
              <a:t>No reproduction or distribution without the prior written consent of McGraw-Hill Education</a:t>
            </a:r>
            <a:r>
              <a:rPr lang="en-US" altLang="en-US" sz="1000"/>
              <a:t>.</a:t>
            </a:r>
            <a:endParaRPr lang="en-US" altLang="en-US" sz="1000" dirty="0"/>
          </a:p>
        </p:txBody>
      </p:sp>
      <p:sp>
        <p:nvSpPr>
          <p:cNvPr id="7172" name="Text Box 9">
            <a:extLst>
              <a:ext uri="{FF2B5EF4-FFF2-40B4-BE49-F238E27FC236}">
                <a16:creationId xmlns:a16="http://schemas.microsoft.com/office/drawing/2014/main" id="{D83B9D4E-3F2C-4F4B-9E07-D88192454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Mitosis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AC2EA48A-81C4-4E1B-BA94-D41F51D78D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78ED11BF-FC11-43D8-885E-BA3EF13F0B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What happens to the spindle apparatus after </a:t>
            </a:r>
            <a:r>
              <a:rPr lang="en-US" sz="2400" dirty="0" err="1"/>
              <a:t>telophase</a:t>
            </a:r>
            <a:r>
              <a:rPr lang="en-US" sz="2400" dirty="0"/>
              <a:t> is complete? 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protein monomers form daughter nuclei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protein monomers form </a:t>
            </a:r>
            <a:r>
              <a:rPr lang="en-US" dirty="0" err="1"/>
              <a:t>lysosomes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protein monomers form the rough ER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protein monomers form the cytoskeleton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protein monomers form the cell wall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293DE63D-FDBB-4182-BA66-73AD5B9AA5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0225BCD6-B72D-4B8F-BF63-B074441EFB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Where would a researcher find </a:t>
            </a:r>
            <a:r>
              <a:rPr lang="en-US" sz="2400" dirty="0" err="1"/>
              <a:t>histones</a:t>
            </a:r>
            <a:r>
              <a:rPr lang="en-US" sz="2400" dirty="0"/>
              <a:t>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In chromosomes with DNA coiled around them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In the spindle apparatus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At the formation of the cell plate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Surrounding a nuclear pore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Bound to a ribosome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3DBDCFD3-803F-4524-9D10-7465166C12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D2F61258-E38B-4CCB-BD8A-8F51E8D568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Homologous chromosomes and sister </a:t>
            </a:r>
            <a:r>
              <a:rPr lang="en-US" sz="2400" dirty="0" err="1"/>
              <a:t>chromatids</a:t>
            </a:r>
            <a:r>
              <a:rPr lang="en-US" sz="2400" dirty="0"/>
              <a:t> are the same thing.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5CBF6966-8DCB-4F85-82FB-CB6804A504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F3E8809A-7374-4EC1-B6D7-86D1426557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	Injecting MPF (maturation promoting factor) into cells —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Signals apoptosis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Causes cell lysis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Induces mitosis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Moves the cell into G</a:t>
            </a:r>
            <a:r>
              <a:rPr lang="en-US" altLang="en-US" baseline="-25000"/>
              <a:t>0</a:t>
            </a:r>
          </a:p>
          <a:p>
            <a:pPr marL="130333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Inactivates the p53 gene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1A203D0C-4FD9-4965-A630-C2969F46D8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A3366073-1252-47D7-95C2-4B54F95614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Patients with Edward’s syndrome have a trisomy of chromosome 18. What does this mean?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Chromosome 18 has been deleted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Chromosome 18 is haploid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There are 3 copies of  chromosome 18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Chromosome 18 has transposed genes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47788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1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A8F2C84F-7EB2-4EC9-BA53-3EEE4A5391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EB64E10C-E649-44F2-ABFA-54AE9DB579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If a researcher looked at a cell and noticed a straight line of sister chromatids, which phase would they be looking at?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Prophase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Metaphase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Anaphase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Telophase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Interphase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B568964D-0BA9-4F2F-9DC0-302425E8F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F3765006-A400-44DE-971E-72957691BE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50% of cancerous cells have nonfunctioning p53 proteins. How does p53 help prevent cells from becoming cancerous?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It binds growth factors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It checks DNA for damage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It induces the shift from G</a:t>
            </a:r>
            <a:r>
              <a:rPr lang="en-US" altLang="en-US" baseline="-25000"/>
              <a:t>1</a:t>
            </a:r>
            <a:r>
              <a:rPr lang="en-US" altLang="en-US"/>
              <a:t> to S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It stops mutations from occurring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11275" lvl="2" indent="-45720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4C371225-205F-4AF0-BF5F-831660F18C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7A5987C3-D559-457F-A396-C68C3CAA4B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The Rb protein is a tumor suppressor protein that binds growth factors. Which of the following is most likely to happen if the cell has a nonfunctional Rb protein?</a:t>
            </a:r>
            <a:endParaRPr lang="en-US" altLang="en-US" sz="2400" i="1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cell will grow faster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cell will not finish the cell cycle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cell will improperly replicate DNA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cell will prematurely move to G</a:t>
            </a:r>
            <a:r>
              <a:rPr lang="en-US" altLang="en-US" baseline="-25000"/>
              <a:t>0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The cell will undergo binary fission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0AEC95DC-3F90-4D51-A85B-3194DD9F6D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5A1F1BBE-F327-4D86-9054-ACA8493BC2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br>
              <a:rPr lang="en-US" sz="2400" dirty="0"/>
            </a:br>
            <a:r>
              <a:rPr lang="en-US" sz="2400" dirty="0"/>
              <a:t>Mature neurons can spend the entire animal’s lifetime in —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G</a:t>
            </a:r>
            <a:r>
              <a:rPr lang="en-US" baseline="-25000" dirty="0"/>
              <a:t>0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G</a:t>
            </a:r>
            <a:r>
              <a:rPr lang="en-US" baseline="-25000" dirty="0"/>
              <a:t>1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G</a:t>
            </a:r>
            <a:r>
              <a:rPr lang="en-US" baseline="-25000" dirty="0"/>
              <a:t>2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S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r>
              <a:rPr lang="en-US" dirty="0"/>
              <a:t>M</a:t>
            </a:r>
          </a:p>
          <a:p>
            <a:pPr marL="1360488" lvl="2" indent="-51435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+mj-lt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1F21EF2B-191E-4EC6-A41F-1C86842113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60090508-E300-42ED-8C85-38019231E7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If a cell’s proto-oncogenes are mutated and over expressed, which of the following is most likely to happen?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cell will grow faster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cell will not finish the cell cycle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cell will improperly replicate DNA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cell will prematurely move to G</a:t>
            </a:r>
            <a:r>
              <a:rPr lang="en-US" baseline="-25000" dirty="0"/>
              <a:t>0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The cell will undergo binary fission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7330A7A-BB6D-45CC-AE61-7C0214CB9A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20FE9D38-B6E3-4865-B56F-BB9EA84918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14121492-5F4D-45FB-96AC-0CC7AD46F6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449CD995-FBE6-4763-948E-4145F4108B8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4036" name="Rectangle 6">
            <a:extLst>
              <a:ext uri="{FF2B5EF4-FFF2-40B4-BE49-F238E27FC236}">
                <a16:creationId xmlns:a16="http://schemas.microsoft.com/office/drawing/2014/main" id="{40F5405A-0A73-4D97-9261-CFFE8C643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9071E0AA-B4C7-448A-B926-F70A6036E6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9219" name="Rectangle 8">
            <a:extLst>
              <a:ext uri="{FF2B5EF4-FFF2-40B4-BE49-F238E27FC236}">
                <a16:creationId xmlns:a16="http://schemas.microsoft.com/office/drawing/2014/main" id="{8A998079-BE96-440E-9CC2-24BEDC3C96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Prokaryotic cells divide by —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Mitosis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Cytokinesis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Binary fission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Replication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Conversion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62B4CCD5-AD6E-4249-B6A2-FA441CCF0A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9032A2F2-18E3-4DF6-B5FC-5A827F210D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Which of the following phases of the cell cycle are included in interphase?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</a:t>
            </a:r>
            <a:r>
              <a:rPr lang="en-US" altLang="en-US" baseline="-25000"/>
              <a:t>1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S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G</a:t>
            </a:r>
            <a:r>
              <a:rPr lang="en-US" altLang="en-US" baseline="-25000"/>
              <a:t>2</a:t>
            </a:r>
            <a:endParaRPr lang="en-US" altLang="en-US"/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6D6F22E-1160-46FD-8465-D33385A629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0D709B43-0EFC-499E-B0D2-14C00F7452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The unexpressed form of DNA is _____; the expressed form of DNA is ______.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Heterochromatin; homochromatin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Euchromatin; mesochromatin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Mesochromatin; homochromatin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heterochromatin; euchromatin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ACAFF1D-D61D-4AE3-A66F-5B3D9EB360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C37B2AEF-42BA-4B3C-9CB4-50B02B18C2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  <a:r>
              <a:rPr lang="en-US" altLang="en-US" sz="2400"/>
              <a:t>What happens during the S phase of the cell cycle?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Growth and maturation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Replication of nuclear DNA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Production of extra organelles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Separation of chromosomes into sister chromatids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9D1538D-4C45-479F-9548-7FBF65CC93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191106D1-0589-40FA-B4EF-54418DA7D1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Cytokinesis is the division of the nucleus, and mitosis is the division of the cytoplasm.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0658FF84-1B18-4890-B451-18ADBED65D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E4E5DE9D-8E60-4D87-B6F2-11D5D82349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spindle fibers attach to the sister </a:t>
            </a:r>
            <a:r>
              <a:rPr lang="en-US" sz="2400" dirty="0" err="1"/>
              <a:t>chromatids</a:t>
            </a:r>
            <a:r>
              <a:rPr lang="en-US" sz="2400" dirty="0"/>
              <a:t> at the –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Centromere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Kinetochore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Cohesion point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Synapsis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Centrosomes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8486EEA2-5DCF-4AA1-83C8-5B6636BBED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2A72C605-FB73-41F4-B14B-E7C8447C1E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DNA replication occurs during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Prophase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Metaphase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Anaphase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Telophase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  <a:endParaRPr lang="en-US" dirty="0"/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8&quot; unique_id=&quot;10134&quot;&gt;&lt;/object&gt;&lt;object type=&quot;2&quot; unique_id=&quot;10135&quot;&gt;&lt;object type=&quot;3&quot; unique_id=&quot;10136&quot;&gt;&lt;property id=&quot;20148&quot; value=&quot;5&quot;/&gt;&lt;property id=&quot;20300&quot; value=&quot;Slide 1 - &amp;quot;Biology, Raven et al. &amp;#x0D;&amp;#x0A;9th Edition&amp;quot;&quot;/&gt;&lt;property id=&quot;20307&quot; value=&quot;317&quot;/&gt;&lt;/object&gt;&lt;object type=&quot;3&quot; unique_id=&quot;10137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138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139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140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141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142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143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144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145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146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147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148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149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150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151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152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153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154&quot;&gt;&lt;property id=&quot;20148&quot; value=&quot;5&quot;/&gt;&lt;property id=&quot;20300&quot; value=&quot;Slide 19 - &amp;quot;Question 17&amp;quot;&quot;/&gt;&lt;property id=&quot;20307&quot; value=&quot;327&quot;/&gt;&lt;/object&gt;&lt;object type=&quot;3&quot; unique_id=&quot;10155&quot;&gt;&lt;property id=&quot;20148&quot; value=&quot;5&quot;/&gt;&lt;property id=&quot;20300&quot; value=&quot;Slide 20 - &amp;quot;Answer Key – Chapter 10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1025</TotalTime>
  <Words>194</Words>
  <Application>Microsoft Office PowerPoint</Application>
  <PresentationFormat>On-screen Show (4:3)</PresentationFormat>
  <Paragraphs>188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Biology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182</cp:revision>
  <cp:lastPrinted>2013-01-14T16:46:06Z</cp:lastPrinted>
  <dcterms:created xsi:type="dcterms:W3CDTF">2005-04-19T02:46:41Z</dcterms:created>
  <dcterms:modified xsi:type="dcterms:W3CDTF">2019-04-22T19:48:12Z</dcterms:modified>
</cp:coreProperties>
</file>