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770" r:id="rId2"/>
  </p:sldMasterIdLst>
  <p:notesMasterIdLst>
    <p:notesMasterId r:id="rId24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1" r:id="rId18"/>
    <p:sldId id="312" r:id="rId19"/>
    <p:sldId id="327" r:id="rId20"/>
    <p:sldId id="331" r:id="rId21"/>
    <p:sldId id="330" r:id="rId22"/>
    <p:sldId id="273" r:id="rId23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576" autoAdjust="0"/>
    <p:restoredTop sz="89965" autoAdjust="0"/>
  </p:normalViewPr>
  <p:slideViewPr>
    <p:cSldViewPr>
      <p:cViewPr varScale="1">
        <p:scale>
          <a:sx n="57" d="100"/>
          <a:sy n="57" d="100"/>
        </p:scale>
        <p:origin x="84" y="13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CD6235A4-0D42-43F1-A3DC-90BAED7F286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23B6E750-AFBF-47B1-B1E1-40DA39915DB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5A8290F1-9A9B-4929-B1E7-D2CFB873D5C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367F58FC-F6C9-477E-91AD-7AECEE88774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214EA1AC-7AA0-46CD-B01A-3845580A5D0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9E6DEC54-3486-4B6B-A822-6058CFABF2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65B63D1-C2C7-4744-8E6D-CE3AB49282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A661A85D-C07B-4793-8398-0DE355CBA1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A984794-E84C-4E4C-A54F-F50EA2AFCB92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3C5F1AD0-56AD-4F54-A78E-7265367444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6A3514DF-5198-47A7-BDB8-C31261D21E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3FB34D4B-8D67-4200-9C95-B343B1D835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36C1F70A-5ED3-4583-982A-1AA22885C7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7244E834-0479-4E5B-AADB-BE3E34B1A4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D0F1ACF-8B37-4F34-9B5D-AF60F4FF1979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63F6AC2D-56AE-4395-8F32-B024552CDD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FD4219C9-263C-4C85-9C5D-32A52F159C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826B7F53-209A-434D-9C62-61FE3DBC9F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A63899A-592C-480B-A147-1734099C9BDE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42E0168C-6E18-4133-9D6A-18FD3D1DFC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F2447071-1D8A-4D5E-B301-5F9AA45B1B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737D78C8-C85A-499E-BEEC-F1BFEB4AB9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D77BE9-A6A4-4EB5-89C1-BEAB9289DE44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B02EF038-E23C-496B-9797-7419683A1C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959FD8CF-4272-4B75-9CAB-9CFBB4149C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62DFE9A4-77ED-444E-9176-60A07127F0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F10B10D-8A82-45F2-9285-C5BDD0A5A1C7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542BBA9A-9542-40EC-8DE5-841393CD79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2C3C2D51-224D-4208-B295-FAA073A99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C24F867F-6411-4B2C-8EE2-DA25D85D79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3A56C7B-A4BA-40A2-9AF1-17599520D2DD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CF83B95F-5724-41EC-BCBE-A08B823BB5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EE21A316-C9B8-4C23-9595-E8A8F4998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596A079A-2260-41C5-B499-260BE97BF3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1856810-C1EE-44F1-A5B0-AD61553EABDE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C48BF81A-1A94-49FA-85D4-7AF47C5AF7B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89DDEC0F-B9BA-419A-8879-13C252C06F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7ACE2E54-7029-4014-A0BD-CD2EAED6D5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727BA3-B829-4126-A665-5C2CFE214446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628B55E5-B6DE-4BC3-895C-FC5046E612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E1B34F33-4AC7-4397-B7AF-97F3DD20D7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C1161302-C5B8-4A92-9EE4-0B1913179D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184848-0936-411E-9BBA-4CEAD24A5114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78DC41C6-AC54-435B-B6B7-9219F2FE37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3640D06B-64C4-437D-9682-274F5FE92F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C8E6450C-A725-4C95-B929-3F6D4710C4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1F12BC3-A188-463C-89EC-D3538B72F2DC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CFDC3E1C-4CA5-49A3-9FA9-0F54D387F8E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E0A8F7E7-1836-4CE6-9081-7B27A82EB9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B2131451-65CD-42FC-BE13-332B567477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CB2AC25-CD7F-4604-8DD9-C52AE29B5084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930AD9E1-F128-44E9-B1EE-C8ACB033B3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EB6B767F-4B85-4324-B07D-7D79A0B0C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51C9D2A9-4535-42D2-82FE-EDD90DD793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BECBA6D-5079-4B37-ACD0-CAE4C527E0A4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4C235A93-2588-4A57-A82C-FB2FD58133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A4C61F8-095F-47E4-9110-DE4A5B6DF220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A15014A9-16BD-48C8-AA03-8D015BE3BC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A3127820-6448-4D1C-9C9C-9CF95873C5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799B3E28-6A29-4A34-883F-7F0BC1DC59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36A8AF9F-0A2C-4902-B0EF-806B0BC130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C0C403C1-6210-451F-9334-B76C59C5BF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7DA2D67-3D51-41BA-9947-D70B3E1FEAE1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051EE646-19AA-4CAA-B6D4-D6CAEDCD45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4553007A-95BE-448E-B48A-361286820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6AE9B581-74F5-430D-821B-E25C5D5F80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7241776-54C0-46D7-9C9F-74624BF84BDD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B9DEC78A-512A-4B16-8605-D1E603B6C9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7E052B2C-E42B-4527-8448-2623445421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2E6982D6-8373-495D-A433-054BE4A6F6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A908176-363D-489D-9CBC-075846B8ADB1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3E8BD5F8-259A-455E-A2C2-115B277A00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89D38EA5-19E9-4A5C-8C52-B3F3341B8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FD771967-0328-458D-964A-C314EA80EA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C14CF39-C4A3-45F9-8A3D-490AB0210A6F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159D5179-ABC3-4999-9789-3A378F809E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2B45E4C8-EDBE-44E8-B1ED-DBB38C2406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68345AB8-559D-4FA5-9228-14F6940A4B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33C467A-5715-40EE-9A06-4EA5CF99C648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BE6A7066-2D44-423F-8BCA-F7600A6476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DE386651-0EEA-4069-BDC5-1139F19E46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1B563562-9790-4EF4-B063-B1213D1107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0A6E296-EF1C-4548-A407-F01713310249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E7DF6D11-5C63-48DA-9764-693FD45C54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43F2E6F4-E0F7-4D63-B720-CBD846794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269EDAF0-448C-4827-9851-6868D1EAAC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B374D7D-6E57-46B1-B3F8-887E266FA054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52FB1EC-B026-4994-9C74-A4CD3FE8B8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D2194A4-ACF9-424B-9FBC-CDAB2AC5CB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5D5821B-3A0F-4602-8133-C04F2652F4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7AB0DB-94C5-4477-A979-26FA1631F0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2054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C085325-05B2-4467-81E9-C6B04227A0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7816A1D-A21C-43DE-94E0-9A926CEEE3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62E4C3F-156F-49B7-BF39-4DCC5C561A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30143A-477C-45E4-B710-24F0780F67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5037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12CE0-F990-4244-94C0-C0788B7B9E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93004A-55CE-494A-B6B9-583E3DAB23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5762378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69162-54F7-4A9F-92DD-13B0320DF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424330-8189-4C8D-A4DA-A5BF969A8F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152457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D1708-9AF2-4E3E-AB08-74F184125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ECDA18-A106-4BE8-8F08-B19A8A6BDA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88013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747A2-A380-494C-B8B6-2586B5151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37E2AA-BB2B-4790-B8FB-D61E2F26AA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AEF1A5-52B9-43B6-8598-E47C5E28CF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935232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2E14B-5E23-410C-8A26-15E356823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373C5-2D99-4E13-986D-D6F33B2FDD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DF67F1-A0BB-4BEE-BA0D-F90999584F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92CFD5-EE06-4AA6-B546-FDC48A1BA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EA1805-7466-4ED6-B5E5-7700251AF4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7119107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B0A56-EE4A-48FE-B314-E0C4A4338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9840179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685038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5A6CE-2A4B-4303-9EEE-16F11918E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0B03DA-DC8B-4352-85ED-EABEF50407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49DA7F-25BA-475D-89C4-3A04106691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539744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97BB8-DBBE-44B0-AF01-9FC97F8A7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54EE1-8129-41E3-9A86-7C31A9930E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320F70-8208-4CCE-B698-FA1927C3D6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774568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5D6B847-6319-412B-8ADD-F75A17189D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093EF07-9C6C-469E-A64A-9F4D8A002C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4F62839-D5BB-4446-9B41-3F1401D81A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EE461-0E8E-4755-A4C9-85F245629B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45847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BE8D4-EEFE-427D-BF77-04E49F177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6883CA-70CF-4BA8-B991-9980B4A93E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641000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366F93A-9409-475E-BD40-7522B5985C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F5DD3A-E251-486D-A1C8-B69AED4406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76509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DB6B246-29B2-4BB4-852D-7022A11A26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B934F39-CC26-4A12-BB1F-7BD2E0BA25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E347C2E-C1CC-4AAA-AB5C-A67345F4F7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D13D3-6616-4095-AFE9-F0EF51ABC9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2361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A722D1-890A-4E1A-BEFD-BB6093A0D7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924F46-1056-47CB-AD64-71180F3CF4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77F593D-410F-4F5B-9067-1943AD0950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E9BF12-A57E-4AEF-AE1A-67CBBA57AE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7161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AB3AD033-E0E2-4DB0-88AA-DEF4E786BD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7254D4AC-44E4-4842-A514-91C51C0F83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D8467EE6-6D08-4EEF-9ADA-60D67CC65A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C7CDF-A417-4576-AACA-F04A5C2AFA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3685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2ED5A35D-5585-4038-8CD9-8E0E42C3FF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428A079D-DCB9-47AD-A738-75DAA7BFEB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1EA23AEC-5C19-4383-A051-AA438C931A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C9DBD-B784-4308-A03E-339066F54A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223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9449EAF-73CF-4081-8D8C-CBB7FF46B3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89E94DD-2DD6-48E2-8B2D-E7BEE89DE0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03A9D1D-5056-4E3F-9AB5-35251279FA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2828C-4337-467E-AAB3-225DB4A93C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6571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EB69260-E34E-41CE-97C0-E1946B4047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1EF11B9-2992-4B25-91A3-1D2495BAAF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8C20794-604F-46F1-8F13-3997C69E99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69CB7-0937-4BEB-8629-E382ECF22B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8522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11C5773-F6F5-4F36-857B-4B192872F8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16549A6-FC6F-4EFB-B891-24A3247CD1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1BE298E-9279-4665-9D77-07566CF124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C5D67-FC1E-40E5-B594-F9D06610D9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4366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2BB3015-38EE-4893-AB70-83F85F7669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786EF2F-A686-4201-BB7F-D0A8CC2B2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82C3863-BF37-4D8D-AB23-B42F4100D2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FA4E3A1-1F7C-4B4A-AD72-0C333FBAD7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45DB4A50-FF6F-4917-A96B-A4FAA5DFCA1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8FA47302-8772-436D-8E81-CEC655A5E21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840381FA-B50C-4A0D-8B9C-512BE617485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B746D4ED-31D7-4ECF-B536-234852BA71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1DFAE5C4-64BA-4D90-A777-55CECE0EB0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6EE9D816-6CD5-4CD7-AA02-82C3A6403A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55D67ACB-5283-4790-A444-77A2E6CB01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780196-F166-481B-9219-8BEBB68E8B9D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F628E5F-5EB8-4E05-8CEF-FFC01F7C1256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EB76BDF7-7C90-407C-A051-3E5AC3D2FB1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B54A1418-CC0F-4F14-A613-2644E8D507D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A2FE30E4-1A4A-44FB-875B-DEA846EE6C4D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D418537D-3D10-457E-A069-CBE09E89AA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2CF4530D-BFED-44F1-9E1A-80B592989B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8D91E26D-E710-4FAF-B94A-8CE3E5EC15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992DF7B7-23B9-430F-9F07-E7C9B9943F3A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3F9BA560-0948-40EA-8F84-ABA293353F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Metabolism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7BE4E230-8D61-427A-9F5C-65D8E85418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08A9D1F1-168D-4601-980C-0C44CB8D59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Proteases are enzymes that break the bonds between amino acids.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FE958845-6308-494A-99A1-40A0DD6D3A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63675022-97CE-428F-B4DC-CDD4D1C991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All of the proteins that a given cell can make is the genome.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90795806-2F80-4C9C-8469-0E0082A25C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05644BF3-2F6F-4D64-8A77-50E3D0608E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The reactant molecules in enzymatic reactions are the —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r>
              <a:rPr lang="en-US" dirty="0"/>
              <a:t>Specificity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r>
              <a:rPr lang="en-US" dirty="0"/>
              <a:t>Product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r>
              <a:rPr lang="en-US" dirty="0"/>
              <a:t>Active site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r>
              <a:rPr lang="en-US" dirty="0"/>
              <a:t>Substrate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r>
              <a:rPr lang="en-US" dirty="0"/>
              <a:t>Coenzyme</a:t>
            </a:r>
          </a:p>
          <a:p>
            <a:pPr marL="1303338" lvl="2" indent="-45720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endParaRPr lang="en-US" dirty="0"/>
          </a:p>
          <a:p>
            <a:pPr marL="457200" indent="-457200" eaLnBrk="1" hangingPunct="1">
              <a:buFont typeface="+mj-lt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F15805D0-8A17-4142-A216-3ECF0CFF13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F6549412-0A51-448E-931A-E6B963B7DB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    If inhibition is to be competitive, which of the following must be true?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There must be more than one binding site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The substrate and the inhibitor must be similar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The reaction can not require a cofactor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The reaction must be endergonic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The allosteric and active sites must be near each other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8F460887-69D6-4C07-A699-DEEFE58095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39216771-147C-455B-B612-D7C1A22F68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 is an example of kinetic energy?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 sugar molecule in the stomach.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 glucose molecule in a leaf.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 glucose molecule in a muscle.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 Starch molecule in a potato.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 contracting muscle </a:t>
            </a:r>
          </a:p>
          <a:p>
            <a:pPr marL="1347788" lvl="2" indent="-457200" eaLnBrk="1" hangingPunct="1">
              <a:buFont typeface="Arial" charset="0"/>
              <a:buAutoNum type="alphaLcPeriod"/>
              <a:defRPr/>
            </a:pPr>
            <a:endParaRPr lang="en-US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CD5C342A-0306-4083-B4DE-EB5C3069FA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734064CE-6109-41E8-8107-20A6FD5A65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Increasing the temperature increases the rate of an enzyme-catalyzed reaction. Once a critical temperature is reached, the reaction stops. Why does this happen?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 concentration of reactants drop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 enzymes have all been consumed in the reaction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 increase in temperature alters the pH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 polypeptide chains in the enzyme denature</a:t>
            </a:r>
          </a:p>
          <a:p>
            <a:pPr marL="1368425" lvl="2" indent="-51435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A7F0A3A4-F51F-43D3-99BF-5F50FF314A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14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3C23C6E6-636C-48F3-BB03-FDBD48F4A9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 statements is true?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ATP (adenosine </a:t>
            </a:r>
            <a:r>
              <a:rPr lang="en-US" dirty="0" err="1">
                <a:ea typeface="+mn-ea"/>
                <a:cs typeface="+mn-cs"/>
              </a:rPr>
              <a:t>triphosphate</a:t>
            </a:r>
            <a:r>
              <a:rPr lang="en-US" dirty="0">
                <a:ea typeface="+mn-ea"/>
                <a:cs typeface="+mn-cs"/>
              </a:rPr>
              <a:t>) donates three phosphate groups to </a:t>
            </a:r>
            <a:r>
              <a:rPr lang="en-US" dirty="0" err="1">
                <a:ea typeface="+mn-ea"/>
                <a:cs typeface="+mn-cs"/>
              </a:rPr>
              <a:t>endergonic</a:t>
            </a:r>
            <a:r>
              <a:rPr lang="en-US" dirty="0">
                <a:ea typeface="+mn-ea"/>
                <a:cs typeface="+mn-cs"/>
              </a:rPr>
              <a:t> reactions.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Breakdown of fats and carbohydrates yields energy for ATP formation.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ATP gains energy every time a phosphate group is cleaved.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ATP does not participate in coupled reactions.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energy currency of the cell, which results in ATP production, is glucose.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A11D1159-C3E7-4F88-B6D3-9E42086F85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15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3DAD910B-ADFE-4DF2-84D4-9431CF50F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000" dirty="0"/>
              <a:t>	</a:t>
            </a:r>
            <a:r>
              <a:rPr lang="en-US" sz="2000" dirty="0" err="1"/>
              <a:t>Sarin</a:t>
            </a:r>
            <a:r>
              <a:rPr lang="en-US" sz="2000" dirty="0"/>
              <a:t>, a nerve gas, was released into the Tokyo subway system in 1995 injuring more than 5000 people. </a:t>
            </a:r>
            <a:r>
              <a:rPr lang="en-US" sz="2000" dirty="0" err="1"/>
              <a:t>Sarin</a:t>
            </a:r>
            <a:r>
              <a:rPr lang="en-US" sz="2000" dirty="0"/>
              <a:t> blocked the active sites of the enzyme </a:t>
            </a:r>
            <a:r>
              <a:rPr lang="en-US" sz="2000" dirty="0" err="1"/>
              <a:t>acetylcholinesterase</a:t>
            </a:r>
            <a:r>
              <a:rPr lang="en-US" sz="2000" dirty="0"/>
              <a:t>, which degrades acetylcholine, a compound that causes muscles to contract. Over-contraction of muscles can cause asphyxiation. What is the biological term for this nerve gas?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000" dirty="0">
                <a:ea typeface="+mn-ea"/>
                <a:cs typeface="+mn-cs"/>
              </a:rPr>
              <a:t>Activator.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000" dirty="0">
                <a:ea typeface="+mn-ea"/>
                <a:cs typeface="+mn-cs"/>
              </a:rPr>
              <a:t>Cofactor.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000" dirty="0">
                <a:ea typeface="+mn-ea"/>
                <a:cs typeface="+mn-cs"/>
              </a:rPr>
              <a:t>Coenzyme.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000" dirty="0">
                <a:ea typeface="+mn-ea"/>
                <a:cs typeface="+mn-cs"/>
              </a:rPr>
              <a:t>Binding site.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000" dirty="0">
                <a:ea typeface="+mn-ea"/>
                <a:cs typeface="+mn-cs"/>
              </a:rPr>
              <a:t>Inhibitor.</a:t>
            </a:r>
          </a:p>
          <a:p>
            <a:pPr marL="2079625" lvl="4" indent="-457200">
              <a:buFont typeface="+mj-lt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endParaRPr lang="en-US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4EE6D54C-4418-40CE-8470-CE9E946772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16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775F9CFE-0682-431E-A705-B01E54716F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Study this metabolic pathway: A -E</a:t>
            </a:r>
            <a:r>
              <a:rPr lang="en-US" sz="2400" baseline="-25000" dirty="0"/>
              <a:t>1</a:t>
            </a:r>
            <a:r>
              <a:rPr lang="en-US" sz="2400" dirty="0"/>
              <a:t> -&gt; B -E</a:t>
            </a:r>
            <a:r>
              <a:rPr lang="en-US" sz="2400" baseline="-25000" dirty="0"/>
              <a:t>2</a:t>
            </a:r>
            <a:r>
              <a:rPr lang="en-US" sz="2400" dirty="0"/>
              <a:t> -&gt; C -E</a:t>
            </a:r>
            <a:r>
              <a:rPr lang="en-US" sz="2400" baseline="-25000" dirty="0"/>
              <a:t>3</a:t>
            </a:r>
            <a:r>
              <a:rPr lang="en-US" sz="2400" dirty="0"/>
              <a:t> -&gt; D. Which of the following statements is NOT correct? (E represents enzymes)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 is the substrate for enzyme E1 and D is the product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 is the substrate for enzyme E1 and B is the product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Enzyme E2 can catalyze the substrate B but not A, C and 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 is the product formed by enzyme E1 but the substrate for enzyme E2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3BA6C187-7BBF-44B1-B6D4-E70A6D6A96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E7D2ED7B-77BA-477F-A72C-A74499A9A3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is the function of the </a:t>
            </a:r>
            <a:r>
              <a:rPr lang="en-US" sz="2400" dirty="0" err="1"/>
              <a:t>RNase</a:t>
            </a:r>
            <a:r>
              <a:rPr lang="en-US" sz="2400" dirty="0"/>
              <a:t> P enzyme?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Formation of mRNA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Formation of </a:t>
            </a:r>
            <a:r>
              <a:rPr lang="en-US" dirty="0" err="1">
                <a:ea typeface="+mn-ea"/>
                <a:cs typeface="+mn-cs"/>
              </a:rPr>
              <a:t>ptRNA</a:t>
            </a:r>
            <a:r>
              <a:rPr lang="en-US" dirty="0">
                <a:ea typeface="+mn-ea"/>
                <a:cs typeface="+mn-cs"/>
              </a:rPr>
              <a:t> molecules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Formation of </a:t>
            </a:r>
            <a:r>
              <a:rPr lang="en-US" dirty="0" err="1">
                <a:ea typeface="+mn-ea"/>
                <a:cs typeface="+mn-cs"/>
              </a:rPr>
              <a:t>tRNA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Formation of </a:t>
            </a:r>
            <a:r>
              <a:rPr lang="en-US" dirty="0" err="1">
                <a:ea typeface="+mn-ea"/>
                <a:cs typeface="+mn-cs"/>
              </a:rPr>
              <a:t>rRNA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Assembly of ribosomal subunits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245A52CF-4F53-4E61-9B19-C0B8476FC6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99930C65-9A80-4CFA-B970-ED3F56D183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1ECBFA22-7B44-4363-B531-8E520F19BE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18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DC0F1168-9C08-402F-9971-C609FD39FA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All enzymes are proteins.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endParaRPr lang="en-US" dirty="0"/>
          </a:p>
          <a:p>
            <a:pPr marL="457200" indent="-457200"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DD07D790-9A8F-4A03-9C2F-07C3893810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DB962D4C-E65E-4C38-9C06-C0AE4688626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6084" name="Rectangle 6">
            <a:extLst>
              <a:ext uri="{FF2B5EF4-FFF2-40B4-BE49-F238E27FC236}">
                <a16:creationId xmlns:a16="http://schemas.microsoft.com/office/drawing/2014/main" id="{35072A6B-DC75-4504-ADCD-B5A8601D35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17D6A3A-BE44-4DEA-887A-27CE87539D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F8A09504-462F-461F-974E-096503384E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>
                <a:solidFill>
                  <a:schemeClr val="tx2"/>
                </a:solidFill>
              </a:rPr>
              <a:t>	The initial input of energy in chemical reactions is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solidFill>
                  <a:schemeClr val="tx2"/>
                </a:solidFill>
                <a:ea typeface="+mn-ea"/>
                <a:cs typeface="+mn-cs"/>
              </a:rPr>
              <a:t>The transition state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solidFill>
                  <a:schemeClr val="tx2"/>
                </a:solidFill>
                <a:ea typeface="+mn-ea"/>
                <a:cs typeface="+mn-cs"/>
              </a:rPr>
              <a:t>Activation energy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solidFill>
                  <a:schemeClr val="tx2"/>
                </a:solidFill>
                <a:ea typeface="+mn-ea"/>
                <a:cs typeface="+mn-cs"/>
              </a:rPr>
              <a:t>Entropy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solidFill>
                  <a:schemeClr val="tx2"/>
                </a:solidFill>
                <a:ea typeface="+mn-ea"/>
                <a:cs typeface="+mn-cs"/>
              </a:rPr>
              <a:t>Enthalpy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solidFill>
                  <a:schemeClr val="tx2"/>
                </a:solidFill>
                <a:ea typeface="+mn-ea"/>
                <a:cs typeface="+mn-cs"/>
              </a:rPr>
              <a:t>Free energy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solidFill>
                <a:schemeClr val="tx2"/>
              </a:solidFill>
              <a:ea typeface="+mn-ea"/>
              <a:cs typeface="+mn-cs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dirty="0">
              <a:solidFill>
                <a:schemeClr val="tx2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979A1C80-0E76-47DD-ABA2-15BCA8D72E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48A31BC5-43D6-4D9D-96B2-FFBAF42DAD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The second law of thermodynamics states that energy can be –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Created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Destroyed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Lost as heat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0F635F39-C91E-49EA-9E39-8FCDFDD7DB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774A5157-2AAA-4144-B18B-C09BDEB5AA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The energy in a system that is unable to do work—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Enthalpy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Entropy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Free energy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Kinetic energy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Potential energy</a:t>
            </a:r>
          </a:p>
          <a:p>
            <a:pPr marL="1368425" lvl="2" indent="-51435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1CBF49F0-4812-4A3A-8C23-093E6435B1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ED62E820-10FC-4ADC-A7CA-017A40A25D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Non-protein molecules that permanently assist in enzymatic functions are –</a:t>
            </a: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Cofactors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Activators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Coenzymes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Intermediates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Prosthetic groups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B23DAC50-ACFA-4361-912E-753F24B9AF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931AAEEC-A263-4D63-B2C6-70B7F698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A reaction with a negative ∆G is – 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Exergonic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Entropic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Endergonic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Enthalpic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Energertic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A6BB7D09-0B2C-4444-A10A-08A05D6A7F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B21DD2E6-A4A2-460B-8721-4B430AAAED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When covalent bonds in organic molecules are broken the energy is not used immediately. Instead the released energy is stored in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ADP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NAD+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Energy intermediates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Glucose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cofactors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2FFF3039-051F-49BA-B6CE-FECBCD68ED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E1E11775-B165-46FC-93B2-9502D26A16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removal of electrons from an atom or a molecule is reduction.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3"/>
  <p:tag name="MMPROD_UIDATA" val="&lt;database version=&quot;7.0&quot;&gt;&lt;object type=&quot;1&quot; unique_id=&quot;10001&quot;&gt;&lt;object type=&quot;2&quot; unique_id=&quot;10644&quot;&gt;&lt;object type=&quot;3&quot; unique_id=&quot;10645&quot;&gt;&lt;property id=&quot;20148&quot; value=&quot;5&quot;/&gt;&lt;property id=&quot;20300&quot; value=&quot;Slide 1&quot;/&gt;&lt;property id=&quot;20307&quot; value=&quot;317&quot;/&gt;&lt;/object&gt;&lt;object type=&quot;3&quot; unique_id=&quot;10646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647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648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649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650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651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652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653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654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655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656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657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658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659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660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661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662&quot;&gt;&lt;property id=&quot;20148&quot; value=&quot;5&quot;/&gt;&lt;property id=&quot;20300&quot; value=&quot;Slide 18 - &amp;quot;Question 16&amp;quot;&quot;/&gt;&lt;property id=&quot;20307&quot; value=&quot;312&quot;/&gt;&lt;/object&gt;&lt;object type=&quot;3&quot; unique_id=&quot;10663&quot;&gt;&lt;property id=&quot;20148&quot; value=&quot;5&quot;/&gt;&lt;property id=&quot;20300&quot; value=&quot;Slide 19 - &amp;quot;Question 17&amp;quot;&quot;/&gt;&lt;property id=&quot;20307&quot; value=&quot;327&quot;/&gt;&lt;/object&gt;&lt;object type=&quot;3&quot; unique_id=&quot;10664&quot;&gt;&lt;property id=&quot;20148&quot; value=&quot;5&quot;/&gt;&lt;property id=&quot;20300&quot; value=&quot;Slide 20 - &amp;quot;Question 18&amp;quot;&quot;/&gt;&lt;property id=&quot;20307&quot; value=&quot;331&quot;/&gt;&lt;/object&gt;&lt;object type=&quot;3&quot; unique_id=&quot;10665&quot;&gt;&lt;property id=&quot;20148&quot; value=&quot;5&quot;/&gt;&lt;property id=&quot;20300&quot; value=&quot;Slide 21 - &amp;quot;Question 19&amp;quot;&quot;/&gt;&lt;property id=&quot;20307&quot; value=&quot;330&quot;/&gt;&lt;/object&gt;&lt;object type=&quot;3&quot; unique_id=&quot;10666&quot;&gt;&lt;property id=&quot;20148&quot; value=&quot;5&quot;/&gt;&lt;property id=&quot;20300&quot; value=&quot;Slide 22 - &amp;quot;Answer Key – Chapter 6&amp;quot;&quot;/&gt;&lt;property id=&quot;20307&quot; value=&quot;273&quot;/&gt;&lt;/object&gt;&lt;/object&gt;&lt;object type=&quot;8&quot; unique_id=&quot;1069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895</TotalTime>
  <Words>266</Words>
  <Application>Microsoft Office PowerPoint</Application>
  <PresentationFormat>On-screen Show (4:3)</PresentationFormat>
  <Paragraphs>182</Paragraphs>
  <Slides>21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162</cp:revision>
  <dcterms:created xsi:type="dcterms:W3CDTF">2005-04-19T02:46:41Z</dcterms:created>
  <dcterms:modified xsi:type="dcterms:W3CDTF">2019-05-02T18:45:25Z</dcterms:modified>
</cp:coreProperties>
</file>